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79" r:id="rId4"/>
  </p:sldMasterIdLst>
  <p:notesMasterIdLst>
    <p:notesMasterId r:id="rId31"/>
  </p:notesMasterIdLst>
  <p:sldIdLst>
    <p:sldId id="256" r:id="rId5"/>
    <p:sldId id="263" r:id="rId6"/>
    <p:sldId id="283" r:id="rId7"/>
    <p:sldId id="258" r:id="rId8"/>
    <p:sldId id="265" r:id="rId9"/>
    <p:sldId id="262" r:id="rId10"/>
    <p:sldId id="260" r:id="rId11"/>
    <p:sldId id="259" r:id="rId12"/>
    <p:sldId id="264" r:id="rId13"/>
    <p:sldId id="282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7">
          <p15:clr>
            <a:srgbClr val="A4A3A4"/>
          </p15:clr>
        </p15:guide>
        <p15:guide id="2" pos="340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75" y="432"/>
      </p:cViewPr>
      <p:guideLst>
        <p:guide orient="horz" pos="2837"/>
        <p:guide pos="3401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A3947-7348-4491-8851-6BF013AEC664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C2F1459-9469-4BBF-987F-B95DFE6752CC}">
      <dgm:prSet phldrT="[Text]" custT="1"/>
      <dgm:spPr/>
      <dgm:t>
        <a:bodyPr/>
        <a:lstStyle/>
        <a:p>
          <a:r>
            <a:rPr lang="en-US" sz="1600" dirty="0" smtClean="0"/>
            <a:t>Dev</a:t>
          </a:r>
          <a:endParaRPr lang="en-US" sz="1600" dirty="0"/>
        </a:p>
      </dgm:t>
    </dgm:pt>
    <dgm:pt modelId="{21B8051B-A36A-404F-A646-939F8C1B1AC7}" type="parTrans" cxnId="{D6BEE9A8-8B0E-4F65-AC83-A2E78E7AEC53}">
      <dgm:prSet/>
      <dgm:spPr/>
      <dgm:t>
        <a:bodyPr/>
        <a:lstStyle/>
        <a:p>
          <a:endParaRPr lang="en-US"/>
        </a:p>
      </dgm:t>
    </dgm:pt>
    <dgm:pt modelId="{0439FC8B-D3BB-449F-86E3-8F9738137742}" type="sibTrans" cxnId="{D6BEE9A8-8B0E-4F65-AC83-A2E78E7AEC53}">
      <dgm:prSet/>
      <dgm:spPr/>
      <dgm:t>
        <a:bodyPr/>
        <a:lstStyle/>
        <a:p>
          <a:endParaRPr lang="en-US"/>
        </a:p>
      </dgm:t>
    </dgm:pt>
    <dgm:pt modelId="{F27D7AC5-AC5F-43A0-AC57-FD12E387CE6F}">
      <dgm:prSet phldrT="[Text]" custT="1"/>
      <dgm:spPr/>
      <dgm:t>
        <a:bodyPr/>
        <a:lstStyle/>
        <a:p>
          <a:r>
            <a:rPr lang="en-US" sz="1600" dirty="0" smtClean="0"/>
            <a:t>Build</a:t>
          </a:r>
          <a:endParaRPr lang="en-US" sz="1600" dirty="0"/>
        </a:p>
      </dgm:t>
    </dgm:pt>
    <dgm:pt modelId="{89019E64-74A5-4B80-8CBC-C5A47CEA5BCD}" type="parTrans" cxnId="{C160F005-B069-47C8-BF2B-4D587F9BB2F4}">
      <dgm:prSet/>
      <dgm:spPr/>
      <dgm:t>
        <a:bodyPr/>
        <a:lstStyle/>
        <a:p>
          <a:endParaRPr lang="en-US"/>
        </a:p>
      </dgm:t>
    </dgm:pt>
    <dgm:pt modelId="{43C959C6-C262-4CB3-A430-126FFF1DE50E}" type="sibTrans" cxnId="{C160F005-B069-47C8-BF2B-4D587F9BB2F4}">
      <dgm:prSet/>
      <dgm:spPr/>
      <dgm:t>
        <a:bodyPr/>
        <a:lstStyle/>
        <a:p>
          <a:endParaRPr lang="en-US"/>
        </a:p>
      </dgm:t>
    </dgm:pt>
    <dgm:pt modelId="{1F8EF04B-C270-4132-9A4F-DDA21F8296E8}">
      <dgm:prSet phldrT="[Text]" custT="1"/>
      <dgm:spPr/>
      <dgm:t>
        <a:bodyPr/>
        <a:lstStyle/>
        <a:p>
          <a:r>
            <a:rPr lang="en-US" sz="1600" dirty="0" smtClean="0"/>
            <a:t>Deploy to Lab</a:t>
          </a:r>
          <a:endParaRPr lang="en-US" sz="1600" dirty="0"/>
        </a:p>
      </dgm:t>
    </dgm:pt>
    <dgm:pt modelId="{0AABD072-4B54-4F88-A120-5F1992ABE223}" type="parTrans" cxnId="{FCD1FACA-464E-4BB4-BB0A-B0CC1D469AC8}">
      <dgm:prSet/>
      <dgm:spPr/>
      <dgm:t>
        <a:bodyPr/>
        <a:lstStyle/>
        <a:p>
          <a:endParaRPr lang="en-US"/>
        </a:p>
      </dgm:t>
    </dgm:pt>
    <dgm:pt modelId="{FAE97DCA-429C-4324-8B50-88D3AD0CA1D7}" type="sibTrans" cxnId="{FCD1FACA-464E-4BB4-BB0A-B0CC1D469AC8}">
      <dgm:prSet/>
      <dgm:spPr/>
      <dgm:t>
        <a:bodyPr/>
        <a:lstStyle/>
        <a:p>
          <a:endParaRPr lang="en-US"/>
        </a:p>
      </dgm:t>
    </dgm:pt>
    <dgm:pt modelId="{BE141E5D-4CEE-496E-8FA1-F60EB32094B5}">
      <dgm:prSet phldrT="[Text]" custT="1"/>
      <dgm:spPr/>
      <dgm:t>
        <a:bodyPr/>
        <a:lstStyle/>
        <a:p>
          <a:r>
            <a:rPr lang="en-US" sz="1600" dirty="0" smtClean="0"/>
            <a:t>Test</a:t>
          </a:r>
          <a:endParaRPr lang="en-US" sz="1600" dirty="0"/>
        </a:p>
      </dgm:t>
    </dgm:pt>
    <dgm:pt modelId="{520B0122-EC33-4F03-AD05-15725AAE7C43}" type="parTrans" cxnId="{C8A6661B-F5D8-4707-9FFE-FFAF8090E745}">
      <dgm:prSet/>
      <dgm:spPr/>
      <dgm:t>
        <a:bodyPr/>
        <a:lstStyle/>
        <a:p>
          <a:endParaRPr lang="en-US"/>
        </a:p>
      </dgm:t>
    </dgm:pt>
    <dgm:pt modelId="{885A2631-86BE-409F-9553-20C18A7F080F}" type="sibTrans" cxnId="{C8A6661B-F5D8-4707-9FFE-FFAF8090E745}">
      <dgm:prSet/>
      <dgm:spPr/>
      <dgm:t>
        <a:bodyPr/>
        <a:lstStyle/>
        <a:p>
          <a:endParaRPr lang="en-US"/>
        </a:p>
      </dgm:t>
    </dgm:pt>
    <dgm:pt modelId="{530BBD68-4A6B-4ED1-A1B7-D25C9CB07569}">
      <dgm:prSet phldrT="[Text]" custT="1"/>
      <dgm:spPr/>
      <dgm:t>
        <a:bodyPr/>
        <a:lstStyle/>
        <a:p>
          <a:r>
            <a:rPr lang="en-US" sz="1600" dirty="0" smtClean="0"/>
            <a:t>Deploy to Production</a:t>
          </a:r>
          <a:endParaRPr lang="en-US" sz="1600" dirty="0"/>
        </a:p>
      </dgm:t>
    </dgm:pt>
    <dgm:pt modelId="{0358AE8C-23DD-49C5-AA6F-4DCBCD416259}" type="parTrans" cxnId="{DBE257DF-DC28-4834-9A3A-371C64BA8E81}">
      <dgm:prSet/>
      <dgm:spPr/>
      <dgm:t>
        <a:bodyPr/>
        <a:lstStyle/>
        <a:p>
          <a:endParaRPr lang="en-US"/>
        </a:p>
      </dgm:t>
    </dgm:pt>
    <dgm:pt modelId="{7603D19E-ED7F-4460-A222-3CF4BC4F7BFE}" type="sibTrans" cxnId="{DBE257DF-DC28-4834-9A3A-371C64BA8E81}">
      <dgm:prSet/>
      <dgm:spPr/>
      <dgm:t>
        <a:bodyPr/>
        <a:lstStyle/>
        <a:p>
          <a:endParaRPr lang="en-US"/>
        </a:p>
      </dgm:t>
    </dgm:pt>
    <dgm:pt modelId="{03FF9701-1821-4175-ACC2-7E9E05FEB4E4}" type="pres">
      <dgm:prSet presAssocID="{F4CA3947-7348-4491-8851-6BF013AEC66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82577CD-B80B-42A7-8ADF-3A5B78E23EA1}" type="pres">
      <dgm:prSet presAssocID="{EC2F1459-9469-4BBF-987F-B95DFE6752CC}" presName="dummy" presStyleCnt="0"/>
      <dgm:spPr/>
      <dgm:t>
        <a:bodyPr/>
        <a:lstStyle/>
        <a:p>
          <a:endParaRPr lang="en-US"/>
        </a:p>
      </dgm:t>
    </dgm:pt>
    <dgm:pt modelId="{E22610A6-7894-4C7D-93A9-8B42D73FD708}" type="pres">
      <dgm:prSet presAssocID="{EC2F1459-9469-4BBF-987F-B95DFE6752CC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D59C0A-F23B-4A15-A882-E796694CF1F5}" type="pres">
      <dgm:prSet presAssocID="{0439FC8B-D3BB-449F-86E3-8F9738137742}" presName="sibTrans" presStyleLbl="node1" presStyleIdx="0" presStyleCnt="5"/>
      <dgm:spPr/>
      <dgm:t>
        <a:bodyPr/>
        <a:lstStyle/>
        <a:p>
          <a:endParaRPr lang="en-US"/>
        </a:p>
      </dgm:t>
    </dgm:pt>
    <dgm:pt modelId="{6B3526C2-2FFE-4308-BFF8-7350EC64561B}" type="pres">
      <dgm:prSet presAssocID="{F27D7AC5-AC5F-43A0-AC57-FD12E387CE6F}" presName="dummy" presStyleCnt="0"/>
      <dgm:spPr/>
      <dgm:t>
        <a:bodyPr/>
        <a:lstStyle/>
        <a:p>
          <a:endParaRPr lang="en-US"/>
        </a:p>
      </dgm:t>
    </dgm:pt>
    <dgm:pt modelId="{FAD9A596-FB5A-47DF-A433-B8313D69FB58}" type="pres">
      <dgm:prSet presAssocID="{F27D7AC5-AC5F-43A0-AC57-FD12E387CE6F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66401-C64B-4ACC-9F86-DFD4094C6206}" type="pres">
      <dgm:prSet presAssocID="{43C959C6-C262-4CB3-A430-126FFF1DE50E}" presName="sibTrans" presStyleLbl="node1" presStyleIdx="1" presStyleCnt="5"/>
      <dgm:spPr/>
      <dgm:t>
        <a:bodyPr/>
        <a:lstStyle/>
        <a:p>
          <a:endParaRPr lang="en-US"/>
        </a:p>
      </dgm:t>
    </dgm:pt>
    <dgm:pt modelId="{5FD1DB5F-6BD9-4048-A542-1506F93BE352}" type="pres">
      <dgm:prSet presAssocID="{1F8EF04B-C270-4132-9A4F-DDA21F8296E8}" presName="dummy" presStyleCnt="0"/>
      <dgm:spPr/>
      <dgm:t>
        <a:bodyPr/>
        <a:lstStyle/>
        <a:p>
          <a:endParaRPr lang="en-US"/>
        </a:p>
      </dgm:t>
    </dgm:pt>
    <dgm:pt modelId="{B611CE77-72B3-460E-8E98-32007D44F687}" type="pres">
      <dgm:prSet presAssocID="{1F8EF04B-C270-4132-9A4F-DDA21F8296E8}" presName="node" presStyleLbl="revTx" presStyleIdx="2" presStyleCnt="5" custScaleX="115716" custRadScaleRad="100009" custRadScaleInc="-31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54BBF2-642A-40FB-8719-56C29F0EB3A3}" type="pres">
      <dgm:prSet presAssocID="{FAE97DCA-429C-4324-8B50-88D3AD0CA1D7}" presName="sibTrans" presStyleLbl="node1" presStyleIdx="2" presStyleCnt="5"/>
      <dgm:spPr/>
      <dgm:t>
        <a:bodyPr/>
        <a:lstStyle/>
        <a:p>
          <a:endParaRPr lang="en-US"/>
        </a:p>
      </dgm:t>
    </dgm:pt>
    <dgm:pt modelId="{E37A1CFA-D609-4B04-A3A6-E89B1A828EAC}" type="pres">
      <dgm:prSet presAssocID="{BE141E5D-4CEE-496E-8FA1-F60EB32094B5}" presName="dummy" presStyleCnt="0"/>
      <dgm:spPr/>
      <dgm:t>
        <a:bodyPr/>
        <a:lstStyle/>
        <a:p>
          <a:endParaRPr lang="en-US"/>
        </a:p>
      </dgm:t>
    </dgm:pt>
    <dgm:pt modelId="{D495A6F4-C5E4-4831-B162-BC712A5663E6}" type="pres">
      <dgm:prSet presAssocID="{BE141E5D-4CEE-496E-8FA1-F60EB32094B5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5313C-0AA1-4231-9C64-DCAAFC2B3474}" type="pres">
      <dgm:prSet presAssocID="{885A2631-86BE-409F-9553-20C18A7F080F}" presName="sibTrans" presStyleLbl="node1" presStyleIdx="3" presStyleCnt="5"/>
      <dgm:spPr/>
      <dgm:t>
        <a:bodyPr/>
        <a:lstStyle/>
        <a:p>
          <a:endParaRPr lang="en-US"/>
        </a:p>
      </dgm:t>
    </dgm:pt>
    <dgm:pt modelId="{0EE9652E-CB0B-4336-99AE-065F52CB75A8}" type="pres">
      <dgm:prSet presAssocID="{530BBD68-4A6B-4ED1-A1B7-D25C9CB07569}" presName="dummy" presStyleCnt="0"/>
      <dgm:spPr/>
      <dgm:t>
        <a:bodyPr/>
        <a:lstStyle/>
        <a:p>
          <a:endParaRPr lang="en-US"/>
        </a:p>
      </dgm:t>
    </dgm:pt>
    <dgm:pt modelId="{2A57701C-639A-42D2-8268-A48F40393FD4}" type="pres">
      <dgm:prSet presAssocID="{530BBD68-4A6B-4ED1-A1B7-D25C9CB07569}" presName="node" presStyleLbl="revTx" presStyleIdx="4" presStyleCnt="5" custScaleX="1553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357CB-8F79-4832-B680-87E7E1A64AB2}" type="pres">
      <dgm:prSet presAssocID="{7603D19E-ED7F-4460-A222-3CF4BC4F7BFE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0C0E6BFF-CEF4-41B9-A384-122EFF2EB37A}" type="presOf" srcId="{43C959C6-C262-4CB3-A430-126FFF1DE50E}" destId="{49C66401-C64B-4ACC-9F86-DFD4094C6206}" srcOrd="0" destOrd="0" presId="urn:microsoft.com/office/officeart/2005/8/layout/cycle1"/>
    <dgm:cxn modelId="{C8A6661B-F5D8-4707-9FFE-FFAF8090E745}" srcId="{F4CA3947-7348-4491-8851-6BF013AEC664}" destId="{BE141E5D-4CEE-496E-8FA1-F60EB32094B5}" srcOrd="3" destOrd="0" parTransId="{520B0122-EC33-4F03-AD05-15725AAE7C43}" sibTransId="{885A2631-86BE-409F-9553-20C18A7F080F}"/>
    <dgm:cxn modelId="{84E8CA6E-8EDC-4FA6-89DC-0DA039E4067A}" type="presOf" srcId="{F4CA3947-7348-4491-8851-6BF013AEC664}" destId="{03FF9701-1821-4175-ACC2-7E9E05FEB4E4}" srcOrd="0" destOrd="0" presId="urn:microsoft.com/office/officeart/2005/8/layout/cycle1"/>
    <dgm:cxn modelId="{F07CBA2D-A628-4979-82A9-9424393326C2}" type="presOf" srcId="{885A2631-86BE-409F-9553-20C18A7F080F}" destId="{DBA5313C-0AA1-4231-9C64-DCAAFC2B3474}" srcOrd="0" destOrd="0" presId="urn:microsoft.com/office/officeart/2005/8/layout/cycle1"/>
    <dgm:cxn modelId="{DBE257DF-DC28-4834-9A3A-371C64BA8E81}" srcId="{F4CA3947-7348-4491-8851-6BF013AEC664}" destId="{530BBD68-4A6B-4ED1-A1B7-D25C9CB07569}" srcOrd="4" destOrd="0" parTransId="{0358AE8C-23DD-49C5-AA6F-4DCBCD416259}" sibTransId="{7603D19E-ED7F-4460-A222-3CF4BC4F7BFE}"/>
    <dgm:cxn modelId="{C47FACDB-5102-448F-989B-D75C058982CD}" type="presOf" srcId="{F27D7AC5-AC5F-43A0-AC57-FD12E387CE6F}" destId="{FAD9A596-FB5A-47DF-A433-B8313D69FB58}" srcOrd="0" destOrd="0" presId="urn:microsoft.com/office/officeart/2005/8/layout/cycle1"/>
    <dgm:cxn modelId="{56D22823-DD04-4A8F-901A-0A0B50629A42}" type="presOf" srcId="{FAE97DCA-429C-4324-8B50-88D3AD0CA1D7}" destId="{BA54BBF2-642A-40FB-8719-56C29F0EB3A3}" srcOrd="0" destOrd="0" presId="urn:microsoft.com/office/officeart/2005/8/layout/cycle1"/>
    <dgm:cxn modelId="{B84D7E13-EBAA-41C1-A8A5-CC981A9A3D7A}" type="presOf" srcId="{BE141E5D-4CEE-496E-8FA1-F60EB32094B5}" destId="{D495A6F4-C5E4-4831-B162-BC712A5663E6}" srcOrd="0" destOrd="0" presId="urn:microsoft.com/office/officeart/2005/8/layout/cycle1"/>
    <dgm:cxn modelId="{83F09A1F-A92C-4CAA-9740-7CE93FA06CB7}" type="presOf" srcId="{1F8EF04B-C270-4132-9A4F-DDA21F8296E8}" destId="{B611CE77-72B3-460E-8E98-32007D44F687}" srcOrd="0" destOrd="0" presId="urn:microsoft.com/office/officeart/2005/8/layout/cycle1"/>
    <dgm:cxn modelId="{FCD1FACA-464E-4BB4-BB0A-B0CC1D469AC8}" srcId="{F4CA3947-7348-4491-8851-6BF013AEC664}" destId="{1F8EF04B-C270-4132-9A4F-DDA21F8296E8}" srcOrd="2" destOrd="0" parTransId="{0AABD072-4B54-4F88-A120-5F1992ABE223}" sibTransId="{FAE97DCA-429C-4324-8B50-88D3AD0CA1D7}"/>
    <dgm:cxn modelId="{249F8420-EF33-43EF-85E7-48EE4B7C9E7D}" type="presOf" srcId="{530BBD68-4A6B-4ED1-A1B7-D25C9CB07569}" destId="{2A57701C-639A-42D2-8268-A48F40393FD4}" srcOrd="0" destOrd="0" presId="urn:microsoft.com/office/officeart/2005/8/layout/cycle1"/>
    <dgm:cxn modelId="{E83DE322-98C0-4596-BE2E-F0D316BAD46C}" type="presOf" srcId="{7603D19E-ED7F-4460-A222-3CF4BC4F7BFE}" destId="{C29357CB-8F79-4832-B680-87E7E1A64AB2}" srcOrd="0" destOrd="0" presId="urn:microsoft.com/office/officeart/2005/8/layout/cycle1"/>
    <dgm:cxn modelId="{DA2399DE-829C-4F31-BA72-EAF4ADEB884D}" type="presOf" srcId="{0439FC8B-D3BB-449F-86E3-8F9738137742}" destId="{6AD59C0A-F23B-4A15-A882-E796694CF1F5}" srcOrd="0" destOrd="0" presId="urn:microsoft.com/office/officeart/2005/8/layout/cycle1"/>
    <dgm:cxn modelId="{1C9E232B-9205-411B-9F61-51D27EF87E44}" type="presOf" srcId="{EC2F1459-9469-4BBF-987F-B95DFE6752CC}" destId="{E22610A6-7894-4C7D-93A9-8B42D73FD708}" srcOrd="0" destOrd="0" presId="urn:microsoft.com/office/officeart/2005/8/layout/cycle1"/>
    <dgm:cxn modelId="{D6BEE9A8-8B0E-4F65-AC83-A2E78E7AEC53}" srcId="{F4CA3947-7348-4491-8851-6BF013AEC664}" destId="{EC2F1459-9469-4BBF-987F-B95DFE6752CC}" srcOrd="0" destOrd="0" parTransId="{21B8051B-A36A-404F-A646-939F8C1B1AC7}" sibTransId="{0439FC8B-D3BB-449F-86E3-8F9738137742}"/>
    <dgm:cxn modelId="{C160F005-B069-47C8-BF2B-4D587F9BB2F4}" srcId="{F4CA3947-7348-4491-8851-6BF013AEC664}" destId="{F27D7AC5-AC5F-43A0-AC57-FD12E387CE6F}" srcOrd="1" destOrd="0" parTransId="{89019E64-74A5-4B80-8CBC-C5A47CEA5BCD}" sibTransId="{43C959C6-C262-4CB3-A430-126FFF1DE50E}"/>
    <dgm:cxn modelId="{CEC5275B-938E-456D-BB5F-4A852DB71A93}" type="presParOf" srcId="{03FF9701-1821-4175-ACC2-7E9E05FEB4E4}" destId="{B82577CD-B80B-42A7-8ADF-3A5B78E23EA1}" srcOrd="0" destOrd="0" presId="urn:microsoft.com/office/officeart/2005/8/layout/cycle1"/>
    <dgm:cxn modelId="{8B4DD106-42DB-4AB2-A051-CA0853DF7D47}" type="presParOf" srcId="{03FF9701-1821-4175-ACC2-7E9E05FEB4E4}" destId="{E22610A6-7894-4C7D-93A9-8B42D73FD708}" srcOrd="1" destOrd="0" presId="urn:microsoft.com/office/officeart/2005/8/layout/cycle1"/>
    <dgm:cxn modelId="{0B018A01-A376-4E7B-8A4E-D85578DE563F}" type="presParOf" srcId="{03FF9701-1821-4175-ACC2-7E9E05FEB4E4}" destId="{6AD59C0A-F23B-4A15-A882-E796694CF1F5}" srcOrd="2" destOrd="0" presId="urn:microsoft.com/office/officeart/2005/8/layout/cycle1"/>
    <dgm:cxn modelId="{18B79B5F-C500-4D6C-99E5-AA134B6E5208}" type="presParOf" srcId="{03FF9701-1821-4175-ACC2-7E9E05FEB4E4}" destId="{6B3526C2-2FFE-4308-BFF8-7350EC64561B}" srcOrd="3" destOrd="0" presId="urn:microsoft.com/office/officeart/2005/8/layout/cycle1"/>
    <dgm:cxn modelId="{5BBF1FBE-D309-4981-87AD-9481BEE6C01A}" type="presParOf" srcId="{03FF9701-1821-4175-ACC2-7E9E05FEB4E4}" destId="{FAD9A596-FB5A-47DF-A433-B8313D69FB58}" srcOrd="4" destOrd="0" presId="urn:microsoft.com/office/officeart/2005/8/layout/cycle1"/>
    <dgm:cxn modelId="{C93EED47-6489-4428-9D3A-947EE0E7A044}" type="presParOf" srcId="{03FF9701-1821-4175-ACC2-7E9E05FEB4E4}" destId="{49C66401-C64B-4ACC-9F86-DFD4094C6206}" srcOrd="5" destOrd="0" presId="urn:microsoft.com/office/officeart/2005/8/layout/cycle1"/>
    <dgm:cxn modelId="{9BA0F852-B37A-45E5-84BF-EF9B2FC653B5}" type="presParOf" srcId="{03FF9701-1821-4175-ACC2-7E9E05FEB4E4}" destId="{5FD1DB5F-6BD9-4048-A542-1506F93BE352}" srcOrd="6" destOrd="0" presId="urn:microsoft.com/office/officeart/2005/8/layout/cycle1"/>
    <dgm:cxn modelId="{9CE17632-697E-4B0C-90FC-984848053A99}" type="presParOf" srcId="{03FF9701-1821-4175-ACC2-7E9E05FEB4E4}" destId="{B611CE77-72B3-460E-8E98-32007D44F687}" srcOrd="7" destOrd="0" presId="urn:microsoft.com/office/officeart/2005/8/layout/cycle1"/>
    <dgm:cxn modelId="{A84AFCD7-8BED-49E3-ACEA-D3DADE90F545}" type="presParOf" srcId="{03FF9701-1821-4175-ACC2-7E9E05FEB4E4}" destId="{BA54BBF2-642A-40FB-8719-56C29F0EB3A3}" srcOrd="8" destOrd="0" presId="urn:microsoft.com/office/officeart/2005/8/layout/cycle1"/>
    <dgm:cxn modelId="{4B27A3C5-2A60-4B56-BCAB-F73503173F6F}" type="presParOf" srcId="{03FF9701-1821-4175-ACC2-7E9E05FEB4E4}" destId="{E37A1CFA-D609-4B04-A3A6-E89B1A828EAC}" srcOrd="9" destOrd="0" presId="urn:microsoft.com/office/officeart/2005/8/layout/cycle1"/>
    <dgm:cxn modelId="{BBCA5D64-66CC-4F9D-BE63-90CF854B958B}" type="presParOf" srcId="{03FF9701-1821-4175-ACC2-7E9E05FEB4E4}" destId="{D495A6F4-C5E4-4831-B162-BC712A5663E6}" srcOrd="10" destOrd="0" presId="urn:microsoft.com/office/officeart/2005/8/layout/cycle1"/>
    <dgm:cxn modelId="{CFF3CC58-84B7-4B4A-BA3F-A80559E0E45D}" type="presParOf" srcId="{03FF9701-1821-4175-ACC2-7E9E05FEB4E4}" destId="{DBA5313C-0AA1-4231-9C64-DCAAFC2B3474}" srcOrd="11" destOrd="0" presId="urn:microsoft.com/office/officeart/2005/8/layout/cycle1"/>
    <dgm:cxn modelId="{D31519A3-818F-4189-BD1A-11A114A676D7}" type="presParOf" srcId="{03FF9701-1821-4175-ACC2-7E9E05FEB4E4}" destId="{0EE9652E-CB0B-4336-99AE-065F52CB75A8}" srcOrd="12" destOrd="0" presId="urn:microsoft.com/office/officeart/2005/8/layout/cycle1"/>
    <dgm:cxn modelId="{0323A71E-2FFD-48B4-9902-DD48FBC0C161}" type="presParOf" srcId="{03FF9701-1821-4175-ACC2-7E9E05FEB4E4}" destId="{2A57701C-639A-42D2-8268-A48F40393FD4}" srcOrd="13" destOrd="0" presId="urn:microsoft.com/office/officeart/2005/8/layout/cycle1"/>
    <dgm:cxn modelId="{C9A4264C-F380-4D57-A899-75540E3276BC}" type="presParOf" srcId="{03FF9701-1821-4175-ACC2-7E9E05FEB4E4}" destId="{C29357CB-8F79-4832-B680-87E7E1A64AB2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610A6-7894-4C7D-93A9-8B42D73FD708}">
      <dsp:nvSpPr>
        <dsp:cNvPr id="0" name=""/>
        <dsp:cNvSpPr/>
      </dsp:nvSpPr>
      <dsp:spPr>
        <a:xfrm>
          <a:off x="3020493" y="24099"/>
          <a:ext cx="836815" cy="83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</a:t>
          </a:r>
          <a:endParaRPr lang="en-US" sz="1600" kern="1200" dirty="0"/>
        </a:p>
      </dsp:txBody>
      <dsp:txXfrm>
        <a:off x="3020493" y="24099"/>
        <a:ext cx="836815" cy="836815"/>
      </dsp:txXfrm>
    </dsp:sp>
    <dsp:sp modelId="{6AD59C0A-F23B-4A15-A882-E796694CF1F5}">
      <dsp:nvSpPr>
        <dsp:cNvPr id="0" name=""/>
        <dsp:cNvSpPr/>
      </dsp:nvSpPr>
      <dsp:spPr>
        <a:xfrm>
          <a:off x="1051342" y="-188"/>
          <a:ext cx="3138291" cy="3138291"/>
        </a:xfrm>
        <a:prstGeom prst="circularArrow">
          <a:avLst>
            <a:gd name="adj1" fmla="val 5200"/>
            <a:gd name="adj2" fmla="val 335874"/>
            <a:gd name="adj3" fmla="val 21293403"/>
            <a:gd name="adj4" fmla="val 19766098"/>
            <a:gd name="adj5" fmla="val 606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9A596-FB5A-47DF-A433-B8313D69FB58}">
      <dsp:nvSpPr>
        <dsp:cNvPr id="0" name=""/>
        <dsp:cNvSpPr/>
      </dsp:nvSpPr>
      <dsp:spPr>
        <a:xfrm>
          <a:off x="3526300" y="1580814"/>
          <a:ext cx="836815" cy="83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Build</a:t>
          </a:r>
          <a:endParaRPr lang="en-US" sz="1600" kern="1200" dirty="0"/>
        </a:p>
      </dsp:txBody>
      <dsp:txXfrm>
        <a:off x="3526300" y="1580814"/>
        <a:ext cx="836815" cy="836815"/>
      </dsp:txXfrm>
    </dsp:sp>
    <dsp:sp modelId="{49C66401-C64B-4ACC-9F86-DFD4094C6206}">
      <dsp:nvSpPr>
        <dsp:cNvPr id="0" name=""/>
        <dsp:cNvSpPr/>
      </dsp:nvSpPr>
      <dsp:spPr>
        <a:xfrm>
          <a:off x="1051195" y="2"/>
          <a:ext cx="3138291" cy="3138291"/>
        </a:xfrm>
        <a:prstGeom prst="circularArrow">
          <a:avLst>
            <a:gd name="adj1" fmla="val 5200"/>
            <a:gd name="adj2" fmla="val 335874"/>
            <a:gd name="adj3" fmla="val 3794168"/>
            <a:gd name="adj4" fmla="val 2252684"/>
            <a:gd name="adj5" fmla="val 606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1CE77-72B3-460E-8E98-32007D44F687}">
      <dsp:nvSpPr>
        <dsp:cNvPr id="0" name=""/>
        <dsp:cNvSpPr/>
      </dsp:nvSpPr>
      <dsp:spPr>
        <a:xfrm>
          <a:off x="2154754" y="2542920"/>
          <a:ext cx="968329" cy="83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Deploy to Lab</a:t>
          </a:r>
          <a:endParaRPr lang="en-US" sz="1600" kern="1200" dirty="0"/>
        </a:p>
      </dsp:txBody>
      <dsp:txXfrm>
        <a:off x="2154754" y="2542920"/>
        <a:ext cx="968329" cy="836815"/>
      </dsp:txXfrm>
    </dsp:sp>
    <dsp:sp modelId="{BA54BBF2-642A-40FB-8719-56C29F0EB3A3}">
      <dsp:nvSpPr>
        <dsp:cNvPr id="0" name=""/>
        <dsp:cNvSpPr/>
      </dsp:nvSpPr>
      <dsp:spPr>
        <a:xfrm>
          <a:off x="1051483" y="-5"/>
          <a:ext cx="3138291" cy="3138291"/>
        </a:xfrm>
        <a:prstGeom prst="circularArrow">
          <a:avLst>
            <a:gd name="adj1" fmla="val 5200"/>
            <a:gd name="adj2" fmla="val 335874"/>
            <a:gd name="adj3" fmla="val 8211416"/>
            <a:gd name="adj4" fmla="val 6572861"/>
            <a:gd name="adj5" fmla="val 6066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5A6F4-C5E4-4831-B162-BC712A5663E6}">
      <dsp:nvSpPr>
        <dsp:cNvPr id="0" name=""/>
        <dsp:cNvSpPr/>
      </dsp:nvSpPr>
      <dsp:spPr>
        <a:xfrm>
          <a:off x="877859" y="1580814"/>
          <a:ext cx="836815" cy="83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</a:t>
          </a:r>
          <a:endParaRPr lang="en-US" sz="1600" kern="1200" dirty="0"/>
        </a:p>
      </dsp:txBody>
      <dsp:txXfrm>
        <a:off x="877859" y="1580814"/>
        <a:ext cx="836815" cy="836815"/>
      </dsp:txXfrm>
    </dsp:sp>
    <dsp:sp modelId="{DBA5313C-0AA1-4231-9C64-DCAAFC2B3474}">
      <dsp:nvSpPr>
        <dsp:cNvPr id="0" name=""/>
        <dsp:cNvSpPr/>
      </dsp:nvSpPr>
      <dsp:spPr>
        <a:xfrm>
          <a:off x="1051342" y="-188"/>
          <a:ext cx="3138291" cy="3138291"/>
        </a:xfrm>
        <a:prstGeom prst="circularArrow">
          <a:avLst>
            <a:gd name="adj1" fmla="val 5200"/>
            <a:gd name="adj2" fmla="val 335874"/>
            <a:gd name="adj3" fmla="val 12298028"/>
            <a:gd name="adj4" fmla="val 10770724"/>
            <a:gd name="adj5" fmla="val 606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7701C-639A-42D2-8268-A48F40393FD4}">
      <dsp:nvSpPr>
        <dsp:cNvPr id="0" name=""/>
        <dsp:cNvSpPr/>
      </dsp:nvSpPr>
      <dsp:spPr>
        <a:xfrm>
          <a:off x="1151906" y="24099"/>
          <a:ext cx="1300336" cy="836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Deploy to Production</a:t>
          </a:r>
          <a:endParaRPr lang="en-US" sz="1600" kern="1200" dirty="0"/>
        </a:p>
      </dsp:txBody>
      <dsp:txXfrm>
        <a:off x="1151906" y="24099"/>
        <a:ext cx="1300336" cy="836815"/>
      </dsp:txXfrm>
    </dsp:sp>
    <dsp:sp modelId="{C29357CB-8F79-4832-B680-87E7E1A64AB2}">
      <dsp:nvSpPr>
        <dsp:cNvPr id="0" name=""/>
        <dsp:cNvSpPr/>
      </dsp:nvSpPr>
      <dsp:spPr>
        <a:xfrm>
          <a:off x="1051342" y="-188"/>
          <a:ext cx="3138291" cy="3138291"/>
        </a:xfrm>
        <a:prstGeom prst="circularArrow">
          <a:avLst>
            <a:gd name="adj1" fmla="val 5200"/>
            <a:gd name="adj2" fmla="val 335874"/>
            <a:gd name="adj3" fmla="val 16865853"/>
            <a:gd name="adj4" fmla="val 15783587"/>
            <a:gd name="adj5" fmla="val 6066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694A6-6BDF-4532-8C12-8E8A70FB4F84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559D9-7B29-49C8-B6F0-ACB947E4E1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91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>
              <a:buFont typeface="Arial" panose="020B0604020202020204" pitchFamily="34" charset="0"/>
              <a:buChar char="•"/>
            </a:pPr>
            <a:r>
              <a:rPr lang="en-US" dirty="0" smtClean="0"/>
              <a:t>In the real world, there are real</a:t>
            </a:r>
            <a:r>
              <a:rPr lang="en-US" baseline="0" dirty="0" smtClean="0"/>
              <a:t> consequences if you are unable to deliver high-quality software quickly:</a:t>
            </a:r>
            <a:br>
              <a:rPr lang="en-US" baseline="0" dirty="0" smtClean="0"/>
            </a:br>
            <a:endParaRPr lang="en-US" dirty="0" smtClean="0"/>
          </a:p>
          <a:p>
            <a:pPr marL="462965" lvl="1" indent="-237369" defTabSz="968523">
              <a:spcAft>
                <a:spcPts val="353"/>
              </a:spcAft>
              <a:buFont typeface="+mj-lt"/>
              <a:buAutoNum type="arabicPeriod"/>
              <a:defRPr/>
            </a:pPr>
            <a:r>
              <a:rPr lang="en-US" b="1" dirty="0" smtClean="0"/>
              <a:t>40% of implementations end up getting reworked </a:t>
            </a:r>
            <a:r>
              <a:rPr lang="en-US" b="0" baseline="0" dirty="0" smtClean="0"/>
              <a:t>because they don’t meet the users’ original requirements</a:t>
            </a:r>
            <a:endParaRPr lang="en-US" dirty="0" smtClean="0"/>
          </a:p>
          <a:p>
            <a:pPr marL="462965" lvl="1" indent="-237369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b="1" dirty="0" smtClean="0"/>
              <a:t>average cost of one hour downtime of a customer-facing app is calculated at $100,000 per hour </a:t>
            </a:r>
            <a:r>
              <a:rPr lang="en-US" dirty="0" smtClean="0"/>
              <a:t>– and this does not take into account the damage to reputation, which can be even greater. Fixing such production issues takes on average 200 minutes per incident</a:t>
            </a:r>
          </a:p>
          <a:p>
            <a:pPr marL="462965" lvl="1" indent="-237369">
              <a:buFont typeface="+mj-lt"/>
              <a:buAutoNum type="arabicPeriod"/>
            </a:pPr>
            <a:r>
              <a:rPr lang="en-US" b="1" dirty="0" smtClean="0"/>
              <a:t>Three quarters of development teams have adopted Agile methodologies today</a:t>
            </a:r>
            <a:r>
              <a:rPr lang="en-US" dirty="0" smtClean="0"/>
              <a:t>, enabling them to develop faster. While this is a great number, </a:t>
            </a:r>
            <a:r>
              <a:rPr lang="en-US" b="1" dirty="0" smtClean="0"/>
              <a:t>it does not help if a Development team is Agile but deployment still takes weeks or months because IT Ops is </a:t>
            </a:r>
            <a:r>
              <a:rPr lang="en-US" b="1" u="sng" dirty="0" smtClean="0"/>
              <a:t>perceived</a:t>
            </a:r>
            <a:r>
              <a:rPr lang="en-US" b="1" dirty="0" smtClean="0"/>
              <a:t> as not being Agile</a:t>
            </a:r>
            <a:br>
              <a:rPr lang="en-US" b="1" dirty="0" smtClean="0"/>
            </a:br>
            <a:endParaRPr lang="en-US" dirty="0" smtClean="0"/>
          </a:p>
          <a:p>
            <a:pPr marL="178027" indent="-178027">
              <a:buFont typeface="Arial" panose="020B0604020202020204" pitchFamily="34" charset="0"/>
              <a:buChar char="•"/>
            </a:pPr>
            <a:r>
              <a:rPr lang="en-US" dirty="0" smtClean="0"/>
              <a:t>These are just 3 very high-level examples but all the data we have today points toward the same conclusion – this is about more than just frustration or minor delays</a:t>
            </a:r>
          </a:p>
          <a:p>
            <a:pPr marL="178027" indent="-178027">
              <a:buFont typeface="Arial" panose="020B0604020202020204" pitchFamily="34" charset="0"/>
              <a:buChar char="•"/>
            </a:pPr>
            <a:r>
              <a:rPr lang="en-US" dirty="0" smtClean="0"/>
              <a:t>Lack of collaboration between dev and ops can have substantial impact on a company’s bottom line and success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6/13/2016 3:57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23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2567569"/>
            <a:ext cx="9144000" cy="2575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3888" y="2734835"/>
            <a:ext cx="7886700" cy="1297548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6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52624"/>
            <a:ext cx="7886700" cy="84833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85" y="1016509"/>
            <a:ext cx="2313710" cy="106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5176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86799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02065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03746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rik\Pictures\BizTalk_h_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0" y="3313091"/>
            <a:ext cx="943781" cy="3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409" y="1351834"/>
            <a:ext cx="2178679" cy="3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410" y="2639917"/>
            <a:ext cx="1280798" cy="32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409" y="2015975"/>
            <a:ext cx="1541505" cy="27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40" y="700699"/>
            <a:ext cx="2137529" cy="3158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09" y="4001616"/>
            <a:ext cx="1592237" cy="31790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85" y="1016509"/>
            <a:ext cx="2313710" cy="10679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443" y="2503860"/>
            <a:ext cx="2761668" cy="17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550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85" y="1016509"/>
            <a:ext cx="2313710" cy="10679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45735" y="878009"/>
            <a:ext cx="19127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 smtClean="0">
                <a:latin typeface="Segoe UI Light" pitchFamily="34" charset="0"/>
              </a:rPr>
              <a:t>blogs.blackmarble.co.uk</a:t>
            </a:r>
            <a:endParaRPr lang="en-GB" sz="1350" dirty="0">
              <a:latin typeface="Segoe UI Ligh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5734" y="1636759"/>
            <a:ext cx="15969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 smtClean="0">
                <a:latin typeface="Segoe UI Light" pitchFamily="34" charset="0"/>
              </a:rPr>
              <a:t>+44 (0)1274 300175</a:t>
            </a:r>
            <a:endParaRPr lang="en-GB" sz="1350" dirty="0">
              <a:latin typeface="Segoe UI Light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45734" y="2391325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 smtClean="0">
                <a:latin typeface="Segoe UI Light" pitchFamily="34" charset="0"/>
              </a:rPr>
              <a:t>@</a:t>
            </a:r>
            <a:r>
              <a:rPr lang="en-GB" sz="1350" dirty="0" err="1" smtClean="0">
                <a:latin typeface="Segoe UI Light" pitchFamily="34" charset="0"/>
              </a:rPr>
              <a:t>blackmarble</a:t>
            </a:r>
            <a:endParaRPr lang="en-GB" sz="1350" dirty="0">
              <a:latin typeface="Segoe UI Ligh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45735" y="3145891"/>
            <a:ext cx="14171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 smtClean="0">
                <a:latin typeface="Segoe UI Light" pitchFamily="34" charset="0"/>
              </a:rPr>
              <a:t>Black Marble Ltd.</a:t>
            </a:r>
            <a:endParaRPr lang="en-GB" sz="1350" dirty="0">
              <a:latin typeface="Segoe UI Light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45734" y="3900457"/>
            <a:ext cx="11079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 smtClean="0">
                <a:latin typeface="Segoe UI Light" pitchFamily="34" charset="0"/>
              </a:rPr>
              <a:t>Black Marble</a:t>
            </a:r>
            <a:endParaRPr lang="en-GB" sz="1350" dirty="0">
              <a:latin typeface="Segoe UI Light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2" y="3746915"/>
            <a:ext cx="584085" cy="58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2" y="1483216"/>
            <a:ext cx="584085" cy="584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2" y="728650"/>
            <a:ext cx="584085" cy="584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2" y="2237782"/>
            <a:ext cx="584085" cy="5840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2" y="2992348"/>
            <a:ext cx="584085" cy="5840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443" y="2503860"/>
            <a:ext cx="2761668" cy="17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4090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7184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51989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56033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0350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788646"/>
            <a:ext cx="7772400" cy="460210"/>
          </a:xfrm>
        </p:spPr>
        <p:txBody>
          <a:bodyPr/>
          <a:lstStyle>
            <a:lvl1pPr algn="ctr">
              <a:defRPr>
                <a:solidFill>
                  <a:srgbClr val="F0EBD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685800" y="2932685"/>
            <a:ext cx="7772400" cy="846293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08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8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6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4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KLIK OM DE TITELSTIJL VAN HET MODEL TE BEWERKEN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3515416" y="4768089"/>
            <a:ext cx="2090587" cy="273844"/>
          </a:xfrm>
        </p:spPr>
        <p:txBody>
          <a:bodyPr/>
          <a:lstStyle>
            <a:lvl1pPr algn="ctr">
              <a:defRPr>
                <a:solidFill>
                  <a:srgbClr val="5F8066"/>
                </a:solidFill>
              </a:defRPr>
            </a:lvl1pPr>
          </a:lstStyle>
          <a:p>
            <a:fld id="{240DB444-2262-AC4C-9DFC-5545C1C0EAA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96981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1058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 smtClean="0"/>
              <a:t>TITELSTIJL VAN MODEL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534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567569"/>
            <a:ext cx="9144000" cy="2575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7112" y="2684656"/>
            <a:ext cx="6063476" cy="1389547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47112" y="4094444"/>
            <a:ext cx="6063476" cy="681066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85" y="1016509"/>
            <a:ext cx="2313710" cy="1067975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26540" y="1903723"/>
            <a:ext cx="1454294" cy="2871788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add mini-me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8401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567569"/>
            <a:ext cx="9144000" cy="2575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54324" y="1494052"/>
            <a:ext cx="1937252" cy="3523997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add mini-me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47112" y="3114149"/>
            <a:ext cx="5916304" cy="64398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47112" y="3875220"/>
            <a:ext cx="5916304" cy="121632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60" y="2683422"/>
            <a:ext cx="245316" cy="2453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92864" y="2667968"/>
            <a:ext cx="1741694" cy="276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12" y="2684657"/>
            <a:ext cx="245753" cy="245753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808477" y="2667968"/>
            <a:ext cx="2079426" cy="276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28" y="2683422"/>
            <a:ext cx="253916" cy="253916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261744" y="2667968"/>
            <a:ext cx="1750638" cy="276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LinkedIn</a:t>
            </a:r>
          </a:p>
        </p:txBody>
      </p:sp>
    </p:spTree>
    <p:extLst>
      <p:ext uri="{BB962C8B-B14F-4D97-AF65-F5344CB8AC3E}">
        <p14:creationId xmlns:p14="http://schemas.microsoft.com/office/powerpoint/2010/main" val="398686024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567569"/>
            <a:ext cx="9144000" cy="2575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54324" y="1494052"/>
            <a:ext cx="1937252" cy="3523997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add mini-me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47112" y="3114149"/>
            <a:ext cx="5916304" cy="643983"/>
          </a:xfrm>
        </p:spPr>
        <p:txBody>
          <a:bodyPr anchor="b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47112" y="3875220"/>
            <a:ext cx="5916304" cy="121632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60" y="2683422"/>
            <a:ext cx="245316" cy="245316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2692864" y="2667968"/>
            <a:ext cx="1741694" cy="276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12" y="2684657"/>
            <a:ext cx="245753" cy="245753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808477" y="2667968"/>
            <a:ext cx="2079426" cy="276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28" y="2683422"/>
            <a:ext cx="253916" cy="253916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261744" y="2667968"/>
            <a:ext cx="1750638" cy="276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LinkedIn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147" y="3399553"/>
            <a:ext cx="751235" cy="11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9589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567568"/>
            <a:ext cx="9144000" cy="2575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54324" y="2074126"/>
            <a:ext cx="1618367" cy="294392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add mini-me</a:t>
            </a:r>
            <a:endParaRPr lang="en-GB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4706087" y="2074126"/>
            <a:ext cx="1618367" cy="294392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add mini-me</a:t>
            </a:r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34790" y="2684657"/>
            <a:ext cx="2506545" cy="643983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Speaker Name</a:t>
            </a:r>
            <a:endParaRPr lang="en-GB" sz="45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2034790" y="3445727"/>
            <a:ext cx="2506545" cy="132978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401568" y="2684657"/>
            <a:ext cx="2506545" cy="643983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/>
              <a:t>Speaker Name</a:t>
            </a:r>
            <a:endParaRPr lang="en-GB" sz="450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1"/>
          </p:nvPr>
        </p:nvSpPr>
        <p:spPr>
          <a:xfrm>
            <a:off x="6401568" y="3445727"/>
            <a:ext cx="2506545" cy="132978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944424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7886700" cy="4487000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3000"/>
            </a:lvl1pPr>
          </a:lstStyle>
          <a:p>
            <a:r>
              <a:rPr lang="en-US" dirty="0" smtClean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74177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490208"/>
            <a:ext cx="7886700" cy="1297548"/>
          </a:xfrm>
        </p:spPr>
        <p:txBody>
          <a:bodyPr anchor="t">
            <a:normAutofit/>
          </a:bodyPr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Citation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07505"/>
            <a:ext cx="7886700" cy="3001617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79375912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14298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0" y="-31126"/>
            <a:ext cx="9144000" cy="300082"/>
            <a:chOff x="0" y="932934"/>
            <a:chExt cx="12192000" cy="400109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969818"/>
              <a:ext cx="12192000" cy="29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1052945" y="932934"/>
              <a:ext cx="216130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350" kern="1200" dirty="0" smtClean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+44 1274 300 175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8977747" y="932934"/>
              <a:ext cx="216131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350" kern="1200" dirty="0" smtClean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blackmarble.com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0" y="4931866"/>
            <a:ext cx="9144000" cy="218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33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VSTSCOLALM" TargetMode="External"/><Relationship Id="rId2" Type="http://schemas.openxmlformats.org/officeDocument/2006/relationships/hyperlink" Target="http://bit.ly/VSTSB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s.blackmarble.co.uk/" TargetMode="External"/><Relationship Id="rId5" Type="http://schemas.openxmlformats.org/officeDocument/2006/relationships/hyperlink" Target="https://github.com/rfennell" TargetMode="External"/><Relationship Id="rId4" Type="http://schemas.openxmlformats.org/officeDocument/2006/relationships/hyperlink" Target="https://github.com/rikhepworth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Living the dream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Real </a:t>
            </a:r>
            <a:r>
              <a:rPr lang="en-GB" dirty="0" smtClean="0"/>
              <a:t>world DevOps with Azure and VSTS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34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617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Backup Slides 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Living the dream: Real world DevOps with Azure and VSTS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0405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85799"/>
            <a:ext cx="9142877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483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5799"/>
            <a:ext cx="9142877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38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701813"/>
            <a:ext cx="9144000" cy="58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049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93505"/>
            <a:ext cx="9154963" cy="58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11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5800"/>
            <a:ext cx="9142877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232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631861"/>
            <a:ext cx="9155907" cy="58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435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6623"/>
            <a:ext cx="9191221" cy="58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022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93506"/>
            <a:ext cx="9154963" cy="58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703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are we?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18" y="4081343"/>
            <a:ext cx="502047" cy="7908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70" y="4081343"/>
            <a:ext cx="502047" cy="790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5417" y="4032383"/>
            <a:ext cx="1635022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Rik Hepworth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@</a:t>
            </a:r>
            <a:r>
              <a:rPr lang="en-GB" dirty="0" err="1" smtClean="0">
                <a:solidFill>
                  <a:schemeClr val="bg1"/>
                </a:solidFill>
              </a:rPr>
              <a:t>rikhepworth</a:t>
            </a:r>
            <a:endParaRPr lang="en-GB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7534" y="3972140"/>
            <a:ext cx="190201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Richard Fennell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@</a:t>
            </a:r>
            <a:r>
              <a:rPr lang="en-GB" dirty="0" err="1" smtClean="0">
                <a:solidFill>
                  <a:schemeClr val="bg1"/>
                </a:solidFill>
              </a:rPr>
              <a:t>richardfennell</a:t>
            </a:r>
            <a:endParaRPr lang="en-GB" dirty="0" smtClean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58" y="233824"/>
            <a:ext cx="3178120" cy="31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6516"/>
            <a:ext cx="9144000" cy="58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17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6516"/>
            <a:ext cx="9144000" cy="58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841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1211"/>
            <a:ext cx="9167048" cy="584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317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6515"/>
            <a:ext cx="9144000" cy="58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968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6516"/>
            <a:ext cx="9144000" cy="583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04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8095"/>
            <a:ext cx="9130792" cy="58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8316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1816"/>
            <a:ext cx="9154274" cy="58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261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16698" y="1321658"/>
            <a:ext cx="2902876" cy="2902875"/>
            <a:chOff x="566737" y="1797050"/>
            <a:chExt cx="3948113" cy="3948112"/>
          </a:xfrm>
        </p:grpSpPr>
        <p:sp>
          <p:nvSpPr>
            <p:cNvPr id="219" name="Oval 3203"/>
            <p:cNvSpPr>
              <a:spLocks noChangeArrowheads="1"/>
            </p:cNvSpPr>
            <p:nvPr/>
          </p:nvSpPr>
          <p:spPr bwMode="auto">
            <a:xfrm>
              <a:off x="1409700" y="2640012"/>
              <a:ext cx="2260600" cy="2260600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  <p:sp>
          <p:nvSpPr>
            <p:cNvPr id="4" name="Oval 3165"/>
            <p:cNvSpPr>
              <a:spLocks noChangeArrowheads="1"/>
            </p:cNvSpPr>
            <p:nvPr/>
          </p:nvSpPr>
          <p:spPr bwMode="auto">
            <a:xfrm>
              <a:off x="566737" y="1797050"/>
              <a:ext cx="3948113" cy="3948112"/>
            </a:xfrm>
            <a:prstGeom prst="ellipse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028936" y="1333330"/>
            <a:ext cx="2901708" cy="2902875"/>
            <a:chOff x="4119562" y="1812925"/>
            <a:chExt cx="3946525" cy="3948112"/>
          </a:xfrm>
        </p:grpSpPr>
        <p:sp>
          <p:nvSpPr>
            <p:cNvPr id="5" name="Oval 3164"/>
            <p:cNvSpPr>
              <a:spLocks noChangeArrowheads="1"/>
            </p:cNvSpPr>
            <p:nvPr/>
          </p:nvSpPr>
          <p:spPr bwMode="auto">
            <a:xfrm>
              <a:off x="4119562" y="1812925"/>
              <a:ext cx="3946525" cy="394811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021262" y="2311489"/>
              <a:ext cx="2259013" cy="2589123"/>
              <a:chOff x="5021262" y="2311489"/>
              <a:chExt cx="2259013" cy="2589123"/>
            </a:xfrm>
          </p:grpSpPr>
          <p:sp>
            <p:nvSpPr>
              <p:cNvPr id="103" name="Oval 3316"/>
              <p:cNvSpPr>
                <a:spLocks noChangeArrowheads="1"/>
              </p:cNvSpPr>
              <p:nvPr/>
            </p:nvSpPr>
            <p:spPr bwMode="auto">
              <a:xfrm>
                <a:off x="5021262" y="2640012"/>
                <a:ext cx="2259013" cy="2260600"/>
              </a:xfrm>
              <a:prstGeom prst="ellipse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pic>
            <p:nvPicPr>
              <p:cNvPr id="525" name="Picture 524"/>
              <p:cNvPicPr>
                <a:picLocks noChangeAspect="1"/>
              </p:cNvPicPr>
              <p:nvPr/>
            </p:nvPicPr>
            <p:blipFill rotWithShape="1">
              <a:blip r:embed="rId3"/>
              <a:srcRect b="26623"/>
              <a:stretch/>
            </p:blipFill>
            <p:spPr>
              <a:xfrm flipH="1">
                <a:off x="5371643" y="2311489"/>
                <a:ext cx="1456194" cy="2100173"/>
              </a:xfrm>
              <a:prstGeom prst="rect">
                <a:avLst/>
              </a:prstGeom>
            </p:spPr>
          </p:pic>
        </p:grpSp>
      </p:grpSp>
      <p:grpSp>
        <p:nvGrpSpPr>
          <p:cNvPr id="27" name="Group 26"/>
          <p:cNvGrpSpPr/>
          <p:nvPr/>
        </p:nvGrpSpPr>
        <p:grpSpPr>
          <a:xfrm>
            <a:off x="5722879" y="1321658"/>
            <a:ext cx="2901708" cy="2902875"/>
            <a:chOff x="7783512" y="1797050"/>
            <a:chExt cx="3946525" cy="3948112"/>
          </a:xfrm>
        </p:grpSpPr>
        <p:sp>
          <p:nvSpPr>
            <p:cNvPr id="26" name="Oval 3163"/>
            <p:cNvSpPr>
              <a:spLocks noChangeArrowheads="1"/>
            </p:cNvSpPr>
            <p:nvPr/>
          </p:nvSpPr>
          <p:spPr bwMode="auto">
            <a:xfrm>
              <a:off x="7783512" y="1797050"/>
              <a:ext cx="3946525" cy="3948112"/>
            </a:xfrm>
            <a:prstGeom prst="ellipse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628062" y="2409031"/>
              <a:ext cx="2259013" cy="2491581"/>
              <a:chOff x="8628062" y="2409031"/>
              <a:chExt cx="2259013" cy="2491581"/>
            </a:xfrm>
          </p:grpSpPr>
          <p:sp>
            <p:nvSpPr>
              <p:cNvPr id="64" name="Oval 3251"/>
              <p:cNvSpPr>
                <a:spLocks noChangeArrowheads="1"/>
              </p:cNvSpPr>
              <p:nvPr/>
            </p:nvSpPr>
            <p:spPr bwMode="auto">
              <a:xfrm>
                <a:off x="8628062" y="2640012"/>
                <a:ext cx="2259013" cy="2260600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grpSp>
            <p:nvGrpSpPr>
              <p:cNvPr id="564" name="Group 563"/>
              <p:cNvGrpSpPr/>
              <p:nvPr/>
            </p:nvGrpSpPr>
            <p:grpSpPr>
              <a:xfrm>
                <a:off x="8658219" y="2409031"/>
                <a:ext cx="2187575" cy="2030413"/>
                <a:chOff x="8701088" y="2387600"/>
                <a:chExt cx="2187575" cy="2030413"/>
              </a:xfrm>
            </p:grpSpPr>
            <p:sp>
              <p:nvSpPr>
                <p:cNvPr id="565" name="Freeform 6"/>
                <p:cNvSpPr>
                  <a:spLocks/>
                </p:cNvSpPr>
                <p:nvPr/>
              </p:nvSpPr>
              <p:spPr bwMode="auto">
                <a:xfrm>
                  <a:off x="9118600" y="2814638"/>
                  <a:ext cx="534988" cy="1597025"/>
                </a:xfrm>
                <a:custGeom>
                  <a:avLst/>
                  <a:gdLst>
                    <a:gd name="T0" fmla="*/ 137 w 167"/>
                    <a:gd name="T1" fmla="*/ 101 h 498"/>
                    <a:gd name="T2" fmla="*/ 99 w 167"/>
                    <a:gd name="T3" fmla="*/ 97 h 498"/>
                    <a:gd name="T4" fmla="*/ 95 w 167"/>
                    <a:gd name="T5" fmla="*/ 93 h 498"/>
                    <a:gd name="T6" fmla="*/ 125 w 167"/>
                    <a:gd name="T7" fmla="*/ 79 h 498"/>
                    <a:gd name="T8" fmla="*/ 113 w 167"/>
                    <a:gd name="T9" fmla="*/ 73 h 498"/>
                    <a:gd name="T10" fmla="*/ 118 w 167"/>
                    <a:gd name="T11" fmla="*/ 58 h 498"/>
                    <a:gd name="T12" fmla="*/ 118 w 167"/>
                    <a:gd name="T13" fmla="*/ 57 h 498"/>
                    <a:gd name="T14" fmla="*/ 102 w 167"/>
                    <a:gd name="T15" fmla="*/ 14 h 498"/>
                    <a:gd name="T16" fmla="*/ 48 w 167"/>
                    <a:gd name="T17" fmla="*/ 38 h 498"/>
                    <a:gd name="T18" fmla="*/ 52 w 167"/>
                    <a:gd name="T19" fmla="*/ 57 h 498"/>
                    <a:gd name="T20" fmla="*/ 50 w 167"/>
                    <a:gd name="T21" fmla="*/ 73 h 498"/>
                    <a:gd name="T22" fmla="*/ 58 w 167"/>
                    <a:gd name="T23" fmla="*/ 92 h 498"/>
                    <a:gd name="T24" fmla="*/ 73 w 167"/>
                    <a:gd name="T25" fmla="*/ 97 h 498"/>
                    <a:gd name="T26" fmla="*/ 30 w 167"/>
                    <a:gd name="T27" fmla="*/ 101 h 498"/>
                    <a:gd name="T28" fmla="*/ 30 w 167"/>
                    <a:gd name="T29" fmla="*/ 101 h 498"/>
                    <a:gd name="T30" fmla="*/ 3 w 167"/>
                    <a:gd name="T31" fmla="*/ 229 h 498"/>
                    <a:gd name="T32" fmla="*/ 11 w 167"/>
                    <a:gd name="T33" fmla="*/ 246 h 498"/>
                    <a:gd name="T34" fmla="*/ 18 w 167"/>
                    <a:gd name="T35" fmla="*/ 229 h 498"/>
                    <a:gd name="T36" fmla="*/ 33 w 167"/>
                    <a:gd name="T37" fmla="*/ 154 h 498"/>
                    <a:gd name="T38" fmla="*/ 39 w 167"/>
                    <a:gd name="T39" fmla="*/ 376 h 498"/>
                    <a:gd name="T40" fmla="*/ 57 w 167"/>
                    <a:gd name="T41" fmla="*/ 490 h 498"/>
                    <a:gd name="T42" fmla="*/ 57 w 167"/>
                    <a:gd name="T43" fmla="*/ 498 h 498"/>
                    <a:gd name="T44" fmla="*/ 82 w 167"/>
                    <a:gd name="T45" fmla="*/ 498 h 498"/>
                    <a:gd name="T46" fmla="*/ 82 w 167"/>
                    <a:gd name="T47" fmla="*/ 376 h 498"/>
                    <a:gd name="T48" fmla="*/ 91 w 167"/>
                    <a:gd name="T49" fmla="*/ 490 h 498"/>
                    <a:gd name="T50" fmla="*/ 92 w 167"/>
                    <a:gd name="T51" fmla="*/ 498 h 498"/>
                    <a:gd name="T52" fmla="*/ 116 w 167"/>
                    <a:gd name="T53" fmla="*/ 498 h 498"/>
                    <a:gd name="T54" fmla="*/ 116 w 167"/>
                    <a:gd name="T55" fmla="*/ 376 h 498"/>
                    <a:gd name="T56" fmla="*/ 129 w 167"/>
                    <a:gd name="T57" fmla="*/ 262 h 498"/>
                    <a:gd name="T58" fmla="*/ 146 w 167"/>
                    <a:gd name="T59" fmla="*/ 229 h 498"/>
                    <a:gd name="T60" fmla="*/ 149 w 167"/>
                    <a:gd name="T61" fmla="*/ 238 h 498"/>
                    <a:gd name="T62" fmla="*/ 164 w 167"/>
                    <a:gd name="T63" fmla="*/ 238 h 498"/>
                    <a:gd name="T64" fmla="*/ 167 w 167"/>
                    <a:gd name="T65" fmla="*/ 229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67" h="498">
                      <a:moveTo>
                        <a:pt x="137" y="101"/>
                      </a:moveTo>
                      <a:cubicBezTo>
                        <a:pt x="137" y="101"/>
                        <a:pt x="137" y="101"/>
                        <a:pt x="137" y="101"/>
                      </a:cubicBezTo>
                      <a:cubicBezTo>
                        <a:pt x="99" y="97"/>
                        <a:pt x="99" y="97"/>
                        <a:pt x="99" y="97"/>
                      </a:cubicBezTo>
                      <a:cubicBezTo>
                        <a:pt x="99" y="97"/>
                        <a:pt x="99" y="97"/>
                        <a:pt x="99" y="97"/>
                      </a:cubicBezTo>
                      <a:cubicBezTo>
                        <a:pt x="95" y="97"/>
                        <a:pt x="95" y="97"/>
                        <a:pt x="95" y="97"/>
                      </a:cubicBezTo>
                      <a:cubicBezTo>
                        <a:pt x="95" y="93"/>
                        <a:pt x="95" y="93"/>
                        <a:pt x="95" y="93"/>
                      </a:cubicBezTo>
                      <a:cubicBezTo>
                        <a:pt x="100" y="93"/>
                        <a:pt x="105" y="93"/>
                        <a:pt x="112" y="92"/>
                      </a:cubicBezTo>
                      <a:cubicBezTo>
                        <a:pt x="123" y="90"/>
                        <a:pt x="124" y="83"/>
                        <a:pt x="125" y="79"/>
                      </a:cubicBezTo>
                      <a:cubicBezTo>
                        <a:pt x="125" y="75"/>
                        <a:pt x="122" y="68"/>
                        <a:pt x="120" y="73"/>
                      </a:cubicBezTo>
                      <a:cubicBezTo>
                        <a:pt x="119" y="79"/>
                        <a:pt x="114" y="77"/>
                        <a:pt x="113" y="73"/>
                      </a:cubicBezTo>
                      <a:cubicBezTo>
                        <a:pt x="112" y="71"/>
                        <a:pt x="114" y="66"/>
                        <a:pt x="116" y="62"/>
                      </a:cubicBezTo>
                      <a:cubicBezTo>
                        <a:pt x="116" y="60"/>
                        <a:pt x="117" y="59"/>
                        <a:pt x="118" y="58"/>
                      </a:cubicBezTo>
                      <a:cubicBezTo>
                        <a:pt x="118" y="57"/>
                        <a:pt x="118" y="57"/>
                        <a:pt x="118" y="57"/>
                      </a:cubicBezTo>
                      <a:cubicBezTo>
                        <a:pt x="118" y="57"/>
                        <a:pt x="118" y="57"/>
                        <a:pt x="118" y="57"/>
                      </a:cubicBezTo>
                      <a:cubicBezTo>
                        <a:pt x="119" y="53"/>
                        <a:pt x="120" y="49"/>
                        <a:pt x="120" y="44"/>
                      </a:cubicBezTo>
                      <a:cubicBezTo>
                        <a:pt x="120" y="30"/>
                        <a:pt x="113" y="18"/>
                        <a:pt x="102" y="14"/>
                      </a:cubicBezTo>
                      <a:cubicBezTo>
                        <a:pt x="97" y="5"/>
                        <a:pt x="88" y="0"/>
                        <a:pt x="79" y="0"/>
                      </a:cubicBezTo>
                      <a:cubicBezTo>
                        <a:pt x="62" y="0"/>
                        <a:pt x="48" y="17"/>
                        <a:pt x="48" y="38"/>
                      </a:cubicBezTo>
                      <a:cubicBezTo>
                        <a:pt x="48" y="45"/>
                        <a:pt x="50" y="52"/>
                        <a:pt x="52" y="57"/>
                      </a:cubicBezTo>
                      <a:cubicBezTo>
                        <a:pt x="52" y="57"/>
                        <a:pt x="52" y="57"/>
                        <a:pt x="52" y="57"/>
                      </a:cubicBezTo>
                      <a:cubicBezTo>
                        <a:pt x="52" y="57"/>
                        <a:pt x="59" y="70"/>
                        <a:pt x="57" y="73"/>
                      </a:cubicBezTo>
                      <a:cubicBezTo>
                        <a:pt x="56" y="77"/>
                        <a:pt x="51" y="79"/>
                        <a:pt x="50" y="73"/>
                      </a:cubicBezTo>
                      <a:cubicBezTo>
                        <a:pt x="48" y="68"/>
                        <a:pt x="45" y="75"/>
                        <a:pt x="45" y="79"/>
                      </a:cubicBezTo>
                      <a:cubicBezTo>
                        <a:pt x="46" y="83"/>
                        <a:pt x="47" y="90"/>
                        <a:pt x="58" y="92"/>
                      </a:cubicBezTo>
                      <a:cubicBezTo>
                        <a:pt x="64" y="92"/>
                        <a:pt x="68" y="93"/>
                        <a:pt x="72" y="93"/>
                      </a:cubicBezTo>
                      <a:cubicBezTo>
                        <a:pt x="73" y="97"/>
                        <a:pt x="73" y="97"/>
                        <a:pt x="73" y="97"/>
                      </a:cubicBezTo>
                      <a:cubicBezTo>
                        <a:pt x="69" y="97"/>
                        <a:pt x="69" y="97"/>
                        <a:pt x="69" y="97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30" y="101"/>
                        <a:pt x="30" y="101"/>
                        <a:pt x="30" y="101"/>
                      </a:cubicBezTo>
                      <a:cubicBezTo>
                        <a:pt x="10" y="142"/>
                        <a:pt x="4" y="183"/>
                        <a:pt x="0" y="229"/>
                      </a:cubicBezTo>
                      <a:cubicBezTo>
                        <a:pt x="3" y="229"/>
                        <a:pt x="3" y="229"/>
                        <a:pt x="3" y="229"/>
                      </a:cubicBezTo>
                      <a:cubicBezTo>
                        <a:pt x="3" y="238"/>
                        <a:pt x="3" y="238"/>
                        <a:pt x="3" y="238"/>
                      </a:cubicBezTo>
                      <a:cubicBezTo>
                        <a:pt x="3" y="242"/>
                        <a:pt x="6" y="246"/>
                        <a:pt x="11" y="246"/>
                      </a:cubicBezTo>
                      <a:cubicBezTo>
                        <a:pt x="15" y="246"/>
                        <a:pt x="18" y="242"/>
                        <a:pt x="18" y="238"/>
                      </a:cubicBezTo>
                      <a:cubicBezTo>
                        <a:pt x="18" y="229"/>
                        <a:pt x="18" y="229"/>
                        <a:pt x="18" y="229"/>
                      </a:cubicBezTo>
                      <a:cubicBezTo>
                        <a:pt x="21" y="229"/>
                        <a:pt x="21" y="229"/>
                        <a:pt x="21" y="229"/>
                      </a:cubicBezTo>
                      <a:cubicBezTo>
                        <a:pt x="24" y="203"/>
                        <a:pt x="27" y="178"/>
                        <a:pt x="33" y="154"/>
                      </a:cubicBezTo>
                      <a:cubicBezTo>
                        <a:pt x="39" y="262"/>
                        <a:pt x="39" y="262"/>
                        <a:pt x="39" y="262"/>
                      </a:cubicBezTo>
                      <a:cubicBezTo>
                        <a:pt x="39" y="376"/>
                        <a:pt x="39" y="376"/>
                        <a:pt x="39" y="376"/>
                      </a:cubicBezTo>
                      <a:cubicBezTo>
                        <a:pt x="54" y="376"/>
                        <a:pt x="54" y="376"/>
                        <a:pt x="54" y="376"/>
                      </a:cubicBezTo>
                      <a:cubicBezTo>
                        <a:pt x="57" y="490"/>
                        <a:pt x="57" y="490"/>
                        <a:pt x="57" y="490"/>
                      </a:cubicBezTo>
                      <a:cubicBezTo>
                        <a:pt x="56" y="492"/>
                        <a:pt x="55" y="495"/>
                        <a:pt x="55" y="498"/>
                      </a:cubicBezTo>
                      <a:cubicBezTo>
                        <a:pt x="57" y="498"/>
                        <a:pt x="57" y="498"/>
                        <a:pt x="57" y="498"/>
                      </a:cubicBezTo>
                      <a:cubicBezTo>
                        <a:pt x="79" y="498"/>
                        <a:pt x="79" y="498"/>
                        <a:pt x="79" y="498"/>
                      </a:cubicBezTo>
                      <a:cubicBezTo>
                        <a:pt x="82" y="498"/>
                        <a:pt x="82" y="498"/>
                        <a:pt x="82" y="498"/>
                      </a:cubicBezTo>
                      <a:cubicBezTo>
                        <a:pt x="82" y="495"/>
                        <a:pt x="81" y="492"/>
                        <a:pt x="79" y="490"/>
                      </a:cubicBezTo>
                      <a:cubicBezTo>
                        <a:pt x="82" y="376"/>
                        <a:pt x="82" y="376"/>
                        <a:pt x="82" y="376"/>
                      </a:cubicBezTo>
                      <a:cubicBezTo>
                        <a:pt x="89" y="376"/>
                        <a:pt x="89" y="376"/>
                        <a:pt x="89" y="376"/>
                      </a:cubicBezTo>
                      <a:cubicBezTo>
                        <a:pt x="91" y="490"/>
                        <a:pt x="91" y="490"/>
                        <a:pt x="91" y="490"/>
                      </a:cubicBezTo>
                      <a:cubicBezTo>
                        <a:pt x="90" y="492"/>
                        <a:pt x="89" y="495"/>
                        <a:pt x="89" y="498"/>
                      </a:cubicBezTo>
                      <a:cubicBezTo>
                        <a:pt x="92" y="498"/>
                        <a:pt x="92" y="498"/>
                        <a:pt x="92" y="498"/>
                      </a:cubicBezTo>
                      <a:cubicBezTo>
                        <a:pt x="113" y="498"/>
                        <a:pt x="113" y="498"/>
                        <a:pt x="113" y="498"/>
                      </a:cubicBezTo>
                      <a:cubicBezTo>
                        <a:pt x="116" y="498"/>
                        <a:pt x="116" y="498"/>
                        <a:pt x="116" y="498"/>
                      </a:cubicBezTo>
                      <a:cubicBezTo>
                        <a:pt x="116" y="495"/>
                        <a:pt x="115" y="492"/>
                        <a:pt x="113" y="490"/>
                      </a:cubicBezTo>
                      <a:cubicBezTo>
                        <a:pt x="116" y="376"/>
                        <a:pt x="116" y="376"/>
                        <a:pt x="116" y="376"/>
                      </a:cubicBezTo>
                      <a:cubicBezTo>
                        <a:pt x="129" y="376"/>
                        <a:pt x="129" y="376"/>
                        <a:pt x="129" y="376"/>
                      </a:cubicBezTo>
                      <a:cubicBezTo>
                        <a:pt x="129" y="262"/>
                        <a:pt x="129" y="262"/>
                        <a:pt x="129" y="262"/>
                      </a:cubicBezTo>
                      <a:cubicBezTo>
                        <a:pt x="134" y="155"/>
                        <a:pt x="134" y="155"/>
                        <a:pt x="134" y="155"/>
                      </a:cubicBezTo>
                      <a:cubicBezTo>
                        <a:pt x="140" y="179"/>
                        <a:pt x="143" y="203"/>
                        <a:pt x="146" y="229"/>
                      </a:cubicBezTo>
                      <a:cubicBezTo>
                        <a:pt x="149" y="229"/>
                        <a:pt x="149" y="229"/>
                        <a:pt x="149" y="229"/>
                      </a:cubicBezTo>
                      <a:cubicBezTo>
                        <a:pt x="149" y="238"/>
                        <a:pt x="149" y="238"/>
                        <a:pt x="149" y="238"/>
                      </a:cubicBezTo>
                      <a:cubicBezTo>
                        <a:pt x="149" y="242"/>
                        <a:pt x="152" y="246"/>
                        <a:pt x="156" y="246"/>
                      </a:cubicBezTo>
                      <a:cubicBezTo>
                        <a:pt x="160" y="246"/>
                        <a:pt x="164" y="242"/>
                        <a:pt x="164" y="238"/>
                      </a:cubicBezTo>
                      <a:cubicBezTo>
                        <a:pt x="164" y="229"/>
                        <a:pt x="164" y="229"/>
                        <a:pt x="164" y="229"/>
                      </a:cubicBezTo>
                      <a:cubicBezTo>
                        <a:pt x="167" y="229"/>
                        <a:pt x="167" y="229"/>
                        <a:pt x="167" y="229"/>
                      </a:cubicBezTo>
                      <a:cubicBezTo>
                        <a:pt x="162" y="183"/>
                        <a:pt x="156" y="142"/>
                        <a:pt x="137" y="101"/>
                      </a:cubicBez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6" name="Freeform 8"/>
                <p:cNvSpPr>
                  <a:spLocks/>
                </p:cNvSpPr>
                <p:nvPr/>
              </p:nvSpPr>
              <p:spPr bwMode="auto">
                <a:xfrm>
                  <a:off x="9801225" y="2787650"/>
                  <a:ext cx="747713" cy="1624013"/>
                </a:xfrm>
                <a:custGeom>
                  <a:avLst/>
                  <a:gdLst>
                    <a:gd name="T0" fmla="*/ 183 w 233"/>
                    <a:gd name="T1" fmla="*/ 95 h 506"/>
                    <a:gd name="T2" fmla="*/ 182 w 233"/>
                    <a:gd name="T3" fmla="*/ 95 h 506"/>
                    <a:gd name="T4" fmla="*/ 182 w 233"/>
                    <a:gd name="T5" fmla="*/ 95 h 506"/>
                    <a:gd name="T6" fmla="*/ 132 w 233"/>
                    <a:gd name="T7" fmla="*/ 91 h 506"/>
                    <a:gd name="T8" fmla="*/ 132 w 233"/>
                    <a:gd name="T9" fmla="*/ 91 h 506"/>
                    <a:gd name="T10" fmla="*/ 132 w 233"/>
                    <a:gd name="T11" fmla="*/ 91 h 506"/>
                    <a:gd name="T12" fmla="*/ 132 w 233"/>
                    <a:gd name="T13" fmla="*/ 91 h 506"/>
                    <a:gd name="T14" fmla="*/ 132 w 233"/>
                    <a:gd name="T15" fmla="*/ 83 h 506"/>
                    <a:gd name="T16" fmla="*/ 143 w 233"/>
                    <a:gd name="T17" fmla="*/ 70 h 506"/>
                    <a:gd name="T18" fmla="*/ 143 w 233"/>
                    <a:gd name="T19" fmla="*/ 59 h 506"/>
                    <a:gd name="T20" fmla="*/ 148 w 233"/>
                    <a:gd name="T21" fmla="*/ 54 h 506"/>
                    <a:gd name="T22" fmla="*/ 148 w 233"/>
                    <a:gd name="T23" fmla="*/ 44 h 506"/>
                    <a:gd name="T24" fmla="*/ 145 w 233"/>
                    <a:gd name="T25" fmla="*/ 40 h 506"/>
                    <a:gd name="T26" fmla="*/ 151 w 233"/>
                    <a:gd name="T27" fmla="*/ 26 h 506"/>
                    <a:gd name="T28" fmla="*/ 132 w 233"/>
                    <a:gd name="T29" fmla="*/ 7 h 506"/>
                    <a:gd name="T30" fmla="*/ 131 w 233"/>
                    <a:gd name="T31" fmla="*/ 7 h 506"/>
                    <a:gd name="T32" fmla="*/ 110 w 233"/>
                    <a:gd name="T33" fmla="*/ 0 h 506"/>
                    <a:gd name="T34" fmla="*/ 81 w 233"/>
                    <a:gd name="T35" fmla="*/ 25 h 506"/>
                    <a:gd name="T36" fmla="*/ 87 w 233"/>
                    <a:gd name="T37" fmla="*/ 39 h 506"/>
                    <a:gd name="T38" fmla="*/ 83 w 233"/>
                    <a:gd name="T39" fmla="*/ 44 h 506"/>
                    <a:gd name="T40" fmla="*/ 83 w 233"/>
                    <a:gd name="T41" fmla="*/ 54 h 506"/>
                    <a:gd name="T42" fmla="*/ 88 w 233"/>
                    <a:gd name="T43" fmla="*/ 59 h 506"/>
                    <a:gd name="T44" fmla="*/ 88 w 233"/>
                    <a:gd name="T45" fmla="*/ 70 h 506"/>
                    <a:gd name="T46" fmla="*/ 99 w 233"/>
                    <a:gd name="T47" fmla="*/ 83 h 506"/>
                    <a:gd name="T48" fmla="*/ 99 w 233"/>
                    <a:gd name="T49" fmla="*/ 91 h 506"/>
                    <a:gd name="T50" fmla="*/ 49 w 233"/>
                    <a:gd name="T51" fmla="*/ 95 h 506"/>
                    <a:gd name="T52" fmla="*/ 49 w 233"/>
                    <a:gd name="T53" fmla="*/ 97 h 506"/>
                    <a:gd name="T54" fmla="*/ 0 w 233"/>
                    <a:gd name="T55" fmla="*/ 276 h 506"/>
                    <a:gd name="T56" fmla="*/ 3 w 233"/>
                    <a:gd name="T57" fmla="*/ 276 h 506"/>
                    <a:gd name="T58" fmla="*/ 3 w 233"/>
                    <a:gd name="T59" fmla="*/ 289 h 506"/>
                    <a:gd name="T60" fmla="*/ 14 w 233"/>
                    <a:gd name="T61" fmla="*/ 299 h 506"/>
                    <a:gd name="T62" fmla="*/ 25 w 233"/>
                    <a:gd name="T63" fmla="*/ 289 h 506"/>
                    <a:gd name="T64" fmla="*/ 25 w 233"/>
                    <a:gd name="T65" fmla="*/ 276 h 506"/>
                    <a:gd name="T66" fmla="*/ 28 w 233"/>
                    <a:gd name="T67" fmla="*/ 276 h 506"/>
                    <a:gd name="T68" fmla="*/ 49 w 233"/>
                    <a:gd name="T69" fmla="*/ 176 h 506"/>
                    <a:gd name="T70" fmla="*/ 49 w 233"/>
                    <a:gd name="T71" fmla="*/ 318 h 506"/>
                    <a:gd name="T72" fmla="*/ 67 w 233"/>
                    <a:gd name="T73" fmla="*/ 318 h 506"/>
                    <a:gd name="T74" fmla="*/ 73 w 233"/>
                    <a:gd name="T75" fmla="*/ 489 h 506"/>
                    <a:gd name="T76" fmla="*/ 79 w 233"/>
                    <a:gd name="T77" fmla="*/ 489 h 506"/>
                    <a:gd name="T78" fmla="*/ 70 w 233"/>
                    <a:gd name="T79" fmla="*/ 506 h 506"/>
                    <a:gd name="T80" fmla="*/ 111 w 233"/>
                    <a:gd name="T81" fmla="*/ 506 h 506"/>
                    <a:gd name="T82" fmla="*/ 102 w 233"/>
                    <a:gd name="T83" fmla="*/ 489 h 506"/>
                    <a:gd name="T84" fmla="*/ 108 w 233"/>
                    <a:gd name="T85" fmla="*/ 489 h 506"/>
                    <a:gd name="T86" fmla="*/ 115 w 233"/>
                    <a:gd name="T87" fmla="*/ 318 h 506"/>
                    <a:gd name="T88" fmla="*/ 117 w 233"/>
                    <a:gd name="T89" fmla="*/ 318 h 506"/>
                    <a:gd name="T90" fmla="*/ 123 w 233"/>
                    <a:gd name="T91" fmla="*/ 489 h 506"/>
                    <a:gd name="T92" fmla="*/ 129 w 233"/>
                    <a:gd name="T93" fmla="*/ 489 h 506"/>
                    <a:gd name="T94" fmla="*/ 120 w 233"/>
                    <a:gd name="T95" fmla="*/ 506 h 506"/>
                    <a:gd name="T96" fmla="*/ 161 w 233"/>
                    <a:gd name="T97" fmla="*/ 506 h 506"/>
                    <a:gd name="T98" fmla="*/ 153 w 233"/>
                    <a:gd name="T99" fmla="*/ 489 h 506"/>
                    <a:gd name="T100" fmla="*/ 158 w 233"/>
                    <a:gd name="T101" fmla="*/ 489 h 506"/>
                    <a:gd name="T102" fmla="*/ 165 w 233"/>
                    <a:gd name="T103" fmla="*/ 318 h 506"/>
                    <a:gd name="T104" fmla="*/ 182 w 233"/>
                    <a:gd name="T105" fmla="*/ 318 h 506"/>
                    <a:gd name="T106" fmla="*/ 182 w 233"/>
                    <a:gd name="T107" fmla="*/ 173 h 506"/>
                    <a:gd name="T108" fmla="*/ 204 w 233"/>
                    <a:gd name="T109" fmla="*/ 276 h 506"/>
                    <a:gd name="T110" fmla="*/ 208 w 233"/>
                    <a:gd name="T111" fmla="*/ 276 h 506"/>
                    <a:gd name="T112" fmla="*/ 208 w 233"/>
                    <a:gd name="T113" fmla="*/ 289 h 506"/>
                    <a:gd name="T114" fmla="*/ 218 w 233"/>
                    <a:gd name="T115" fmla="*/ 299 h 506"/>
                    <a:gd name="T116" fmla="*/ 229 w 233"/>
                    <a:gd name="T117" fmla="*/ 289 h 506"/>
                    <a:gd name="T118" fmla="*/ 229 w 233"/>
                    <a:gd name="T119" fmla="*/ 276 h 506"/>
                    <a:gd name="T120" fmla="*/ 233 w 233"/>
                    <a:gd name="T121" fmla="*/ 276 h 506"/>
                    <a:gd name="T122" fmla="*/ 183 w 233"/>
                    <a:gd name="T123" fmla="*/ 95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33" h="506">
                      <a:moveTo>
                        <a:pt x="183" y="95"/>
                      </a:move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82" y="95"/>
                        <a:pt x="182" y="95"/>
                        <a:pt x="182" y="95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91"/>
                        <a:pt x="132" y="91"/>
                        <a:pt x="132" y="91"/>
                      </a:cubicBezTo>
                      <a:cubicBezTo>
                        <a:pt x="132" y="83"/>
                        <a:pt x="132" y="83"/>
                        <a:pt x="132" y="83"/>
                      </a:cubicBezTo>
                      <a:cubicBezTo>
                        <a:pt x="138" y="82"/>
                        <a:pt x="143" y="76"/>
                        <a:pt x="143" y="70"/>
                      </a:cubicBezTo>
                      <a:cubicBezTo>
                        <a:pt x="143" y="59"/>
                        <a:pt x="143" y="59"/>
                        <a:pt x="143" y="59"/>
                      </a:cubicBezTo>
                      <a:cubicBezTo>
                        <a:pt x="146" y="59"/>
                        <a:pt x="148" y="57"/>
                        <a:pt x="148" y="54"/>
                      </a:cubicBezTo>
                      <a:cubicBezTo>
                        <a:pt x="148" y="44"/>
                        <a:pt x="148" y="44"/>
                        <a:pt x="148" y="44"/>
                      </a:cubicBezTo>
                      <a:cubicBezTo>
                        <a:pt x="148" y="42"/>
                        <a:pt x="146" y="40"/>
                        <a:pt x="145" y="40"/>
                      </a:cubicBezTo>
                      <a:cubicBezTo>
                        <a:pt x="148" y="36"/>
                        <a:pt x="151" y="31"/>
                        <a:pt x="151" y="26"/>
                      </a:cubicBezTo>
                      <a:cubicBezTo>
                        <a:pt x="151" y="16"/>
                        <a:pt x="142" y="7"/>
                        <a:pt x="132" y="7"/>
                      </a:cubicBezTo>
                      <a:cubicBezTo>
                        <a:pt x="131" y="7"/>
                        <a:pt x="131" y="7"/>
                        <a:pt x="131" y="7"/>
                      </a:cubicBezTo>
                      <a:cubicBezTo>
                        <a:pt x="126" y="3"/>
                        <a:pt x="118" y="0"/>
                        <a:pt x="110" y="0"/>
                      </a:cubicBezTo>
                      <a:cubicBezTo>
                        <a:pt x="94" y="0"/>
                        <a:pt x="81" y="11"/>
                        <a:pt x="81" y="25"/>
                      </a:cubicBezTo>
                      <a:cubicBezTo>
                        <a:pt x="81" y="30"/>
                        <a:pt x="83" y="35"/>
                        <a:pt x="87" y="39"/>
                      </a:cubicBezTo>
                      <a:cubicBezTo>
                        <a:pt x="85" y="40"/>
                        <a:pt x="83" y="42"/>
                        <a:pt x="83" y="44"/>
                      </a:cubicBezTo>
                      <a:cubicBezTo>
                        <a:pt x="83" y="54"/>
                        <a:pt x="83" y="54"/>
                        <a:pt x="83" y="54"/>
                      </a:cubicBezTo>
                      <a:cubicBezTo>
                        <a:pt x="83" y="57"/>
                        <a:pt x="85" y="59"/>
                        <a:pt x="88" y="59"/>
                      </a:cubicBezTo>
                      <a:cubicBezTo>
                        <a:pt x="88" y="70"/>
                        <a:pt x="88" y="70"/>
                        <a:pt x="88" y="70"/>
                      </a:cubicBezTo>
                      <a:cubicBezTo>
                        <a:pt x="88" y="77"/>
                        <a:pt x="93" y="82"/>
                        <a:pt x="99" y="83"/>
                      </a:cubicBezTo>
                      <a:cubicBezTo>
                        <a:pt x="99" y="91"/>
                        <a:pt x="99" y="91"/>
                        <a:pt x="99" y="91"/>
                      </a:cubicBezTo>
                      <a:cubicBezTo>
                        <a:pt x="49" y="95"/>
                        <a:pt x="49" y="95"/>
                        <a:pt x="49" y="95"/>
                      </a:cubicBezTo>
                      <a:cubicBezTo>
                        <a:pt x="49" y="97"/>
                        <a:pt x="49" y="97"/>
                        <a:pt x="49" y="97"/>
                      </a:cubicBezTo>
                      <a:cubicBezTo>
                        <a:pt x="23" y="155"/>
                        <a:pt x="6" y="213"/>
                        <a:pt x="0" y="276"/>
                      </a:cubicBezTo>
                      <a:cubicBezTo>
                        <a:pt x="3" y="276"/>
                        <a:pt x="3" y="276"/>
                        <a:pt x="3" y="276"/>
                      </a:cubicBezTo>
                      <a:cubicBezTo>
                        <a:pt x="3" y="289"/>
                        <a:pt x="3" y="289"/>
                        <a:pt x="3" y="289"/>
                      </a:cubicBezTo>
                      <a:cubicBezTo>
                        <a:pt x="3" y="295"/>
                        <a:pt x="8" y="299"/>
                        <a:pt x="14" y="299"/>
                      </a:cubicBezTo>
                      <a:cubicBezTo>
                        <a:pt x="20" y="299"/>
                        <a:pt x="25" y="295"/>
                        <a:pt x="25" y="289"/>
                      </a:cubicBezTo>
                      <a:cubicBezTo>
                        <a:pt x="25" y="276"/>
                        <a:pt x="25" y="276"/>
                        <a:pt x="25" y="276"/>
                      </a:cubicBezTo>
                      <a:cubicBezTo>
                        <a:pt x="28" y="276"/>
                        <a:pt x="28" y="276"/>
                        <a:pt x="28" y="276"/>
                      </a:cubicBezTo>
                      <a:cubicBezTo>
                        <a:pt x="32" y="241"/>
                        <a:pt x="39" y="208"/>
                        <a:pt x="49" y="176"/>
                      </a:cubicBezTo>
                      <a:cubicBezTo>
                        <a:pt x="49" y="318"/>
                        <a:pt x="49" y="318"/>
                        <a:pt x="49" y="318"/>
                      </a:cubicBezTo>
                      <a:cubicBezTo>
                        <a:pt x="67" y="318"/>
                        <a:pt x="67" y="318"/>
                        <a:pt x="67" y="318"/>
                      </a:cubicBezTo>
                      <a:cubicBezTo>
                        <a:pt x="73" y="489"/>
                        <a:pt x="73" y="489"/>
                        <a:pt x="73" y="489"/>
                      </a:cubicBezTo>
                      <a:cubicBezTo>
                        <a:pt x="79" y="489"/>
                        <a:pt x="79" y="489"/>
                        <a:pt x="79" y="489"/>
                      </a:cubicBezTo>
                      <a:cubicBezTo>
                        <a:pt x="74" y="493"/>
                        <a:pt x="70" y="499"/>
                        <a:pt x="70" y="506"/>
                      </a:cubicBezTo>
                      <a:cubicBezTo>
                        <a:pt x="111" y="506"/>
                        <a:pt x="111" y="506"/>
                        <a:pt x="111" y="506"/>
                      </a:cubicBezTo>
                      <a:cubicBezTo>
                        <a:pt x="111" y="499"/>
                        <a:pt x="108" y="493"/>
                        <a:pt x="102" y="489"/>
                      </a:cubicBezTo>
                      <a:cubicBezTo>
                        <a:pt x="108" y="489"/>
                        <a:pt x="108" y="489"/>
                        <a:pt x="108" y="489"/>
                      </a:cubicBezTo>
                      <a:cubicBezTo>
                        <a:pt x="115" y="318"/>
                        <a:pt x="115" y="318"/>
                        <a:pt x="115" y="318"/>
                      </a:cubicBezTo>
                      <a:cubicBezTo>
                        <a:pt x="117" y="318"/>
                        <a:pt x="117" y="318"/>
                        <a:pt x="117" y="318"/>
                      </a:cubicBezTo>
                      <a:cubicBezTo>
                        <a:pt x="123" y="489"/>
                        <a:pt x="123" y="489"/>
                        <a:pt x="123" y="489"/>
                      </a:cubicBezTo>
                      <a:cubicBezTo>
                        <a:pt x="129" y="489"/>
                        <a:pt x="129" y="489"/>
                        <a:pt x="129" y="489"/>
                      </a:cubicBezTo>
                      <a:cubicBezTo>
                        <a:pt x="124" y="493"/>
                        <a:pt x="120" y="499"/>
                        <a:pt x="120" y="506"/>
                      </a:cubicBezTo>
                      <a:cubicBezTo>
                        <a:pt x="161" y="506"/>
                        <a:pt x="161" y="506"/>
                        <a:pt x="161" y="506"/>
                      </a:cubicBezTo>
                      <a:cubicBezTo>
                        <a:pt x="161" y="499"/>
                        <a:pt x="158" y="493"/>
                        <a:pt x="153" y="489"/>
                      </a:cubicBezTo>
                      <a:cubicBezTo>
                        <a:pt x="158" y="489"/>
                        <a:pt x="158" y="489"/>
                        <a:pt x="158" y="489"/>
                      </a:cubicBezTo>
                      <a:cubicBezTo>
                        <a:pt x="165" y="318"/>
                        <a:pt x="165" y="318"/>
                        <a:pt x="165" y="318"/>
                      </a:cubicBezTo>
                      <a:cubicBezTo>
                        <a:pt x="182" y="318"/>
                        <a:pt x="182" y="318"/>
                        <a:pt x="182" y="318"/>
                      </a:cubicBezTo>
                      <a:cubicBezTo>
                        <a:pt x="182" y="173"/>
                        <a:pt x="182" y="173"/>
                        <a:pt x="182" y="173"/>
                      </a:cubicBezTo>
                      <a:cubicBezTo>
                        <a:pt x="193" y="206"/>
                        <a:pt x="200" y="240"/>
                        <a:pt x="204" y="276"/>
                      </a:cubicBezTo>
                      <a:cubicBezTo>
                        <a:pt x="208" y="276"/>
                        <a:pt x="208" y="276"/>
                        <a:pt x="208" y="276"/>
                      </a:cubicBezTo>
                      <a:cubicBezTo>
                        <a:pt x="208" y="289"/>
                        <a:pt x="208" y="289"/>
                        <a:pt x="208" y="289"/>
                      </a:cubicBezTo>
                      <a:cubicBezTo>
                        <a:pt x="208" y="295"/>
                        <a:pt x="212" y="299"/>
                        <a:pt x="218" y="299"/>
                      </a:cubicBezTo>
                      <a:cubicBezTo>
                        <a:pt x="224" y="299"/>
                        <a:pt x="229" y="295"/>
                        <a:pt x="229" y="289"/>
                      </a:cubicBezTo>
                      <a:cubicBezTo>
                        <a:pt x="229" y="276"/>
                        <a:pt x="229" y="276"/>
                        <a:pt x="229" y="276"/>
                      </a:cubicBezTo>
                      <a:cubicBezTo>
                        <a:pt x="233" y="276"/>
                        <a:pt x="233" y="276"/>
                        <a:pt x="233" y="276"/>
                      </a:cubicBezTo>
                      <a:cubicBezTo>
                        <a:pt x="227" y="212"/>
                        <a:pt x="210" y="153"/>
                        <a:pt x="183" y="95"/>
                      </a:cubicBez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7" name="Freeform 9"/>
                <p:cNvSpPr>
                  <a:spLocks/>
                </p:cNvSpPr>
                <p:nvPr/>
              </p:nvSpPr>
              <p:spPr bwMode="auto">
                <a:xfrm>
                  <a:off x="10417175" y="2486025"/>
                  <a:ext cx="311150" cy="360363"/>
                </a:xfrm>
                <a:custGeom>
                  <a:avLst/>
                  <a:gdLst>
                    <a:gd name="T0" fmla="*/ 91 w 97"/>
                    <a:gd name="T1" fmla="*/ 88 h 112"/>
                    <a:gd name="T2" fmla="*/ 82 w 97"/>
                    <a:gd name="T3" fmla="*/ 88 h 112"/>
                    <a:gd name="T4" fmla="*/ 85 w 97"/>
                    <a:gd name="T5" fmla="*/ 74 h 112"/>
                    <a:gd name="T6" fmla="*/ 88 w 97"/>
                    <a:gd name="T7" fmla="*/ 69 h 112"/>
                    <a:gd name="T8" fmla="*/ 88 w 97"/>
                    <a:gd name="T9" fmla="*/ 69 h 112"/>
                    <a:gd name="T10" fmla="*/ 88 w 97"/>
                    <a:gd name="T11" fmla="*/ 69 h 112"/>
                    <a:gd name="T12" fmla="*/ 91 w 97"/>
                    <a:gd name="T13" fmla="*/ 53 h 112"/>
                    <a:gd name="T14" fmla="*/ 69 w 97"/>
                    <a:gd name="T15" fmla="*/ 17 h 112"/>
                    <a:gd name="T16" fmla="*/ 40 w 97"/>
                    <a:gd name="T17" fmla="*/ 0 h 112"/>
                    <a:gd name="T18" fmla="*/ 4 w 97"/>
                    <a:gd name="T19" fmla="*/ 46 h 112"/>
                    <a:gd name="T20" fmla="*/ 9 w 97"/>
                    <a:gd name="T21" fmla="*/ 69 h 112"/>
                    <a:gd name="T22" fmla="*/ 9 w 97"/>
                    <a:gd name="T23" fmla="*/ 69 h 112"/>
                    <a:gd name="T24" fmla="*/ 15 w 97"/>
                    <a:gd name="T25" fmla="*/ 88 h 112"/>
                    <a:gd name="T26" fmla="*/ 6 w 97"/>
                    <a:gd name="T27" fmla="*/ 88 h 112"/>
                    <a:gd name="T28" fmla="*/ 0 w 97"/>
                    <a:gd name="T29" fmla="*/ 95 h 112"/>
                    <a:gd name="T30" fmla="*/ 16 w 97"/>
                    <a:gd name="T31" fmla="*/ 110 h 112"/>
                    <a:gd name="T32" fmla="*/ 42 w 97"/>
                    <a:gd name="T33" fmla="*/ 112 h 112"/>
                    <a:gd name="T34" fmla="*/ 44 w 97"/>
                    <a:gd name="T35" fmla="*/ 112 h 112"/>
                    <a:gd name="T36" fmla="*/ 44 w 97"/>
                    <a:gd name="T37" fmla="*/ 112 h 112"/>
                    <a:gd name="T38" fmla="*/ 47 w 97"/>
                    <a:gd name="T39" fmla="*/ 112 h 112"/>
                    <a:gd name="T40" fmla="*/ 48 w 97"/>
                    <a:gd name="T41" fmla="*/ 112 h 112"/>
                    <a:gd name="T42" fmla="*/ 49 w 97"/>
                    <a:gd name="T43" fmla="*/ 112 h 112"/>
                    <a:gd name="T44" fmla="*/ 53 w 97"/>
                    <a:gd name="T45" fmla="*/ 112 h 112"/>
                    <a:gd name="T46" fmla="*/ 53 w 97"/>
                    <a:gd name="T47" fmla="*/ 112 h 112"/>
                    <a:gd name="T48" fmla="*/ 54 w 97"/>
                    <a:gd name="T49" fmla="*/ 112 h 112"/>
                    <a:gd name="T50" fmla="*/ 81 w 97"/>
                    <a:gd name="T51" fmla="*/ 110 h 112"/>
                    <a:gd name="T52" fmla="*/ 96 w 97"/>
                    <a:gd name="T53" fmla="*/ 95 h 112"/>
                    <a:gd name="T54" fmla="*/ 91 w 97"/>
                    <a:gd name="T55" fmla="*/ 88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7" h="112">
                      <a:moveTo>
                        <a:pt x="91" y="88"/>
                      </a:moveTo>
                      <a:cubicBezTo>
                        <a:pt x="89" y="95"/>
                        <a:pt x="83" y="93"/>
                        <a:pt x="82" y="88"/>
                      </a:cubicBezTo>
                      <a:cubicBezTo>
                        <a:pt x="81" y="86"/>
                        <a:pt x="83" y="79"/>
                        <a:pt x="85" y="74"/>
                      </a:cubicBezTo>
                      <a:cubicBezTo>
                        <a:pt x="86" y="73"/>
                        <a:pt x="87" y="71"/>
                        <a:pt x="88" y="69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88" y="69"/>
                        <a:pt x="88" y="69"/>
                        <a:pt x="88" y="69"/>
                      </a:cubicBezTo>
                      <a:cubicBezTo>
                        <a:pt x="90" y="64"/>
                        <a:pt x="91" y="59"/>
                        <a:pt x="91" y="53"/>
                      </a:cubicBezTo>
                      <a:cubicBezTo>
                        <a:pt x="91" y="36"/>
                        <a:pt x="82" y="22"/>
                        <a:pt x="69" y="17"/>
                      </a:cubicBezTo>
                      <a:cubicBezTo>
                        <a:pt x="62" y="7"/>
                        <a:pt x="52" y="0"/>
                        <a:pt x="40" y="0"/>
                      </a:cubicBezTo>
                      <a:cubicBezTo>
                        <a:pt x="20" y="0"/>
                        <a:pt x="4" y="20"/>
                        <a:pt x="4" y="46"/>
                      </a:cubicBezTo>
                      <a:cubicBezTo>
                        <a:pt x="4" y="54"/>
                        <a:pt x="6" y="62"/>
                        <a:pt x="9" y="69"/>
                      </a:cubicBezTo>
                      <a:cubicBezTo>
                        <a:pt x="9" y="69"/>
                        <a:pt x="9" y="69"/>
                        <a:pt x="9" y="69"/>
                      </a:cubicBezTo>
                      <a:cubicBezTo>
                        <a:pt x="9" y="69"/>
                        <a:pt x="17" y="84"/>
                        <a:pt x="15" y="88"/>
                      </a:cubicBezTo>
                      <a:cubicBezTo>
                        <a:pt x="13" y="93"/>
                        <a:pt x="8" y="95"/>
                        <a:pt x="6" y="88"/>
                      </a:cubicBezTo>
                      <a:cubicBezTo>
                        <a:pt x="3" y="82"/>
                        <a:pt x="0" y="90"/>
                        <a:pt x="0" y="95"/>
                      </a:cubicBezTo>
                      <a:cubicBezTo>
                        <a:pt x="1" y="101"/>
                        <a:pt x="2" y="108"/>
                        <a:pt x="16" y="110"/>
                      </a:cubicBezTo>
                      <a:cubicBezTo>
                        <a:pt x="27" y="112"/>
                        <a:pt x="33" y="112"/>
                        <a:pt x="42" y="112"/>
                      </a:cubicBezTo>
                      <a:cubicBezTo>
                        <a:pt x="43" y="112"/>
                        <a:pt x="44" y="112"/>
                        <a:pt x="44" y="112"/>
                      </a:cubicBezTo>
                      <a:cubicBezTo>
                        <a:pt x="44" y="112"/>
                        <a:pt x="44" y="112"/>
                        <a:pt x="44" y="112"/>
                      </a:cubicBezTo>
                      <a:cubicBezTo>
                        <a:pt x="45" y="112"/>
                        <a:pt x="46" y="112"/>
                        <a:pt x="47" y="112"/>
                      </a:cubicBezTo>
                      <a:cubicBezTo>
                        <a:pt x="48" y="112"/>
                        <a:pt x="48" y="112"/>
                        <a:pt x="48" y="112"/>
                      </a:cubicBezTo>
                      <a:cubicBezTo>
                        <a:pt x="49" y="112"/>
                        <a:pt x="49" y="112"/>
                        <a:pt x="49" y="112"/>
                      </a:cubicBezTo>
                      <a:cubicBezTo>
                        <a:pt x="50" y="112"/>
                        <a:pt x="51" y="112"/>
                        <a:pt x="53" y="112"/>
                      </a:cubicBezTo>
                      <a:cubicBezTo>
                        <a:pt x="53" y="112"/>
                        <a:pt x="53" y="112"/>
                        <a:pt x="53" y="112"/>
                      </a:cubicBezTo>
                      <a:cubicBezTo>
                        <a:pt x="53" y="112"/>
                        <a:pt x="54" y="112"/>
                        <a:pt x="54" y="112"/>
                      </a:cubicBezTo>
                      <a:cubicBezTo>
                        <a:pt x="63" y="112"/>
                        <a:pt x="69" y="112"/>
                        <a:pt x="81" y="110"/>
                      </a:cubicBezTo>
                      <a:cubicBezTo>
                        <a:pt x="94" y="108"/>
                        <a:pt x="96" y="101"/>
                        <a:pt x="96" y="95"/>
                      </a:cubicBezTo>
                      <a:cubicBezTo>
                        <a:pt x="97" y="90"/>
                        <a:pt x="93" y="82"/>
                        <a:pt x="91" y="88"/>
                      </a:cubicBezTo>
                      <a:close/>
                    </a:path>
                  </a:pathLst>
                </a:custGeom>
                <a:solidFill>
                  <a:srgbClr val="6E4A2A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8" name="Freeform 10"/>
                <p:cNvSpPr>
                  <a:spLocks/>
                </p:cNvSpPr>
                <p:nvPr/>
              </p:nvSpPr>
              <p:spPr bwMode="auto">
                <a:xfrm>
                  <a:off x="10514013" y="2890838"/>
                  <a:ext cx="107950" cy="546100"/>
                </a:xfrm>
                <a:custGeom>
                  <a:avLst/>
                  <a:gdLst>
                    <a:gd name="T0" fmla="*/ 42 w 68"/>
                    <a:gd name="T1" fmla="*/ 37 h 344"/>
                    <a:gd name="T2" fmla="*/ 62 w 68"/>
                    <a:gd name="T3" fmla="*/ 20 h 344"/>
                    <a:gd name="T4" fmla="*/ 34 w 68"/>
                    <a:gd name="T5" fmla="*/ 0 h 344"/>
                    <a:gd name="T6" fmla="*/ 6 w 68"/>
                    <a:gd name="T7" fmla="*/ 20 h 344"/>
                    <a:gd name="T8" fmla="*/ 26 w 68"/>
                    <a:gd name="T9" fmla="*/ 37 h 344"/>
                    <a:gd name="T10" fmla="*/ 0 w 68"/>
                    <a:gd name="T11" fmla="*/ 316 h 344"/>
                    <a:gd name="T12" fmla="*/ 34 w 68"/>
                    <a:gd name="T13" fmla="*/ 344 h 344"/>
                    <a:gd name="T14" fmla="*/ 68 w 68"/>
                    <a:gd name="T15" fmla="*/ 316 h 344"/>
                    <a:gd name="T16" fmla="*/ 42 w 68"/>
                    <a:gd name="T17" fmla="*/ 37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8" h="344">
                      <a:moveTo>
                        <a:pt x="42" y="37"/>
                      </a:moveTo>
                      <a:lnTo>
                        <a:pt x="62" y="20"/>
                      </a:lnTo>
                      <a:lnTo>
                        <a:pt x="34" y="0"/>
                      </a:lnTo>
                      <a:lnTo>
                        <a:pt x="6" y="20"/>
                      </a:lnTo>
                      <a:lnTo>
                        <a:pt x="26" y="37"/>
                      </a:lnTo>
                      <a:lnTo>
                        <a:pt x="0" y="316"/>
                      </a:lnTo>
                      <a:lnTo>
                        <a:pt x="34" y="344"/>
                      </a:lnTo>
                      <a:lnTo>
                        <a:pt x="68" y="316"/>
                      </a:lnTo>
                      <a:lnTo>
                        <a:pt x="42" y="37"/>
                      </a:ln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69" name="Freeform 11"/>
                <p:cNvSpPr>
                  <a:spLocks/>
                </p:cNvSpPr>
                <p:nvPr/>
              </p:nvSpPr>
              <p:spPr bwMode="auto">
                <a:xfrm>
                  <a:off x="10696575" y="2874963"/>
                  <a:ext cx="192088" cy="496888"/>
                </a:xfrm>
                <a:custGeom>
                  <a:avLst/>
                  <a:gdLst>
                    <a:gd name="T0" fmla="*/ 0 w 60"/>
                    <a:gd name="T1" fmla="*/ 7 h 155"/>
                    <a:gd name="T2" fmla="*/ 24 w 60"/>
                    <a:gd name="T3" fmla="*/ 0 h 155"/>
                    <a:gd name="T4" fmla="*/ 60 w 60"/>
                    <a:gd name="T5" fmla="*/ 155 h 155"/>
                    <a:gd name="T6" fmla="*/ 35 w 60"/>
                    <a:gd name="T7" fmla="*/ 155 h 155"/>
                    <a:gd name="T8" fmla="*/ 0 w 60"/>
                    <a:gd name="T9" fmla="*/ 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0" h="155">
                      <a:moveTo>
                        <a:pt x="0" y="7"/>
                      </a:moveTo>
                      <a:cubicBezTo>
                        <a:pt x="8" y="5"/>
                        <a:pt x="16" y="3"/>
                        <a:pt x="24" y="0"/>
                      </a:cubicBezTo>
                      <a:cubicBezTo>
                        <a:pt x="47" y="51"/>
                        <a:pt x="54" y="100"/>
                        <a:pt x="60" y="155"/>
                      </a:cubicBezTo>
                      <a:cubicBezTo>
                        <a:pt x="35" y="155"/>
                        <a:pt x="35" y="155"/>
                        <a:pt x="35" y="155"/>
                      </a:cubicBezTo>
                      <a:cubicBezTo>
                        <a:pt x="29" y="102"/>
                        <a:pt x="23" y="55"/>
                        <a:pt x="0" y="7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0" name="Freeform 12"/>
                <p:cNvSpPr>
                  <a:spLocks/>
                </p:cNvSpPr>
                <p:nvPr/>
              </p:nvSpPr>
              <p:spPr bwMode="auto">
                <a:xfrm>
                  <a:off x="10448925" y="3814763"/>
                  <a:ext cx="115888" cy="596900"/>
                </a:xfrm>
                <a:custGeom>
                  <a:avLst/>
                  <a:gdLst>
                    <a:gd name="T0" fmla="*/ 63 w 73"/>
                    <a:gd name="T1" fmla="*/ 376 h 376"/>
                    <a:gd name="T2" fmla="*/ 10 w 73"/>
                    <a:gd name="T3" fmla="*/ 376 h 376"/>
                    <a:gd name="T4" fmla="*/ 0 w 73"/>
                    <a:gd name="T5" fmla="*/ 0 h 376"/>
                    <a:gd name="T6" fmla="*/ 73 w 73"/>
                    <a:gd name="T7" fmla="*/ 0 h 376"/>
                    <a:gd name="T8" fmla="*/ 63 w 73"/>
                    <a:gd name="T9" fmla="*/ 376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376">
                      <a:moveTo>
                        <a:pt x="63" y="376"/>
                      </a:moveTo>
                      <a:lnTo>
                        <a:pt x="10" y="376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63" y="376"/>
                      </a:lnTo>
                      <a:close/>
                    </a:path>
                  </a:pathLst>
                </a:custGeom>
                <a:solidFill>
                  <a:srgbClr val="DFBA8D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1" name="Freeform 13"/>
                <p:cNvSpPr>
                  <a:spLocks/>
                </p:cNvSpPr>
                <p:nvPr/>
              </p:nvSpPr>
              <p:spPr bwMode="auto">
                <a:xfrm>
                  <a:off x="10455275" y="4360863"/>
                  <a:ext cx="106363" cy="50800"/>
                </a:xfrm>
                <a:custGeom>
                  <a:avLst/>
                  <a:gdLst>
                    <a:gd name="T0" fmla="*/ 16 w 33"/>
                    <a:gd name="T1" fmla="*/ 0 h 16"/>
                    <a:gd name="T2" fmla="*/ 0 w 33"/>
                    <a:gd name="T3" fmla="*/ 16 h 16"/>
                    <a:gd name="T4" fmla="*/ 33 w 33"/>
                    <a:gd name="T5" fmla="*/ 16 h 16"/>
                    <a:gd name="T6" fmla="*/ 16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7"/>
                        <a:pt x="25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6E4A2A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2" name="Freeform 14"/>
                <p:cNvSpPr>
                  <a:spLocks/>
                </p:cNvSpPr>
                <p:nvPr/>
              </p:nvSpPr>
              <p:spPr bwMode="auto">
                <a:xfrm>
                  <a:off x="10583863" y="3814763"/>
                  <a:ext cx="112713" cy="596900"/>
                </a:xfrm>
                <a:custGeom>
                  <a:avLst/>
                  <a:gdLst>
                    <a:gd name="T0" fmla="*/ 8 w 71"/>
                    <a:gd name="T1" fmla="*/ 376 h 376"/>
                    <a:gd name="T2" fmla="*/ 61 w 71"/>
                    <a:gd name="T3" fmla="*/ 376 h 376"/>
                    <a:gd name="T4" fmla="*/ 71 w 71"/>
                    <a:gd name="T5" fmla="*/ 0 h 376"/>
                    <a:gd name="T6" fmla="*/ 0 w 71"/>
                    <a:gd name="T7" fmla="*/ 0 h 376"/>
                    <a:gd name="T8" fmla="*/ 8 w 71"/>
                    <a:gd name="T9" fmla="*/ 376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376">
                      <a:moveTo>
                        <a:pt x="8" y="376"/>
                      </a:moveTo>
                      <a:lnTo>
                        <a:pt x="61" y="376"/>
                      </a:lnTo>
                      <a:lnTo>
                        <a:pt x="71" y="0"/>
                      </a:lnTo>
                      <a:lnTo>
                        <a:pt x="0" y="0"/>
                      </a:lnTo>
                      <a:lnTo>
                        <a:pt x="8" y="376"/>
                      </a:lnTo>
                      <a:close/>
                    </a:path>
                  </a:pathLst>
                </a:custGeom>
                <a:solidFill>
                  <a:srgbClr val="DFBA8D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3" name="Freeform 15"/>
                <p:cNvSpPr>
                  <a:spLocks/>
                </p:cNvSpPr>
                <p:nvPr/>
              </p:nvSpPr>
              <p:spPr bwMode="auto">
                <a:xfrm>
                  <a:off x="10587038" y="4360863"/>
                  <a:ext cx="106363" cy="50800"/>
                </a:xfrm>
                <a:custGeom>
                  <a:avLst/>
                  <a:gdLst>
                    <a:gd name="T0" fmla="*/ 16 w 33"/>
                    <a:gd name="T1" fmla="*/ 0 h 16"/>
                    <a:gd name="T2" fmla="*/ 33 w 33"/>
                    <a:gd name="T3" fmla="*/ 16 h 16"/>
                    <a:gd name="T4" fmla="*/ 0 w 33"/>
                    <a:gd name="T5" fmla="*/ 16 h 16"/>
                    <a:gd name="T6" fmla="*/ 16 w 33"/>
                    <a:gd name="T7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16">
                      <a:moveTo>
                        <a:pt x="16" y="0"/>
                      </a:moveTo>
                      <a:cubicBezTo>
                        <a:pt x="25" y="0"/>
                        <a:pt x="33" y="7"/>
                        <a:pt x="33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6E4A2A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4" name="Freeform 16"/>
                <p:cNvSpPr>
                  <a:spLocks/>
                </p:cNvSpPr>
                <p:nvPr/>
              </p:nvSpPr>
              <p:spPr bwMode="auto">
                <a:xfrm>
                  <a:off x="10818813" y="3371850"/>
                  <a:ext cx="57150" cy="65088"/>
                </a:xfrm>
                <a:custGeom>
                  <a:avLst/>
                  <a:gdLst>
                    <a:gd name="T0" fmla="*/ 0 w 18"/>
                    <a:gd name="T1" fmla="*/ 0 h 20"/>
                    <a:gd name="T2" fmla="*/ 0 w 18"/>
                    <a:gd name="T3" fmla="*/ 11 h 20"/>
                    <a:gd name="T4" fmla="*/ 9 w 18"/>
                    <a:gd name="T5" fmla="*/ 20 h 20"/>
                    <a:gd name="T6" fmla="*/ 18 w 18"/>
                    <a:gd name="T7" fmla="*/ 11 h 20"/>
                    <a:gd name="T8" fmla="*/ 18 w 18"/>
                    <a:gd name="T9" fmla="*/ 0 h 20"/>
                    <a:gd name="T10" fmla="*/ 0 w 18"/>
                    <a:gd name="T1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20">
                      <a:moveTo>
                        <a:pt x="0" y="0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6"/>
                        <a:pt x="4" y="20"/>
                        <a:pt x="9" y="20"/>
                      </a:cubicBezTo>
                      <a:cubicBezTo>
                        <a:pt x="14" y="20"/>
                        <a:pt x="18" y="16"/>
                        <a:pt x="18" y="11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BA8D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5" name="Freeform 17"/>
                <p:cNvSpPr>
                  <a:spLocks/>
                </p:cNvSpPr>
                <p:nvPr/>
              </p:nvSpPr>
              <p:spPr bwMode="auto">
                <a:xfrm>
                  <a:off x="10244138" y="2874963"/>
                  <a:ext cx="195263" cy="496888"/>
                </a:xfrm>
                <a:custGeom>
                  <a:avLst/>
                  <a:gdLst>
                    <a:gd name="T0" fmla="*/ 61 w 61"/>
                    <a:gd name="T1" fmla="*/ 7 h 155"/>
                    <a:gd name="T2" fmla="*/ 36 w 61"/>
                    <a:gd name="T3" fmla="*/ 0 h 155"/>
                    <a:gd name="T4" fmla="*/ 0 w 61"/>
                    <a:gd name="T5" fmla="*/ 155 h 155"/>
                    <a:gd name="T6" fmla="*/ 25 w 61"/>
                    <a:gd name="T7" fmla="*/ 155 h 155"/>
                    <a:gd name="T8" fmla="*/ 61 w 61"/>
                    <a:gd name="T9" fmla="*/ 7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155">
                      <a:moveTo>
                        <a:pt x="61" y="7"/>
                      </a:moveTo>
                      <a:cubicBezTo>
                        <a:pt x="53" y="5"/>
                        <a:pt x="44" y="3"/>
                        <a:pt x="36" y="0"/>
                      </a:cubicBezTo>
                      <a:cubicBezTo>
                        <a:pt x="12" y="51"/>
                        <a:pt x="5" y="100"/>
                        <a:pt x="0" y="155"/>
                      </a:cubicBezTo>
                      <a:cubicBezTo>
                        <a:pt x="25" y="155"/>
                        <a:pt x="25" y="155"/>
                        <a:pt x="25" y="155"/>
                      </a:cubicBezTo>
                      <a:cubicBezTo>
                        <a:pt x="31" y="102"/>
                        <a:pt x="38" y="55"/>
                        <a:pt x="61" y="7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6" name="Freeform 18"/>
                <p:cNvSpPr>
                  <a:spLocks/>
                </p:cNvSpPr>
                <p:nvPr/>
              </p:nvSpPr>
              <p:spPr bwMode="auto">
                <a:xfrm>
                  <a:off x="10253663" y="3371850"/>
                  <a:ext cx="60325" cy="65088"/>
                </a:xfrm>
                <a:custGeom>
                  <a:avLst/>
                  <a:gdLst>
                    <a:gd name="T0" fmla="*/ 19 w 19"/>
                    <a:gd name="T1" fmla="*/ 0 h 20"/>
                    <a:gd name="T2" fmla="*/ 19 w 19"/>
                    <a:gd name="T3" fmla="*/ 11 h 20"/>
                    <a:gd name="T4" fmla="*/ 10 w 19"/>
                    <a:gd name="T5" fmla="*/ 20 h 20"/>
                    <a:gd name="T6" fmla="*/ 0 w 19"/>
                    <a:gd name="T7" fmla="*/ 11 h 20"/>
                    <a:gd name="T8" fmla="*/ 0 w 19"/>
                    <a:gd name="T9" fmla="*/ 0 h 20"/>
                    <a:gd name="T10" fmla="*/ 19 w 19"/>
                    <a:gd name="T1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20">
                      <a:moveTo>
                        <a:pt x="19" y="0"/>
                      </a:move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19" y="16"/>
                        <a:pt x="15" y="20"/>
                        <a:pt x="10" y="20"/>
                      </a:cubicBezTo>
                      <a:cubicBezTo>
                        <a:pt x="4" y="20"/>
                        <a:pt x="0" y="16"/>
                        <a:pt x="0" y="1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DFBA8D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7" name="Freeform 19"/>
                <p:cNvSpPr>
                  <a:spLocks/>
                </p:cNvSpPr>
                <p:nvPr/>
              </p:nvSpPr>
              <p:spPr bwMode="auto">
                <a:xfrm>
                  <a:off x="10363200" y="2862263"/>
                  <a:ext cx="409575" cy="635000"/>
                </a:xfrm>
                <a:custGeom>
                  <a:avLst/>
                  <a:gdLst>
                    <a:gd name="T0" fmla="*/ 165 w 258"/>
                    <a:gd name="T1" fmla="*/ 0 h 400"/>
                    <a:gd name="T2" fmla="*/ 129 w 258"/>
                    <a:gd name="T3" fmla="*/ 291 h 400"/>
                    <a:gd name="T4" fmla="*/ 93 w 258"/>
                    <a:gd name="T5" fmla="*/ 0 h 400"/>
                    <a:gd name="T6" fmla="*/ 0 w 258"/>
                    <a:gd name="T7" fmla="*/ 8 h 400"/>
                    <a:gd name="T8" fmla="*/ 18 w 258"/>
                    <a:gd name="T9" fmla="*/ 400 h 400"/>
                    <a:gd name="T10" fmla="*/ 238 w 258"/>
                    <a:gd name="T11" fmla="*/ 400 h 400"/>
                    <a:gd name="T12" fmla="*/ 258 w 258"/>
                    <a:gd name="T13" fmla="*/ 8 h 400"/>
                    <a:gd name="T14" fmla="*/ 165 w 258"/>
                    <a:gd name="T15" fmla="*/ 0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8" h="400">
                      <a:moveTo>
                        <a:pt x="165" y="0"/>
                      </a:moveTo>
                      <a:lnTo>
                        <a:pt x="129" y="291"/>
                      </a:lnTo>
                      <a:lnTo>
                        <a:pt x="93" y="0"/>
                      </a:lnTo>
                      <a:lnTo>
                        <a:pt x="0" y="8"/>
                      </a:lnTo>
                      <a:lnTo>
                        <a:pt x="18" y="400"/>
                      </a:lnTo>
                      <a:lnTo>
                        <a:pt x="238" y="400"/>
                      </a:lnTo>
                      <a:lnTo>
                        <a:pt x="258" y="8"/>
                      </a:lnTo>
                      <a:lnTo>
                        <a:pt x="165" y="0"/>
                      </a:ln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78" name="Freeform 32"/>
                <p:cNvSpPr>
                  <a:spLocks/>
                </p:cNvSpPr>
                <p:nvPr/>
              </p:nvSpPr>
              <p:spPr bwMode="auto">
                <a:xfrm>
                  <a:off x="10448925" y="2611438"/>
                  <a:ext cx="231775" cy="279400"/>
                </a:xfrm>
                <a:custGeom>
                  <a:avLst/>
                  <a:gdLst>
                    <a:gd name="T0" fmla="*/ 69 w 72"/>
                    <a:gd name="T1" fmla="*/ 15 h 87"/>
                    <a:gd name="T2" fmla="*/ 67 w 72"/>
                    <a:gd name="T3" fmla="*/ 15 h 87"/>
                    <a:gd name="T4" fmla="*/ 67 w 72"/>
                    <a:gd name="T5" fmla="*/ 11 h 87"/>
                    <a:gd name="T6" fmla="*/ 67 w 72"/>
                    <a:gd name="T7" fmla="*/ 9 h 87"/>
                    <a:gd name="T8" fmla="*/ 67 w 72"/>
                    <a:gd name="T9" fmla="*/ 9 h 87"/>
                    <a:gd name="T10" fmla="*/ 67 w 72"/>
                    <a:gd name="T11" fmla="*/ 8 h 87"/>
                    <a:gd name="T12" fmla="*/ 67 w 72"/>
                    <a:gd name="T13" fmla="*/ 7 h 87"/>
                    <a:gd name="T14" fmla="*/ 66 w 72"/>
                    <a:gd name="T15" fmla="*/ 7 h 87"/>
                    <a:gd name="T16" fmla="*/ 66 w 72"/>
                    <a:gd name="T17" fmla="*/ 6 h 87"/>
                    <a:gd name="T18" fmla="*/ 66 w 72"/>
                    <a:gd name="T19" fmla="*/ 6 h 87"/>
                    <a:gd name="T20" fmla="*/ 65 w 72"/>
                    <a:gd name="T21" fmla="*/ 4 h 87"/>
                    <a:gd name="T22" fmla="*/ 65 w 72"/>
                    <a:gd name="T23" fmla="*/ 4 h 87"/>
                    <a:gd name="T24" fmla="*/ 65 w 72"/>
                    <a:gd name="T25" fmla="*/ 3 h 87"/>
                    <a:gd name="T26" fmla="*/ 65 w 72"/>
                    <a:gd name="T27" fmla="*/ 3 h 87"/>
                    <a:gd name="T28" fmla="*/ 64 w 72"/>
                    <a:gd name="T29" fmla="*/ 2 h 87"/>
                    <a:gd name="T30" fmla="*/ 64 w 72"/>
                    <a:gd name="T31" fmla="*/ 2 h 87"/>
                    <a:gd name="T32" fmla="*/ 59 w 72"/>
                    <a:gd name="T33" fmla="*/ 3 h 87"/>
                    <a:gd name="T34" fmla="*/ 48 w 72"/>
                    <a:gd name="T35" fmla="*/ 0 h 87"/>
                    <a:gd name="T36" fmla="*/ 30 w 72"/>
                    <a:gd name="T37" fmla="*/ 3 h 87"/>
                    <a:gd name="T38" fmla="*/ 10 w 72"/>
                    <a:gd name="T39" fmla="*/ 0 h 87"/>
                    <a:gd name="T40" fmla="*/ 7 w 72"/>
                    <a:gd name="T41" fmla="*/ 3 h 87"/>
                    <a:gd name="T42" fmla="*/ 7 w 72"/>
                    <a:gd name="T43" fmla="*/ 3 h 87"/>
                    <a:gd name="T44" fmla="*/ 7 w 72"/>
                    <a:gd name="T45" fmla="*/ 5 h 87"/>
                    <a:gd name="T46" fmla="*/ 7 w 72"/>
                    <a:gd name="T47" fmla="*/ 5 h 87"/>
                    <a:gd name="T48" fmla="*/ 6 w 72"/>
                    <a:gd name="T49" fmla="*/ 6 h 87"/>
                    <a:gd name="T50" fmla="*/ 6 w 72"/>
                    <a:gd name="T51" fmla="*/ 6 h 87"/>
                    <a:gd name="T52" fmla="*/ 6 w 72"/>
                    <a:gd name="T53" fmla="*/ 7 h 87"/>
                    <a:gd name="T54" fmla="*/ 6 w 72"/>
                    <a:gd name="T55" fmla="*/ 8 h 87"/>
                    <a:gd name="T56" fmla="*/ 6 w 72"/>
                    <a:gd name="T57" fmla="*/ 9 h 87"/>
                    <a:gd name="T58" fmla="*/ 6 w 72"/>
                    <a:gd name="T59" fmla="*/ 9 h 87"/>
                    <a:gd name="T60" fmla="*/ 6 w 72"/>
                    <a:gd name="T61" fmla="*/ 11 h 87"/>
                    <a:gd name="T62" fmla="*/ 6 w 72"/>
                    <a:gd name="T63" fmla="*/ 15 h 87"/>
                    <a:gd name="T64" fmla="*/ 5 w 72"/>
                    <a:gd name="T65" fmla="*/ 15 h 87"/>
                    <a:gd name="T66" fmla="*/ 0 w 72"/>
                    <a:gd name="T67" fmla="*/ 20 h 87"/>
                    <a:gd name="T68" fmla="*/ 0 w 72"/>
                    <a:gd name="T69" fmla="*/ 32 h 87"/>
                    <a:gd name="T70" fmla="*/ 6 w 72"/>
                    <a:gd name="T71" fmla="*/ 37 h 87"/>
                    <a:gd name="T72" fmla="*/ 10 w 72"/>
                    <a:gd name="T73" fmla="*/ 49 h 87"/>
                    <a:gd name="T74" fmla="*/ 22 w 72"/>
                    <a:gd name="T75" fmla="*/ 64 h 87"/>
                    <a:gd name="T76" fmla="*/ 24 w 72"/>
                    <a:gd name="T77" fmla="*/ 78 h 87"/>
                    <a:gd name="T78" fmla="*/ 37 w 72"/>
                    <a:gd name="T79" fmla="*/ 87 h 87"/>
                    <a:gd name="T80" fmla="*/ 50 w 72"/>
                    <a:gd name="T81" fmla="*/ 78 h 87"/>
                    <a:gd name="T82" fmla="*/ 52 w 72"/>
                    <a:gd name="T83" fmla="*/ 63 h 87"/>
                    <a:gd name="T84" fmla="*/ 62 w 72"/>
                    <a:gd name="T85" fmla="*/ 49 h 87"/>
                    <a:gd name="T86" fmla="*/ 67 w 72"/>
                    <a:gd name="T87" fmla="*/ 37 h 87"/>
                    <a:gd name="T88" fmla="*/ 72 w 72"/>
                    <a:gd name="T89" fmla="*/ 32 h 87"/>
                    <a:gd name="T90" fmla="*/ 72 w 72"/>
                    <a:gd name="T91" fmla="*/ 20 h 87"/>
                    <a:gd name="T92" fmla="*/ 69 w 72"/>
                    <a:gd name="T93" fmla="*/ 15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72" h="87">
                      <a:moveTo>
                        <a:pt x="69" y="15"/>
                      </a:moveTo>
                      <a:cubicBezTo>
                        <a:pt x="68" y="15"/>
                        <a:pt x="68" y="15"/>
                        <a:pt x="67" y="15"/>
                      </a:cubicBezTo>
                      <a:cubicBezTo>
                        <a:pt x="67" y="11"/>
                        <a:pt x="67" y="11"/>
                        <a:pt x="67" y="11"/>
                      </a:cubicBezTo>
                      <a:cubicBezTo>
                        <a:pt x="67" y="10"/>
                        <a:pt x="67" y="10"/>
                        <a:pt x="67" y="9"/>
                      </a:cubicBez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7" y="9"/>
                        <a:pt x="67" y="8"/>
                        <a:pt x="67" y="8"/>
                      </a:cubicBezTo>
                      <a:cubicBezTo>
                        <a:pt x="67" y="8"/>
                        <a:pt x="67" y="8"/>
                        <a:pt x="67" y="7"/>
                      </a:cubicBezTo>
                      <a:cubicBezTo>
                        <a:pt x="67" y="7"/>
                        <a:pt x="66" y="7"/>
                        <a:pt x="66" y="7"/>
                      </a:cubicBezTo>
                      <a:cubicBezTo>
                        <a:pt x="66" y="7"/>
                        <a:pt x="66" y="6"/>
                        <a:pt x="66" y="6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66" y="5"/>
                        <a:pt x="66" y="5"/>
                        <a:pt x="65" y="4"/>
                      </a:cubicBezTo>
                      <a:cubicBezTo>
                        <a:pt x="65" y="4"/>
                        <a:pt x="65" y="4"/>
                        <a:pt x="65" y="4"/>
                      </a:cubicBezTo>
                      <a:cubicBezTo>
                        <a:pt x="65" y="4"/>
                        <a:pt x="65" y="3"/>
                        <a:pt x="65" y="3"/>
                      </a:cubicBezTo>
                      <a:cubicBezTo>
                        <a:pt x="65" y="3"/>
                        <a:pt x="65" y="3"/>
                        <a:pt x="65" y="3"/>
                      </a:cubicBezTo>
                      <a:cubicBezTo>
                        <a:pt x="65" y="3"/>
                        <a:pt x="64" y="2"/>
                        <a:pt x="64" y="2"/>
                      </a:cubicBezTo>
                      <a:cubicBezTo>
                        <a:pt x="64" y="2"/>
                        <a:pt x="64" y="2"/>
                        <a:pt x="64" y="2"/>
                      </a:cubicBezTo>
                      <a:cubicBezTo>
                        <a:pt x="62" y="2"/>
                        <a:pt x="61" y="3"/>
                        <a:pt x="59" y="3"/>
                      </a:cubicBezTo>
                      <a:cubicBezTo>
                        <a:pt x="54" y="3"/>
                        <a:pt x="51" y="2"/>
                        <a:pt x="48" y="0"/>
                      </a:cubicBezTo>
                      <a:cubicBezTo>
                        <a:pt x="44" y="2"/>
                        <a:pt x="37" y="3"/>
                        <a:pt x="30" y="3"/>
                      </a:cubicBezTo>
                      <a:cubicBezTo>
                        <a:pt x="22" y="3"/>
                        <a:pt x="15" y="2"/>
                        <a:pt x="10" y="0"/>
                      </a:cubicBezTo>
                      <a:cubicBezTo>
                        <a:pt x="9" y="1"/>
                        <a:pt x="8" y="2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5"/>
                        <a:pt x="6" y="6"/>
                        <a:pt x="6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7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10"/>
                        <a:pt x="6" y="10"/>
                        <a:pt x="6" y="11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6"/>
                        <a:pt x="0" y="18"/>
                        <a:pt x="0" y="2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4"/>
                        <a:pt x="3" y="37"/>
                        <a:pt x="6" y="37"/>
                      </a:cubicBezTo>
                      <a:cubicBezTo>
                        <a:pt x="10" y="49"/>
                        <a:pt x="10" y="49"/>
                        <a:pt x="10" y="49"/>
                      </a:cubicBezTo>
                      <a:cubicBezTo>
                        <a:pt x="13" y="57"/>
                        <a:pt x="16" y="62"/>
                        <a:pt x="22" y="64"/>
                      </a:cubicBezTo>
                      <a:cubicBezTo>
                        <a:pt x="24" y="78"/>
                        <a:pt x="24" y="78"/>
                        <a:pt x="24" y="78"/>
                      </a:cubicBezTo>
                      <a:cubicBezTo>
                        <a:pt x="37" y="87"/>
                        <a:pt x="37" y="87"/>
                        <a:pt x="37" y="87"/>
                      </a:cubicBezTo>
                      <a:cubicBezTo>
                        <a:pt x="50" y="78"/>
                        <a:pt x="50" y="78"/>
                        <a:pt x="50" y="78"/>
                      </a:cubicBezTo>
                      <a:cubicBezTo>
                        <a:pt x="52" y="63"/>
                        <a:pt x="52" y="63"/>
                        <a:pt x="52" y="63"/>
                      </a:cubicBezTo>
                      <a:cubicBezTo>
                        <a:pt x="57" y="62"/>
                        <a:pt x="59" y="57"/>
                        <a:pt x="62" y="49"/>
                      </a:cubicBezTo>
                      <a:cubicBezTo>
                        <a:pt x="67" y="37"/>
                        <a:pt x="67" y="37"/>
                        <a:pt x="67" y="37"/>
                      </a:cubicBezTo>
                      <a:cubicBezTo>
                        <a:pt x="70" y="37"/>
                        <a:pt x="72" y="34"/>
                        <a:pt x="72" y="32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18"/>
                        <a:pt x="71" y="16"/>
                        <a:pt x="69" y="15"/>
                      </a:cubicBezTo>
                      <a:close/>
                    </a:path>
                  </a:pathLst>
                </a:custGeom>
                <a:solidFill>
                  <a:srgbClr val="DFBA8D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2" name="Freeform 33"/>
                <p:cNvSpPr>
                  <a:spLocks/>
                </p:cNvSpPr>
                <p:nvPr/>
              </p:nvSpPr>
              <p:spPr bwMode="auto">
                <a:xfrm>
                  <a:off x="10391775" y="3497263"/>
                  <a:ext cx="349250" cy="382588"/>
                </a:xfrm>
                <a:custGeom>
                  <a:avLst/>
                  <a:gdLst>
                    <a:gd name="T0" fmla="*/ 210 w 220"/>
                    <a:gd name="T1" fmla="*/ 241 h 241"/>
                    <a:gd name="T2" fmla="*/ 10 w 220"/>
                    <a:gd name="T3" fmla="*/ 241 h 241"/>
                    <a:gd name="T4" fmla="*/ 0 w 220"/>
                    <a:gd name="T5" fmla="*/ 0 h 241"/>
                    <a:gd name="T6" fmla="*/ 220 w 220"/>
                    <a:gd name="T7" fmla="*/ 0 h 241"/>
                    <a:gd name="T8" fmla="*/ 210 w 220"/>
                    <a:gd name="T9" fmla="*/ 241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0" h="241">
                      <a:moveTo>
                        <a:pt x="210" y="241"/>
                      </a:moveTo>
                      <a:lnTo>
                        <a:pt x="10" y="241"/>
                      </a:lnTo>
                      <a:lnTo>
                        <a:pt x="0" y="0"/>
                      </a:lnTo>
                      <a:lnTo>
                        <a:pt x="220" y="0"/>
                      </a:lnTo>
                      <a:lnTo>
                        <a:pt x="210" y="241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85" name="Rectangle 34"/>
                <p:cNvSpPr>
                  <a:spLocks noChangeArrowheads="1"/>
                </p:cNvSpPr>
                <p:nvPr/>
              </p:nvSpPr>
              <p:spPr bwMode="auto">
                <a:xfrm>
                  <a:off x="9002713" y="2814638"/>
                  <a:ext cx="128588" cy="3778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1" name="Freeform 35"/>
                <p:cNvSpPr>
                  <a:spLocks/>
                </p:cNvSpPr>
                <p:nvPr/>
              </p:nvSpPr>
              <p:spPr bwMode="auto">
                <a:xfrm>
                  <a:off x="8896350" y="4338638"/>
                  <a:ext cx="160338" cy="79375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2" name="Freeform 36"/>
                <p:cNvSpPr>
                  <a:spLocks/>
                </p:cNvSpPr>
                <p:nvPr/>
              </p:nvSpPr>
              <p:spPr bwMode="auto">
                <a:xfrm>
                  <a:off x="9072563" y="4338638"/>
                  <a:ext cx="160338" cy="79375"/>
                </a:xfrm>
                <a:custGeom>
                  <a:avLst/>
                  <a:gdLst>
                    <a:gd name="T0" fmla="*/ 25 w 50"/>
                    <a:gd name="T1" fmla="*/ 0 h 25"/>
                    <a:gd name="T2" fmla="*/ 0 w 50"/>
                    <a:gd name="T3" fmla="*/ 25 h 25"/>
                    <a:gd name="T4" fmla="*/ 50 w 50"/>
                    <a:gd name="T5" fmla="*/ 25 h 25"/>
                    <a:gd name="T6" fmla="*/ 25 w 50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50" y="25"/>
                        <a:pt x="50" y="25"/>
                        <a:pt x="50" y="25"/>
                      </a:cubicBezTo>
                      <a:cubicBezTo>
                        <a:pt x="50" y="11"/>
                        <a:pt x="39" y="0"/>
                        <a:pt x="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3" name="Freeform 37"/>
                <p:cNvSpPr>
                  <a:spLocks/>
                </p:cNvSpPr>
                <p:nvPr/>
              </p:nvSpPr>
              <p:spPr bwMode="auto">
                <a:xfrm>
                  <a:off x="8953500" y="2486025"/>
                  <a:ext cx="247650" cy="298450"/>
                </a:xfrm>
                <a:custGeom>
                  <a:avLst/>
                  <a:gdLst>
                    <a:gd name="T0" fmla="*/ 69 w 77"/>
                    <a:gd name="T1" fmla="*/ 53 h 93"/>
                    <a:gd name="T2" fmla="*/ 27 w 77"/>
                    <a:gd name="T3" fmla="*/ 87 h 93"/>
                    <a:gd name="T4" fmla="*/ 7 w 77"/>
                    <a:gd name="T5" fmla="*/ 36 h 93"/>
                    <a:gd name="T6" fmla="*/ 54 w 77"/>
                    <a:gd name="T7" fmla="*/ 6 h 93"/>
                    <a:gd name="T8" fmla="*/ 69 w 77"/>
                    <a:gd name="T9" fmla="*/ 5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93">
                      <a:moveTo>
                        <a:pt x="69" y="53"/>
                      </a:moveTo>
                      <a:cubicBezTo>
                        <a:pt x="62" y="75"/>
                        <a:pt x="45" y="93"/>
                        <a:pt x="27" y="87"/>
                      </a:cubicBezTo>
                      <a:cubicBezTo>
                        <a:pt x="9" y="81"/>
                        <a:pt x="0" y="58"/>
                        <a:pt x="7" y="36"/>
                      </a:cubicBezTo>
                      <a:cubicBezTo>
                        <a:pt x="15" y="14"/>
                        <a:pt x="35" y="0"/>
                        <a:pt x="54" y="6"/>
                      </a:cubicBezTo>
                      <a:cubicBezTo>
                        <a:pt x="72" y="12"/>
                        <a:pt x="77" y="31"/>
                        <a:pt x="69" y="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4" name="Freeform 38"/>
                <p:cNvSpPr>
                  <a:spLocks/>
                </p:cNvSpPr>
                <p:nvPr/>
              </p:nvSpPr>
              <p:spPr bwMode="auto">
                <a:xfrm>
                  <a:off x="8921750" y="2454275"/>
                  <a:ext cx="244475" cy="279400"/>
                </a:xfrm>
                <a:custGeom>
                  <a:avLst/>
                  <a:gdLst>
                    <a:gd name="T0" fmla="*/ 65 w 76"/>
                    <a:gd name="T1" fmla="*/ 28 h 87"/>
                    <a:gd name="T2" fmla="*/ 58 w 76"/>
                    <a:gd name="T3" fmla="*/ 78 h 87"/>
                    <a:gd name="T4" fmla="*/ 11 w 76"/>
                    <a:gd name="T5" fmla="*/ 60 h 87"/>
                    <a:gd name="T6" fmla="*/ 17 w 76"/>
                    <a:gd name="T7" fmla="*/ 9 h 87"/>
                    <a:gd name="T8" fmla="*/ 65 w 76"/>
                    <a:gd name="T9" fmla="*/ 28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87">
                      <a:moveTo>
                        <a:pt x="65" y="28"/>
                      </a:moveTo>
                      <a:cubicBezTo>
                        <a:pt x="76" y="47"/>
                        <a:pt x="73" y="69"/>
                        <a:pt x="58" y="78"/>
                      </a:cubicBezTo>
                      <a:cubicBezTo>
                        <a:pt x="43" y="87"/>
                        <a:pt x="22" y="79"/>
                        <a:pt x="11" y="60"/>
                      </a:cubicBezTo>
                      <a:cubicBezTo>
                        <a:pt x="0" y="40"/>
                        <a:pt x="3" y="18"/>
                        <a:pt x="17" y="9"/>
                      </a:cubicBezTo>
                      <a:cubicBezTo>
                        <a:pt x="32" y="0"/>
                        <a:pt x="53" y="9"/>
                        <a:pt x="65" y="2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5" name="Freeform 39"/>
                <p:cNvSpPr>
                  <a:spLocks/>
                </p:cNvSpPr>
                <p:nvPr/>
              </p:nvSpPr>
              <p:spPr bwMode="auto">
                <a:xfrm>
                  <a:off x="9002713" y="2711450"/>
                  <a:ext cx="128588" cy="134938"/>
                </a:xfrm>
                <a:custGeom>
                  <a:avLst/>
                  <a:gdLst>
                    <a:gd name="T0" fmla="*/ 81 w 81"/>
                    <a:gd name="T1" fmla="*/ 65 h 85"/>
                    <a:gd name="T2" fmla="*/ 40 w 81"/>
                    <a:gd name="T3" fmla="*/ 85 h 85"/>
                    <a:gd name="T4" fmla="*/ 0 w 81"/>
                    <a:gd name="T5" fmla="*/ 65 h 85"/>
                    <a:gd name="T6" fmla="*/ 0 w 81"/>
                    <a:gd name="T7" fmla="*/ 0 h 85"/>
                    <a:gd name="T8" fmla="*/ 81 w 81"/>
                    <a:gd name="T9" fmla="*/ 0 h 85"/>
                    <a:gd name="T10" fmla="*/ 81 w 81"/>
                    <a:gd name="T11" fmla="*/ 6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85">
                      <a:moveTo>
                        <a:pt x="81" y="65"/>
                      </a:moveTo>
                      <a:lnTo>
                        <a:pt x="40" y="85"/>
                      </a:lnTo>
                      <a:lnTo>
                        <a:pt x="0" y="65"/>
                      </a:lnTo>
                      <a:lnTo>
                        <a:pt x="0" y="0"/>
                      </a:lnTo>
                      <a:lnTo>
                        <a:pt x="81" y="0"/>
                      </a:lnTo>
                      <a:lnTo>
                        <a:pt x="81" y="65"/>
                      </a:lnTo>
                      <a:close/>
                    </a:path>
                  </a:pathLst>
                </a:custGeom>
                <a:solidFill>
                  <a:srgbClr val="C3A47C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6" name="Freeform 40"/>
                <p:cNvSpPr>
                  <a:spLocks/>
                </p:cNvSpPr>
                <p:nvPr/>
              </p:nvSpPr>
              <p:spPr bwMode="auto">
                <a:xfrm>
                  <a:off x="9031288" y="2846388"/>
                  <a:ext cx="69850" cy="500063"/>
                </a:xfrm>
                <a:custGeom>
                  <a:avLst/>
                  <a:gdLst>
                    <a:gd name="T0" fmla="*/ 34 w 44"/>
                    <a:gd name="T1" fmla="*/ 24 h 315"/>
                    <a:gd name="T2" fmla="*/ 44 w 44"/>
                    <a:gd name="T3" fmla="*/ 18 h 315"/>
                    <a:gd name="T4" fmla="*/ 22 w 44"/>
                    <a:gd name="T5" fmla="*/ 0 h 315"/>
                    <a:gd name="T6" fmla="*/ 0 w 44"/>
                    <a:gd name="T7" fmla="*/ 18 h 315"/>
                    <a:gd name="T8" fmla="*/ 10 w 44"/>
                    <a:gd name="T9" fmla="*/ 24 h 315"/>
                    <a:gd name="T10" fmla="*/ 8 w 44"/>
                    <a:gd name="T11" fmla="*/ 291 h 315"/>
                    <a:gd name="T12" fmla="*/ 22 w 44"/>
                    <a:gd name="T13" fmla="*/ 315 h 315"/>
                    <a:gd name="T14" fmla="*/ 34 w 44"/>
                    <a:gd name="T15" fmla="*/ 291 h 315"/>
                    <a:gd name="T16" fmla="*/ 34 w 44"/>
                    <a:gd name="T17" fmla="*/ 2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315">
                      <a:moveTo>
                        <a:pt x="34" y="24"/>
                      </a:moveTo>
                      <a:lnTo>
                        <a:pt x="44" y="18"/>
                      </a:lnTo>
                      <a:lnTo>
                        <a:pt x="22" y="0"/>
                      </a:lnTo>
                      <a:lnTo>
                        <a:pt x="0" y="18"/>
                      </a:lnTo>
                      <a:lnTo>
                        <a:pt x="10" y="24"/>
                      </a:lnTo>
                      <a:lnTo>
                        <a:pt x="8" y="291"/>
                      </a:lnTo>
                      <a:lnTo>
                        <a:pt x="22" y="315"/>
                      </a:lnTo>
                      <a:lnTo>
                        <a:pt x="34" y="291"/>
                      </a:lnTo>
                      <a:lnTo>
                        <a:pt x="34" y="2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7" name="Freeform 41"/>
                <p:cNvSpPr>
                  <a:spLocks/>
                </p:cNvSpPr>
                <p:nvPr/>
              </p:nvSpPr>
              <p:spPr bwMode="auto">
                <a:xfrm>
                  <a:off x="8701088" y="2852738"/>
                  <a:ext cx="273050" cy="700088"/>
                </a:xfrm>
                <a:custGeom>
                  <a:avLst/>
                  <a:gdLst>
                    <a:gd name="T0" fmla="*/ 85 w 85"/>
                    <a:gd name="T1" fmla="*/ 9 h 218"/>
                    <a:gd name="T2" fmla="*/ 51 w 85"/>
                    <a:gd name="T3" fmla="*/ 0 h 218"/>
                    <a:gd name="T4" fmla="*/ 0 w 85"/>
                    <a:gd name="T5" fmla="*/ 218 h 218"/>
                    <a:gd name="T6" fmla="*/ 35 w 85"/>
                    <a:gd name="T7" fmla="*/ 218 h 218"/>
                    <a:gd name="T8" fmla="*/ 85 w 85"/>
                    <a:gd name="T9" fmla="*/ 9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218">
                      <a:moveTo>
                        <a:pt x="85" y="9"/>
                      </a:moveTo>
                      <a:cubicBezTo>
                        <a:pt x="74" y="6"/>
                        <a:pt x="62" y="3"/>
                        <a:pt x="51" y="0"/>
                      </a:cubicBezTo>
                      <a:cubicBezTo>
                        <a:pt x="19" y="71"/>
                        <a:pt x="8" y="141"/>
                        <a:pt x="0" y="218"/>
                      </a:cubicBezTo>
                      <a:cubicBezTo>
                        <a:pt x="35" y="218"/>
                        <a:pt x="35" y="218"/>
                        <a:pt x="35" y="218"/>
                      </a:cubicBezTo>
                      <a:cubicBezTo>
                        <a:pt x="43" y="144"/>
                        <a:pt x="53" y="77"/>
                        <a:pt x="85" y="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8" name="Freeform 42"/>
                <p:cNvSpPr>
                  <a:spLocks/>
                </p:cNvSpPr>
                <p:nvPr/>
              </p:nvSpPr>
              <p:spPr bwMode="auto">
                <a:xfrm>
                  <a:off x="9163050" y="2852738"/>
                  <a:ext cx="269875" cy="700088"/>
                </a:xfrm>
                <a:custGeom>
                  <a:avLst/>
                  <a:gdLst>
                    <a:gd name="T0" fmla="*/ 0 w 84"/>
                    <a:gd name="T1" fmla="*/ 9 h 218"/>
                    <a:gd name="T2" fmla="*/ 33 w 84"/>
                    <a:gd name="T3" fmla="*/ 0 h 218"/>
                    <a:gd name="T4" fmla="*/ 84 w 84"/>
                    <a:gd name="T5" fmla="*/ 218 h 218"/>
                    <a:gd name="T6" fmla="*/ 50 w 84"/>
                    <a:gd name="T7" fmla="*/ 218 h 218"/>
                    <a:gd name="T8" fmla="*/ 0 w 84"/>
                    <a:gd name="T9" fmla="*/ 9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18">
                      <a:moveTo>
                        <a:pt x="0" y="9"/>
                      </a:moveTo>
                      <a:cubicBezTo>
                        <a:pt x="11" y="6"/>
                        <a:pt x="22" y="3"/>
                        <a:pt x="33" y="0"/>
                      </a:cubicBezTo>
                      <a:cubicBezTo>
                        <a:pt x="66" y="71"/>
                        <a:pt x="77" y="141"/>
                        <a:pt x="84" y="218"/>
                      </a:cubicBezTo>
                      <a:cubicBezTo>
                        <a:pt x="50" y="218"/>
                        <a:pt x="50" y="218"/>
                        <a:pt x="50" y="218"/>
                      </a:cubicBezTo>
                      <a:cubicBezTo>
                        <a:pt x="42" y="144"/>
                        <a:pt x="31" y="77"/>
                        <a:pt x="0" y="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99" name="Freeform 43"/>
                <p:cNvSpPr>
                  <a:spLocks/>
                </p:cNvSpPr>
                <p:nvPr/>
              </p:nvSpPr>
              <p:spPr bwMode="auto">
                <a:xfrm>
                  <a:off x="8899525" y="3616325"/>
                  <a:ext cx="160338" cy="738188"/>
                </a:xfrm>
                <a:custGeom>
                  <a:avLst/>
                  <a:gdLst>
                    <a:gd name="T0" fmla="*/ 85 w 101"/>
                    <a:gd name="T1" fmla="*/ 465 h 465"/>
                    <a:gd name="T2" fmla="*/ 12 w 101"/>
                    <a:gd name="T3" fmla="*/ 465 h 465"/>
                    <a:gd name="T4" fmla="*/ 0 w 101"/>
                    <a:gd name="T5" fmla="*/ 0 h 465"/>
                    <a:gd name="T6" fmla="*/ 101 w 101"/>
                    <a:gd name="T7" fmla="*/ 0 h 465"/>
                    <a:gd name="T8" fmla="*/ 85 w 101"/>
                    <a:gd name="T9" fmla="*/ 465 h 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465">
                      <a:moveTo>
                        <a:pt x="85" y="465"/>
                      </a:moveTo>
                      <a:lnTo>
                        <a:pt x="12" y="465"/>
                      </a:lnTo>
                      <a:lnTo>
                        <a:pt x="0" y="0"/>
                      </a:lnTo>
                      <a:lnTo>
                        <a:pt x="101" y="0"/>
                      </a:lnTo>
                      <a:lnTo>
                        <a:pt x="85" y="465"/>
                      </a:lnTo>
                      <a:close/>
                    </a:path>
                  </a:pathLst>
                </a:custGeom>
                <a:solidFill>
                  <a:srgbClr val="EB3C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00" name="Freeform 44"/>
                <p:cNvSpPr>
                  <a:spLocks/>
                </p:cNvSpPr>
                <p:nvPr/>
              </p:nvSpPr>
              <p:spPr bwMode="auto">
                <a:xfrm>
                  <a:off x="9066213" y="3616325"/>
                  <a:ext cx="163513" cy="738188"/>
                </a:xfrm>
                <a:custGeom>
                  <a:avLst/>
                  <a:gdLst>
                    <a:gd name="T0" fmla="*/ 91 w 103"/>
                    <a:gd name="T1" fmla="*/ 465 h 465"/>
                    <a:gd name="T2" fmla="*/ 18 w 103"/>
                    <a:gd name="T3" fmla="*/ 465 h 465"/>
                    <a:gd name="T4" fmla="*/ 0 w 103"/>
                    <a:gd name="T5" fmla="*/ 0 h 465"/>
                    <a:gd name="T6" fmla="*/ 103 w 103"/>
                    <a:gd name="T7" fmla="*/ 0 h 465"/>
                    <a:gd name="T8" fmla="*/ 91 w 103"/>
                    <a:gd name="T9" fmla="*/ 465 h 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" h="465">
                      <a:moveTo>
                        <a:pt x="91" y="465"/>
                      </a:moveTo>
                      <a:lnTo>
                        <a:pt x="18" y="465"/>
                      </a:lnTo>
                      <a:lnTo>
                        <a:pt x="0" y="0"/>
                      </a:lnTo>
                      <a:lnTo>
                        <a:pt x="103" y="0"/>
                      </a:lnTo>
                      <a:lnTo>
                        <a:pt x="91" y="465"/>
                      </a:lnTo>
                      <a:close/>
                    </a:path>
                  </a:pathLst>
                </a:custGeom>
                <a:solidFill>
                  <a:srgbClr val="EB3C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01" name="Freeform 45"/>
                <p:cNvSpPr>
                  <a:spLocks/>
                </p:cNvSpPr>
                <p:nvPr/>
              </p:nvSpPr>
              <p:spPr bwMode="auto">
                <a:xfrm>
                  <a:off x="8716963" y="3552825"/>
                  <a:ext cx="79375" cy="88900"/>
                </a:xfrm>
                <a:custGeom>
                  <a:avLst/>
                  <a:gdLst>
                    <a:gd name="T0" fmla="*/ 0 w 25"/>
                    <a:gd name="T1" fmla="*/ 0 h 28"/>
                    <a:gd name="T2" fmla="*/ 0 w 25"/>
                    <a:gd name="T3" fmla="*/ 15 h 28"/>
                    <a:gd name="T4" fmla="*/ 13 w 25"/>
                    <a:gd name="T5" fmla="*/ 28 h 28"/>
                    <a:gd name="T6" fmla="*/ 25 w 25"/>
                    <a:gd name="T7" fmla="*/ 15 h 28"/>
                    <a:gd name="T8" fmla="*/ 25 w 25"/>
                    <a:gd name="T9" fmla="*/ 0 h 28"/>
                    <a:gd name="T10" fmla="*/ 0 w 25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8">
                      <a:moveTo>
                        <a:pt x="0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22"/>
                        <a:pt x="6" y="28"/>
                        <a:pt x="13" y="28"/>
                      </a:cubicBezTo>
                      <a:cubicBezTo>
                        <a:pt x="20" y="28"/>
                        <a:pt x="25" y="22"/>
                        <a:pt x="25" y="15"/>
                      </a:cubicBezTo>
                      <a:cubicBezTo>
                        <a:pt x="25" y="0"/>
                        <a:pt x="25" y="0"/>
                        <a:pt x="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BA8D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02" name="Freeform 46"/>
                <p:cNvSpPr>
                  <a:spLocks/>
                </p:cNvSpPr>
                <p:nvPr/>
              </p:nvSpPr>
              <p:spPr bwMode="auto">
                <a:xfrm>
                  <a:off x="9336088" y="3552825"/>
                  <a:ext cx="82550" cy="88900"/>
                </a:xfrm>
                <a:custGeom>
                  <a:avLst/>
                  <a:gdLst>
                    <a:gd name="T0" fmla="*/ 0 w 26"/>
                    <a:gd name="T1" fmla="*/ 0 h 28"/>
                    <a:gd name="T2" fmla="*/ 0 w 26"/>
                    <a:gd name="T3" fmla="*/ 15 h 28"/>
                    <a:gd name="T4" fmla="*/ 13 w 26"/>
                    <a:gd name="T5" fmla="*/ 28 h 28"/>
                    <a:gd name="T6" fmla="*/ 26 w 26"/>
                    <a:gd name="T7" fmla="*/ 15 h 28"/>
                    <a:gd name="T8" fmla="*/ 26 w 26"/>
                    <a:gd name="T9" fmla="*/ 0 h 28"/>
                    <a:gd name="T10" fmla="*/ 0 w 26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28">
                      <a:moveTo>
                        <a:pt x="0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22"/>
                        <a:pt x="6" y="28"/>
                        <a:pt x="13" y="28"/>
                      </a:cubicBezTo>
                      <a:cubicBezTo>
                        <a:pt x="20" y="28"/>
                        <a:pt x="26" y="22"/>
                        <a:pt x="26" y="15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BA8D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03" name="Freeform 47"/>
                <p:cNvSpPr>
                  <a:spLocks/>
                </p:cNvSpPr>
                <p:nvPr/>
              </p:nvSpPr>
              <p:spPr bwMode="auto">
                <a:xfrm>
                  <a:off x="8861425" y="2814638"/>
                  <a:ext cx="406400" cy="801688"/>
                </a:xfrm>
                <a:custGeom>
                  <a:avLst/>
                  <a:gdLst>
                    <a:gd name="T0" fmla="*/ 170 w 256"/>
                    <a:gd name="T1" fmla="*/ 0 h 505"/>
                    <a:gd name="T2" fmla="*/ 129 w 256"/>
                    <a:gd name="T3" fmla="*/ 315 h 505"/>
                    <a:gd name="T4" fmla="*/ 89 w 256"/>
                    <a:gd name="T5" fmla="*/ 0 h 505"/>
                    <a:gd name="T6" fmla="*/ 0 w 256"/>
                    <a:gd name="T7" fmla="*/ 24 h 505"/>
                    <a:gd name="T8" fmla="*/ 6 w 256"/>
                    <a:gd name="T9" fmla="*/ 505 h 505"/>
                    <a:gd name="T10" fmla="*/ 252 w 256"/>
                    <a:gd name="T11" fmla="*/ 505 h 505"/>
                    <a:gd name="T12" fmla="*/ 256 w 256"/>
                    <a:gd name="T13" fmla="*/ 24 h 505"/>
                    <a:gd name="T14" fmla="*/ 170 w 256"/>
                    <a:gd name="T15" fmla="*/ 0 h 5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6" h="505">
                      <a:moveTo>
                        <a:pt x="170" y="0"/>
                      </a:moveTo>
                      <a:lnTo>
                        <a:pt x="129" y="315"/>
                      </a:lnTo>
                      <a:lnTo>
                        <a:pt x="89" y="0"/>
                      </a:lnTo>
                      <a:lnTo>
                        <a:pt x="0" y="24"/>
                      </a:lnTo>
                      <a:lnTo>
                        <a:pt x="6" y="505"/>
                      </a:lnTo>
                      <a:lnTo>
                        <a:pt x="252" y="505"/>
                      </a:lnTo>
                      <a:lnTo>
                        <a:pt x="256" y="24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04" name="Freeform 48"/>
                <p:cNvSpPr>
                  <a:spLocks/>
                </p:cNvSpPr>
                <p:nvPr/>
              </p:nvSpPr>
              <p:spPr bwMode="auto">
                <a:xfrm>
                  <a:off x="9169400" y="2586038"/>
                  <a:ext cx="0" cy="3175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05" name="Freeform 49"/>
                <p:cNvSpPr>
                  <a:spLocks/>
                </p:cNvSpPr>
                <p:nvPr/>
              </p:nvSpPr>
              <p:spPr bwMode="auto">
                <a:xfrm>
                  <a:off x="9169400" y="25828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06" name="Freeform 50"/>
                <p:cNvSpPr>
                  <a:spLocks/>
                </p:cNvSpPr>
                <p:nvPr/>
              </p:nvSpPr>
              <p:spPr bwMode="auto">
                <a:xfrm>
                  <a:off x="9163050" y="25733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07" name="Freeform 51"/>
                <p:cNvSpPr>
                  <a:spLocks/>
                </p:cNvSpPr>
                <p:nvPr/>
              </p:nvSpPr>
              <p:spPr bwMode="auto">
                <a:xfrm>
                  <a:off x="9166225" y="25765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08" name="Freeform 52"/>
                <p:cNvSpPr>
                  <a:spLocks/>
                </p:cNvSpPr>
                <p:nvPr/>
              </p:nvSpPr>
              <p:spPr bwMode="auto">
                <a:xfrm>
                  <a:off x="8964613" y="25733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09" name="Freeform 53"/>
                <p:cNvSpPr>
                  <a:spLocks/>
                </p:cNvSpPr>
                <p:nvPr/>
              </p:nvSpPr>
              <p:spPr bwMode="auto">
                <a:xfrm>
                  <a:off x="9169400" y="2589213"/>
                  <a:ext cx="0" cy="3175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10" name="Freeform 54"/>
                <p:cNvSpPr>
                  <a:spLocks/>
                </p:cNvSpPr>
                <p:nvPr/>
              </p:nvSpPr>
              <p:spPr bwMode="auto">
                <a:xfrm>
                  <a:off x="9169400" y="2595563"/>
                  <a:ext cx="0" cy="3175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11" name="Rectangle 55"/>
                <p:cNvSpPr>
                  <a:spLocks noChangeArrowheads="1"/>
                </p:cNvSpPr>
                <p:nvPr/>
              </p:nvSpPr>
              <p:spPr bwMode="auto">
                <a:xfrm>
                  <a:off x="9159875" y="2570163"/>
                  <a:ext cx="1588" cy="1588"/>
                </a:xfrm>
                <a:prstGeom prst="rect">
                  <a:avLst/>
                </a:pr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12" name="Freeform 56"/>
                <p:cNvSpPr>
                  <a:spLocks/>
                </p:cNvSpPr>
                <p:nvPr/>
              </p:nvSpPr>
              <p:spPr bwMode="auto">
                <a:xfrm>
                  <a:off x="8956675" y="25923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13" name="Freeform 57"/>
                <p:cNvSpPr>
                  <a:spLocks/>
                </p:cNvSpPr>
                <p:nvPr/>
              </p:nvSpPr>
              <p:spPr bwMode="auto">
                <a:xfrm>
                  <a:off x="8959850" y="25828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14" name="Freeform 58"/>
                <p:cNvSpPr>
                  <a:spLocks/>
                </p:cNvSpPr>
                <p:nvPr/>
              </p:nvSpPr>
              <p:spPr bwMode="auto">
                <a:xfrm>
                  <a:off x="8959850" y="2576513"/>
                  <a:ext cx="0" cy="3175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15" name="Freeform 59"/>
                <p:cNvSpPr>
                  <a:spLocks/>
                </p:cNvSpPr>
                <p:nvPr/>
              </p:nvSpPr>
              <p:spPr bwMode="auto">
                <a:xfrm>
                  <a:off x="8956675" y="2586038"/>
                  <a:ext cx="0" cy="3175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16" name="Freeform 60"/>
                <p:cNvSpPr>
                  <a:spLocks/>
                </p:cNvSpPr>
                <p:nvPr/>
              </p:nvSpPr>
              <p:spPr bwMode="auto">
                <a:xfrm>
                  <a:off x="8937625" y="2560638"/>
                  <a:ext cx="250825" cy="223838"/>
                </a:xfrm>
                <a:custGeom>
                  <a:avLst/>
                  <a:gdLst>
                    <a:gd name="T0" fmla="*/ 74 w 78"/>
                    <a:gd name="T1" fmla="*/ 17 h 70"/>
                    <a:gd name="T2" fmla="*/ 72 w 78"/>
                    <a:gd name="T3" fmla="*/ 17 h 70"/>
                    <a:gd name="T4" fmla="*/ 72 w 78"/>
                    <a:gd name="T5" fmla="*/ 12 h 70"/>
                    <a:gd name="T6" fmla="*/ 72 w 78"/>
                    <a:gd name="T7" fmla="*/ 11 h 70"/>
                    <a:gd name="T8" fmla="*/ 72 w 78"/>
                    <a:gd name="T9" fmla="*/ 10 h 70"/>
                    <a:gd name="T10" fmla="*/ 72 w 78"/>
                    <a:gd name="T11" fmla="*/ 9 h 70"/>
                    <a:gd name="T12" fmla="*/ 72 w 78"/>
                    <a:gd name="T13" fmla="*/ 9 h 70"/>
                    <a:gd name="T14" fmla="*/ 72 w 78"/>
                    <a:gd name="T15" fmla="*/ 8 h 70"/>
                    <a:gd name="T16" fmla="*/ 72 w 78"/>
                    <a:gd name="T17" fmla="*/ 7 h 70"/>
                    <a:gd name="T18" fmla="*/ 72 w 78"/>
                    <a:gd name="T19" fmla="*/ 7 h 70"/>
                    <a:gd name="T20" fmla="*/ 71 w 78"/>
                    <a:gd name="T21" fmla="*/ 5 h 70"/>
                    <a:gd name="T22" fmla="*/ 71 w 78"/>
                    <a:gd name="T23" fmla="*/ 5 h 70"/>
                    <a:gd name="T24" fmla="*/ 70 w 78"/>
                    <a:gd name="T25" fmla="*/ 4 h 70"/>
                    <a:gd name="T26" fmla="*/ 70 w 78"/>
                    <a:gd name="T27" fmla="*/ 4 h 70"/>
                    <a:gd name="T28" fmla="*/ 69 w 78"/>
                    <a:gd name="T29" fmla="*/ 3 h 70"/>
                    <a:gd name="T30" fmla="*/ 69 w 78"/>
                    <a:gd name="T31" fmla="*/ 3 h 70"/>
                    <a:gd name="T32" fmla="*/ 63 w 78"/>
                    <a:gd name="T33" fmla="*/ 3 h 70"/>
                    <a:gd name="T34" fmla="*/ 52 w 78"/>
                    <a:gd name="T35" fmla="*/ 1 h 70"/>
                    <a:gd name="T36" fmla="*/ 32 w 78"/>
                    <a:gd name="T37" fmla="*/ 3 h 70"/>
                    <a:gd name="T38" fmla="*/ 11 w 78"/>
                    <a:gd name="T39" fmla="*/ 0 h 70"/>
                    <a:gd name="T40" fmla="*/ 8 w 78"/>
                    <a:gd name="T41" fmla="*/ 4 h 70"/>
                    <a:gd name="T42" fmla="*/ 8 w 78"/>
                    <a:gd name="T43" fmla="*/ 4 h 70"/>
                    <a:gd name="T44" fmla="*/ 7 w 78"/>
                    <a:gd name="T45" fmla="*/ 5 h 70"/>
                    <a:gd name="T46" fmla="*/ 7 w 78"/>
                    <a:gd name="T47" fmla="*/ 6 h 70"/>
                    <a:gd name="T48" fmla="*/ 7 w 78"/>
                    <a:gd name="T49" fmla="*/ 7 h 70"/>
                    <a:gd name="T50" fmla="*/ 7 w 78"/>
                    <a:gd name="T51" fmla="*/ 7 h 70"/>
                    <a:gd name="T52" fmla="*/ 6 w 78"/>
                    <a:gd name="T53" fmla="*/ 8 h 70"/>
                    <a:gd name="T54" fmla="*/ 6 w 78"/>
                    <a:gd name="T55" fmla="*/ 9 h 70"/>
                    <a:gd name="T56" fmla="*/ 6 w 78"/>
                    <a:gd name="T57" fmla="*/ 10 h 70"/>
                    <a:gd name="T58" fmla="*/ 6 w 78"/>
                    <a:gd name="T59" fmla="*/ 10 h 70"/>
                    <a:gd name="T60" fmla="*/ 6 w 78"/>
                    <a:gd name="T61" fmla="*/ 12 h 70"/>
                    <a:gd name="T62" fmla="*/ 6 w 78"/>
                    <a:gd name="T63" fmla="*/ 17 h 70"/>
                    <a:gd name="T64" fmla="*/ 5 w 78"/>
                    <a:gd name="T65" fmla="*/ 17 h 70"/>
                    <a:gd name="T66" fmla="*/ 0 w 78"/>
                    <a:gd name="T67" fmla="*/ 22 h 70"/>
                    <a:gd name="T68" fmla="*/ 0 w 78"/>
                    <a:gd name="T69" fmla="*/ 35 h 70"/>
                    <a:gd name="T70" fmla="*/ 6 w 78"/>
                    <a:gd name="T71" fmla="*/ 40 h 70"/>
                    <a:gd name="T72" fmla="*/ 24 w 78"/>
                    <a:gd name="T73" fmla="*/ 70 h 70"/>
                    <a:gd name="T74" fmla="*/ 54 w 78"/>
                    <a:gd name="T75" fmla="*/ 70 h 70"/>
                    <a:gd name="T76" fmla="*/ 72 w 78"/>
                    <a:gd name="T77" fmla="*/ 40 h 70"/>
                    <a:gd name="T78" fmla="*/ 78 w 78"/>
                    <a:gd name="T79" fmla="*/ 35 h 70"/>
                    <a:gd name="T80" fmla="*/ 78 w 78"/>
                    <a:gd name="T81" fmla="*/ 22 h 70"/>
                    <a:gd name="T82" fmla="*/ 74 w 78"/>
                    <a:gd name="T83" fmla="*/ 1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70">
                      <a:moveTo>
                        <a:pt x="74" y="17"/>
                      </a:moveTo>
                      <a:cubicBezTo>
                        <a:pt x="74" y="17"/>
                        <a:pt x="73" y="17"/>
                        <a:pt x="72" y="17"/>
                      </a:cubicBezTo>
                      <a:cubicBezTo>
                        <a:pt x="72" y="12"/>
                        <a:pt x="72" y="12"/>
                        <a:pt x="72" y="12"/>
                      </a:cubicBezTo>
                      <a:cubicBezTo>
                        <a:pt x="72" y="12"/>
                        <a:pt x="72" y="11"/>
                        <a:pt x="72" y="11"/>
                      </a:cubicBezTo>
                      <a:cubicBezTo>
                        <a:pt x="72" y="10"/>
                        <a:pt x="72" y="10"/>
                        <a:pt x="72" y="10"/>
                      </a:cubicBezTo>
                      <a:cubicBezTo>
                        <a:pt x="72" y="10"/>
                        <a:pt x="72" y="9"/>
                        <a:pt x="72" y="9"/>
                      </a:cubicBezTo>
                      <a:cubicBezTo>
                        <a:pt x="72" y="9"/>
                        <a:pt x="72" y="9"/>
                        <a:pt x="72" y="9"/>
                      </a:cubicBezTo>
                      <a:cubicBezTo>
                        <a:pt x="72" y="8"/>
                        <a:pt x="72" y="8"/>
                        <a:pt x="72" y="8"/>
                      </a:cubicBezTo>
                      <a:cubicBezTo>
                        <a:pt x="72" y="8"/>
                        <a:pt x="72" y="7"/>
                        <a:pt x="72" y="7"/>
                      </a:cubicBezTo>
                      <a:cubicBezTo>
                        <a:pt x="72" y="7"/>
                        <a:pt x="72" y="7"/>
                        <a:pt x="72" y="7"/>
                      </a:cubicBezTo>
                      <a:cubicBezTo>
                        <a:pt x="71" y="6"/>
                        <a:pt x="71" y="6"/>
                        <a:pt x="71" y="5"/>
                      </a:cubicBezTo>
                      <a:cubicBezTo>
                        <a:pt x="71" y="5"/>
                        <a:pt x="71" y="5"/>
                        <a:pt x="71" y="5"/>
                      </a:cubicBezTo>
                      <a:cubicBezTo>
                        <a:pt x="71" y="4"/>
                        <a:pt x="70" y="4"/>
                        <a:pt x="70" y="4"/>
                      </a:cubicBezTo>
                      <a:cubicBezTo>
                        <a:pt x="70" y="4"/>
                        <a:pt x="70" y="4"/>
                        <a:pt x="70" y="4"/>
                      </a:cubicBezTo>
                      <a:cubicBezTo>
                        <a:pt x="70" y="3"/>
                        <a:pt x="70" y="3"/>
                        <a:pt x="69" y="3"/>
                      </a:cubicBezTo>
                      <a:cubicBezTo>
                        <a:pt x="69" y="3"/>
                        <a:pt x="69" y="3"/>
                        <a:pt x="69" y="3"/>
                      </a:cubicBezTo>
                      <a:cubicBezTo>
                        <a:pt x="68" y="3"/>
                        <a:pt x="66" y="3"/>
                        <a:pt x="63" y="3"/>
                      </a:cubicBezTo>
                      <a:cubicBezTo>
                        <a:pt x="59" y="3"/>
                        <a:pt x="55" y="2"/>
                        <a:pt x="52" y="1"/>
                      </a:cubicBezTo>
                      <a:cubicBezTo>
                        <a:pt x="47" y="2"/>
                        <a:pt x="40" y="3"/>
                        <a:pt x="32" y="3"/>
                      </a:cubicBezTo>
                      <a:cubicBezTo>
                        <a:pt x="24" y="3"/>
                        <a:pt x="16" y="2"/>
                        <a:pt x="11" y="0"/>
                      </a:cubicBezTo>
                      <a:cubicBezTo>
                        <a:pt x="10" y="1"/>
                        <a:pt x="9" y="3"/>
                        <a:pt x="8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8" y="5"/>
                        <a:pt x="8" y="5"/>
                        <a:pt x="7" y="5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7" y="6"/>
                        <a:pt x="7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8"/>
                        <a:pt x="6" y="8"/>
                        <a:pt x="6" y="8"/>
                      </a:cubicBezTo>
                      <a:cubicBezTo>
                        <a:pt x="6" y="8"/>
                        <a:pt x="6" y="9"/>
                        <a:pt x="6" y="9"/>
                      </a:cubicBezTo>
                      <a:cubicBezTo>
                        <a:pt x="6" y="9"/>
                        <a:pt x="6" y="10"/>
                        <a:pt x="6" y="10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6" y="11"/>
                        <a:pt x="6" y="11"/>
                        <a:pt x="6" y="12"/>
                      </a:cubicBezTo>
                      <a:cubicBezTo>
                        <a:pt x="6" y="17"/>
                        <a:pt x="6" y="17"/>
                        <a:pt x="6" y="17"/>
                      </a:cubicBezTo>
                      <a:cubicBezTo>
                        <a:pt x="6" y="17"/>
                        <a:pt x="5" y="17"/>
                        <a:pt x="5" y="17"/>
                      </a:cubicBezTo>
                      <a:cubicBezTo>
                        <a:pt x="2" y="17"/>
                        <a:pt x="0" y="20"/>
                        <a:pt x="0" y="22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38"/>
                        <a:pt x="3" y="40"/>
                        <a:pt x="6" y="40"/>
                      </a:cubicBezTo>
                      <a:cubicBezTo>
                        <a:pt x="6" y="40"/>
                        <a:pt x="16" y="70"/>
                        <a:pt x="24" y="70"/>
                      </a:cubicBezTo>
                      <a:cubicBezTo>
                        <a:pt x="54" y="70"/>
                        <a:pt x="54" y="70"/>
                        <a:pt x="54" y="70"/>
                      </a:cubicBezTo>
                      <a:cubicBezTo>
                        <a:pt x="63" y="70"/>
                        <a:pt x="72" y="40"/>
                        <a:pt x="72" y="40"/>
                      </a:cubicBezTo>
                      <a:cubicBezTo>
                        <a:pt x="76" y="40"/>
                        <a:pt x="78" y="38"/>
                        <a:pt x="78" y="35"/>
                      </a:cubicBezTo>
                      <a:cubicBezTo>
                        <a:pt x="78" y="22"/>
                        <a:pt x="78" y="22"/>
                        <a:pt x="78" y="22"/>
                      </a:cubicBezTo>
                      <a:cubicBezTo>
                        <a:pt x="78" y="20"/>
                        <a:pt x="77" y="18"/>
                        <a:pt x="74" y="17"/>
                      </a:cubicBezTo>
                      <a:close/>
                    </a:path>
                  </a:pathLst>
                </a:custGeom>
                <a:solidFill>
                  <a:srgbClr val="DFBA8D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17" name="Freeform 61"/>
                <p:cNvSpPr>
                  <a:spLocks noEditPoints="1"/>
                </p:cNvSpPr>
                <p:nvPr/>
              </p:nvSpPr>
              <p:spPr bwMode="auto">
                <a:xfrm>
                  <a:off x="8959850" y="2605088"/>
                  <a:ext cx="215900" cy="71438"/>
                </a:xfrm>
                <a:custGeom>
                  <a:avLst/>
                  <a:gdLst>
                    <a:gd name="T0" fmla="*/ 66 w 67"/>
                    <a:gd name="T1" fmla="*/ 2 h 22"/>
                    <a:gd name="T2" fmla="*/ 49 w 67"/>
                    <a:gd name="T3" fmla="*/ 1 h 22"/>
                    <a:gd name="T4" fmla="*/ 33 w 67"/>
                    <a:gd name="T5" fmla="*/ 5 h 22"/>
                    <a:gd name="T6" fmla="*/ 17 w 67"/>
                    <a:gd name="T7" fmla="*/ 1 h 22"/>
                    <a:gd name="T8" fmla="*/ 0 w 67"/>
                    <a:gd name="T9" fmla="*/ 2 h 22"/>
                    <a:gd name="T10" fmla="*/ 0 w 67"/>
                    <a:gd name="T11" fmla="*/ 4 h 22"/>
                    <a:gd name="T12" fmla="*/ 2 w 67"/>
                    <a:gd name="T13" fmla="*/ 7 h 22"/>
                    <a:gd name="T14" fmla="*/ 4 w 67"/>
                    <a:gd name="T15" fmla="*/ 12 h 22"/>
                    <a:gd name="T16" fmla="*/ 20 w 67"/>
                    <a:gd name="T17" fmla="*/ 21 h 22"/>
                    <a:gd name="T18" fmla="*/ 31 w 67"/>
                    <a:gd name="T19" fmla="*/ 9 h 22"/>
                    <a:gd name="T20" fmla="*/ 33 w 67"/>
                    <a:gd name="T21" fmla="*/ 8 h 22"/>
                    <a:gd name="T22" fmla="*/ 36 w 67"/>
                    <a:gd name="T23" fmla="*/ 9 h 22"/>
                    <a:gd name="T24" fmla="*/ 47 w 67"/>
                    <a:gd name="T25" fmla="*/ 21 h 22"/>
                    <a:gd name="T26" fmla="*/ 62 w 67"/>
                    <a:gd name="T27" fmla="*/ 12 h 22"/>
                    <a:gd name="T28" fmla="*/ 64 w 67"/>
                    <a:gd name="T29" fmla="*/ 7 h 22"/>
                    <a:gd name="T30" fmla="*/ 66 w 67"/>
                    <a:gd name="T31" fmla="*/ 4 h 22"/>
                    <a:gd name="T32" fmla="*/ 66 w 67"/>
                    <a:gd name="T33" fmla="*/ 2 h 22"/>
                    <a:gd name="T34" fmla="*/ 25 w 67"/>
                    <a:gd name="T35" fmla="*/ 16 h 22"/>
                    <a:gd name="T36" fmla="*/ 13 w 67"/>
                    <a:gd name="T37" fmla="*/ 19 h 22"/>
                    <a:gd name="T38" fmla="*/ 6 w 67"/>
                    <a:gd name="T39" fmla="*/ 8 h 22"/>
                    <a:gd name="T40" fmla="*/ 18 w 67"/>
                    <a:gd name="T41" fmla="*/ 3 h 22"/>
                    <a:gd name="T42" fmla="*/ 26 w 67"/>
                    <a:gd name="T43" fmla="*/ 5 h 22"/>
                    <a:gd name="T44" fmla="*/ 25 w 67"/>
                    <a:gd name="T45" fmla="*/ 16 h 22"/>
                    <a:gd name="T46" fmla="*/ 53 w 67"/>
                    <a:gd name="T47" fmla="*/ 19 h 22"/>
                    <a:gd name="T48" fmla="*/ 41 w 67"/>
                    <a:gd name="T49" fmla="*/ 16 h 22"/>
                    <a:gd name="T50" fmla="*/ 41 w 67"/>
                    <a:gd name="T51" fmla="*/ 5 h 22"/>
                    <a:gd name="T52" fmla="*/ 49 w 67"/>
                    <a:gd name="T53" fmla="*/ 3 h 22"/>
                    <a:gd name="T54" fmla="*/ 61 w 67"/>
                    <a:gd name="T55" fmla="*/ 8 h 22"/>
                    <a:gd name="T56" fmla="*/ 53 w 67"/>
                    <a:gd name="T57" fmla="*/ 1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7" h="22">
                      <a:moveTo>
                        <a:pt x="66" y="2"/>
                      </a:moveTo>
                      <a:cubicBezTo>
                        <a:pt x="66" y="2"/>
                        <a:pt x="56" y="0"/>
                        <a:pt x="49" y="1"/>
                      </a:cubicBezTo>
                      <a:cubicBezTo>
                        <a:pt x="42" y="2"/>
                        <a:pt x="37" y="5"/>
                        <a:pt x="33" y="5"/>
                      </a:cubicBezTo>
                      <a:cubicBezTo>
                        <a:pt x="30" y="5"/>
                        <a:pt x="24" y="2"/>
                        <a:pt x="17" y="1"/>
                      </a:cubicBezTo>
                      <a:cubicBezTo>
                        <a:pt x="10" y="0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1" y="5"/>
                        <a:pt x="1" y="6"/>
                        <a:pt x="2" y="7"/>
                      </a:cubicBezTo>
                      <a:cubicBezTo>
                        <a:pt x="4" y="8"/>
                        <a:pt x="4" y="12"/>
                        <a:pt x="4" y="12"/>
                      </a:cubicBezTo>
                      <a:cubicBezTo>
                        <a:pt x="6" y="20"/>
                        <a:pt x="12" y="22"/>
                        <a:pt x="20" y="21"/>
                      </a:cubicBezTo>
                      <a:cubicBezTo>
                        <a:pt x="28" y="19"/>
                        <a:pt x="30" y="11"/>
                        <a:pt x="31" y="9"/>
                      </a:cubicBezTo>
                      <a:cubicBezTo>
                        <a:pt x="32" y="8"/>
                        <a:pt x="33" y="8"/>
                        <a:pt x="33" y="8"/>
                      </a:cubicBezTo>
                      <a:cubicBezTo>
                        <a:pt x="33" y="8"/>
                        <a:pt x="35" y="8"/>
                        <a:pt x="36" y="9"/>
                      </a:cubicBezTo>
                      <a:cubicBezTo>
                        <a:pt x="37" y="11"/>
                        <a:pt x="39" y="19"/>
                        <a:pt x="47" y="21"/>
                      </a:cubicBezTo>
                      <a:cubicBezTo>
                        <a:pt x="55" y="22"/>
                        <a:pt x="61" y="20"/>
                        <a:pt x="62" y="12"/>
                      </a:cubicBezTo>
                      <a:cubicBezTo>
                        <a:pt x="62" y="12"/>
                        <a:pt x="62" y="8"/>
                        <a:pt x="64" y="7"/>
                      </a:cubicBezTo>
                      <a:cubicBezTo>
                        <a:pt x="66" y="6"/>
                        <a:pt x="66" y="5"/>
                        <a:pt x="66" y="4"/>
                      </a:cubicBezTo>
                      <a:cubicBezTo>
                        <a:pt x="66" y="3"/>
                        <a:pt x="67" y="2"/>
                        <a:pt x="66" y="2"/>
                      </a:cubicBezTo>
                      <a:close/>
                      <a:moveTo>
                        <a:pt x="25" y="16"/>
                      </a:moveTo>
                      <a:cubicBezTo>
                        <a:pt x="23" y="19"/>
                        <a:pt x="19" y="20"/>
                        <a:pt x="13" y="19"/>
                      </a:cubicBezTo>
                      <a:cubicBezTo>
                        <a:pt x="8" y="18"/>
                        <a:pt x="6" y="14"/>
                        <a:pt x="6" y="8"/>
                      </a:cubicBezTo>
                      <a:cubicBezTo>
                        <a:pt x="6" y="1"/>
                        <a:pt x="18" y="3"/>
                        <a:pt x="18" y="3"/>
                      </a:cubicBezTo>
                      <a:cubicBezTo>
                        <a:pt x="22" y="4"/>
                        <a:pt x="22" y="4"/>
                        <a:pt x="26" y="5"/>
                      </a:cubicBezTo>
                      <a:cubicBezTo>
                        <a:pt x="30" y="6"/>
                        <a:pt x="27" y="13"/>
                        <a:pt x="25" y="16"/>
                      </a:cubicBezTo>
                      <a:close/>
                      <a:moveTo>
                        <a:pt x="53" y="19"/>
                      </a:moveTo>
                      <a:cubicBezTo>
                        <a:pt x="48" y="20"/>
                        <a:pt x="44" y="19"/>
                        <a:pt x="41" y="16"/>
                      </a:cubicBezTo>
                      <a:cubicBezTo>
                        <a:pt x="39" y="13"/>
                        <a:pt x="37" y="6"/>
                        <a:pt x="41" y="5"/>
                      </a:cubicBezTo>
                      <a:cubicBezTo>
                        <a:pt x="44" y="4"/>
                        <a:pt x="44" y="4"/>
                        <a:pt x="49" y="3"/>
                      </a:cubicBezTo>
                      <a:cubicBezTo>
                        <a:pt x="49" y="3"/>
                        <a:pt x="61" y="1"/>
                        <a:pt x="61" y="8"/>
                      </a:cubicBezTo>
                      <a:cubicBezTo>
                        <a:pt x="61" y="14"/>
                        <a:pt x="59" y="18"/>
                        <a:pt x="53" y="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18" name="Oval 62"/>
                <p:cNvSpPr>
                  <a:spLocks noChangeArrowheads="1"/>
                </p:cNvSpPr>
                <p:nvPr/>
              </p:nvSpPr>
              <p:spPr bwMode="auto">
                <a:xfrm>
                  <a:off x="8964613" y="2614613"/>
                  <a:ext cx="6350" cy="63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19" name="Oval 63"/>
                <p:cNvSpPr>
                  <a:spLocks noChangeArrowheads="1"/>
                </p:cNvSpPr>
                <p:nvPr/>
              </p:nvSpPr>
              <p:spPr bwMode="auto">
                <a:xfrm>
                  <a:off x="9163050" y="2614613"/>
                  <a:ext cx="6350" cy="63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0" name="Freeform 67"/>
                <p:cNvSpPr>
                  <a:spLocks/>
                </p:cNvSpPr>
                <p:nvPr/>
              </p:nvSpPr>
              <p:spPr bwMode="auto">
                <a:xfrm>
                  <a:off x="9766300" y="2736850"/>
                  <a:ext cx="157163" cy="169863"/>
                </a:xfrm>
                <a:custGeom>
                  <a:avLst/>
                  <a:gdLst>
                    <a:gd name="T0" fmla="*/ 0 w 99"/>
                    <a:gd name="T1" fmla="*/ 10 h 107"/>
                    <a:gd name="T2" fmla="*/ 10 w 99"/>
                    <a:gd name="T3" fmla="*/ 0 h 107"/>
                    <a:gd name="T4" fmla="*/ 89 w 99"/>
                    <a:gd name="T5" fmla="*/ 0 h 107"/>
                    <a:gd name="T6" fmla="*/ 99 w 99"/>
                    <a:gd name="T7" fmla="*/ 10 h 107"/>
                    <a:gd name="T8" fmla="*/ 72 w 99"/>
                    <a:gd name="T9" fmla="*/ 99 h 107"/>
                    <a:gd name="T10" fmla="*/ 36 w 99"/>
                    <a:gd name="T11" fmla="*/ 107 h 107"/>
                    <a:gd name="T12" fmla="*/ 6 w 99"/>
                    <a:gd name="T13" fmla="*/ 65 h 107"/>
                    <a:gd name="T14" fmla="*/ 0 w 99"/>
                    <a:gd name="T15" fmla="*/ 1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9" h="107">
                      <a:moveTo>
                        <a:pt x="0" y="10"/>
                      </a:moveTo>
                      <a:lnTo>
                        <a:pt x="10" y="0"/>
                      </a:lnTo>
                      <a:lnTo>
                        <a:pt x="89" y="0"/>
                      </a:lnTo>
                      <a:lnTo>
                        <a:pt x="99" y="10"/>
                      </a:lnTo>
                      <a:lnTo>
                        <a:pt x="72" y="99"/>
                      </a:lnTo>
                      <a:lnTo>
                        <a:pt x="36" y="107"/>
                      </a:lnTo>
                      <a:lnTo>
                        <a:pt x="6" y="6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1" name="Freeform 68"/>
                <p:cNvSpPr>
                  <a:spLocks/>
                </p:cNvSpPr>
                <p:nvPr/>
              </p:nvSpPr>
              <p:spPr bwMode="auto">
                <a:xfrm>
                  <a:off x="9675813" y="4335463"/>
                  <a:ext cx="157163" cy="79375"/>
                </a:xfrm>
                <a:custGeom>
                  <a:avLst/>
                  <a:gdLst>
                    <a:gd name="T0" fmla="*/ 24 w 49"/>
                    <a:gd name="T1" fmla="*/ 0 h 25"/>
                    <a:gd name="T2" fmla="*/ 0 w 49"/>
                    <a:gd name="T3" fmla="*/ 25 h 25"/>
                    <a:gd name="T4" fmla="*/ 49 w 49"/>
                    <a:gd name="T5" fmla="*/ 25 h 25"/>
                    <a:gd name="T6" fmla="*/ 24 w 49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9" h="25">
                      <a:moveTo>
                        <a:pt x="24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9" y="11"/>
                        <a:pt x="38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2" name="Freeform 69"/>
                <p:cNvSpPr>
                  <a:spLocks/>
                </p:cNvSpPr>
                <p:nvPr/>
              </p:nvSpPr>
              <p:spPr bwMode="auto">
                <a:xfrm>
                  <a:off x="9653588" y="3484563"/>
                  <a:ext cx="201613" cy="866775"/>
                </a:xfrm>
                <a:custGeom>
                  <a:avLst/>
                  <a:gdLst>
                    <a:gd name="T0" fmla="*/ 99 w 127"/>
                    <a:gd name="T1" fmla="*/ 546 h 546"/>
                    <a:gd name="T2" fmla="*/ 24 w 127"/>
                    <a:gd name="T3" fmla="*/ 546 h 546"/>
                    <a:gd name="T4" fmla="*/ 0 w 127"/>
                    <a:gd name="T5" fmla="*/ 0 h 546"/>
                    <a:gd name="T6" fmla="*/ 127 w 127"/>
                    <a:gd name="T7" fmla="*/ 0 h 546"/>
                    <a:gd name="T8" fmla="*/ 99 w 127"/>
                    <a:gd name="T9" fmla="*/ 546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546">
                      <a:moveTo>
                        <a:pt x="99" y="546"/>
                      </a:moveTo>
                      <a:lnTo>
                        <a:pt x="24" y="546"/>
                      </a:lnTo>
                      <a:lnTo>
                        <a:pt x="0" y="0"/>
                      </a:lnTo>
                      <a:lnTo>
                        <a:pt x="127" y="0"/>
                      </a:lnTo>
                      <a:lnTo>
                        <a:pt x="99" y="5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3" name="Freeform 70"/>
                <p:cNvSpPr>
                  <a:spLocks/>
                </p:cNvSpPr>
                <p:nvPr/>
              </p:nvSpPr>
              <p:spPr bwMode="auto">
                <a:xfrm>
                  <a:off x="9829800" y="3484563"/>
                  <a:ext cx="201613" cy="866775"/>
                </a:xfrm>
                <a:custGeom>
                  <a:avLst/>
                  <a:gdLst>
                    <a:gd name="T0" fmla="*/ 103 w 127"/>
                    <a:gd name="T1" fmla="*/ 546 h 546"/>
                    <a:gd name="T2" fmla="*/ 28 w 127"/>
                    <a:gd name="T3" fmla="*/ 546 h 546"/>
                    <a:gd name="T4" fmla="*/ 0 w 127"/>
                    <a:gd name="T5" fmla="*/ 0 h 546"/>
                    <a:gd name="T6" fmla="*/ 127 w 127"/>
                    <a:gd name="T7" fmla="*/ 0 h 546"/>
                    <a:gd name="T8" fmla="*/ 103 w 127"/>
                    <a:gd name="T9" fmla="*/ 546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546">
                      <a:moveTo>
                        <a:pt x="103" y="546"/>
                      </a:moveTo>
                      <a:lnTo>
                        <a:pt x="28" y="546"/>
                      </a:lnTo>
                      <a:lnTo>
                        <a:pt x="0" y="0"/>
                      </a:lnTo>
                      <a:lnTo>
                        <a:pt x="127" y="0"/>
                      </a:lnTo>
                      <a:lnTo>
                        <a:pt x="103" y="5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4" name="Freeform 71"/>
                <p:cNvSpPr>
                  <a:spLocks/>
                </p:cNvSpPr>
                <p:nvPr/>
              </p:nvSpPr>
              <p:spPr bwMode="auto">
                <a:xfrm>
                  <a:off x="9858375" y="4335463"/>
                  <a:ext cx="157163" cy="79375"/>
                </a:xfrm>
                <a:custGeom>
                  <a:avLst/>
                  <a:gdLst>
                    <a:gd name="T0" fmla="*/ 25 w 49"/>
                    <a:gd name="T1" fmla="*/ 0 h 25"/>
                    <a:gd name="T2" fmla="*/ 0 w 49"/>
                    <a:gd name="T3" fmla="*/ 25 h 25"/>
                    <a:gd name="T4" fmla="*/ 49 w 49"/>
                    <a:gd name="T5" fmla="*/ 25 h 25"/>
                    <a:gd name="T6" fmla="*/ 25 w 49"/>
                    <a:gd name="T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9" h="25">
                      <a:moveTo>
                        <a:pt x="25" y="0"/>
                      </a:move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49" y="25"/>
                        <a:pt x="49" y="25"/>
                        <a:pt x="49" y="25"/>
                      </a:cubicBezTo>
                      <a:cubicBezTo>
                        <a:pt x="49" y="11"/>
                        <a:pt x="38" y="0"/>
                        <a:pt x="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5" name="Freeform 72"/>
                <p:cNvSpPr>
                  <a:spLocks/>
                </p:cNvSpPr>
                <p:nvPr/>
              </p:nvSpPr>
              <p:spPr bwMode="auto">
                <a:xfrm>
                  <a:off x="9750425" y="2755900"/>
                  <a:ext cx="195263" cy="530225"/>
                </a:xfrm>
                <a:custGeom>
                  <a:avLst/>
                  <a:gdLst>
                    <a:gd name="T0" fmla="*/ 123 w 123"/>
                    <a:gd name="T1" fmla="*/ 71 h 334"/>
                    <a:gd name="T2" fmla="*/ 62 w 123"/>
                    <a:gd name="T3" fmla="*/ 0 h 334"/>
                    <a:gd name="T4" fmla="*/ 0 w 123"/>
                    <a:gd name="T5" fmla="*/ 65 h 334"/>
                    <a:gd name="T6" fmla="*/ 46 w 123"/>
                    <a:gd name="T7" fmla="*/ 308 h 334"/>
                    <a:gd name="T8" fmla="*/ 58 w 123"/>
                    <a:gd name="T9" fmla="*/ 334 h 334"/>
                    <a:gd name="T10" fmla="*/ 72 w 123"/>
                    <a:gd name="T11" fmla="*/ 308 h 334"/>
                    <a:gd name="T12" fmla="*/ 123 w 123"/>
                    <a:gd name="T13" fmla="*/ 71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3" h="334">
                      <a:moveTo>
                        <a:pt x="123" y="71"/>
                      </a:moveTo>
                      <a:lnTo>
                        <a:pt x="62" y="0"/>
                      </a:lnTo>
                      <a:lnTo>
                        <a:pt x="0" y="65"/>
                      </a:lnTo>
                      <a:lnTo>
                        <a:pt x="46" y="308"/>
                      </a:lnTo>
                      <a:lnTo>
                        <a:pt x="58" y="334"/>
                      </a:lnTo>
                      <a:lnTo>
                        <a:pt x="72" y="308"/>
                      </a:lnTo>
                      <a:lnTo>
                        <a:pt x="123" y="71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6" name="Freeform 73"/>
                <p:cNvSpPr>
                  <a:spLocks/>
                </p:cNvSpPr>
                <p:nvPr/>
              </p:nvSpPr>
              <p:spPr bwMode="auto">
                <a:xfrm>
                  <a:off x="9729788" y="2400300"/>
                  <a:ext cx="247650" cy="311150"/>
                </a:xfrm>
                <a:custGeom>
                  <a:avLst/>
                  <a:gdLst>
                    <a:gd name="T0" fmla="*/ 68 w 77"/>
                    <a:gd name="T1" fmla="*/ 59 h 97"/>
                    <a:gd name="T2" fmla="*/ 28 w 77"/>
                    <a:gd name="T3" fmla="*/ 90 h 97"/>
                    <a:gd name="T4" fmla="*/ 8 w 77"/>
                    <a:gd name="T5" fmla="*/ 39 h 97"/>
                    <a:gd name="T6" fmla="*/ 57 w 77"/>
                    <a:gd name="T7" fmla="*/ 6 h 97"/>
                    <a:gd name="T8" fmla="*/ 68 w 77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97">
                      <a:moveTo>
                        <a:pt x="68" y="59"/>
                      </a:moveTo>
                      <a:cubicBezTo>
                        <a:pt x="54" y="97"/>
                        <a:pt x="46" y="96"/>
                        <a:pt x="28" y="90"/>
                      </a:cubicBezTo>
                      <a:cubicBezTo>
                        <a:pt x="9" y="84"/>
                        <a:pt x="0" y="61"/>
                        <a:pt x="8" y="39"/>
                      </a:cubicBezTo>
                      <a:cubicBezTo>
                        <a:pt x="15" y="17"/>
                        <a:pt x="39" y="0"/>
                        <a:pt x="57" y="6"/>
                      </a:cubicBezTo>
                      <a:cubicBezTo>
                        <a:pt x="76" y="12"/>
                        <a:pt x="77" y="37"/>
                        <a:pt x="68" y="59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7" name="Freeform 74"/>
                <p:cNvSpPr>
                  <a:spLocks/>
                </p:cNvSpPr>
                <p:nvPr/>
              </p:nvSpPr>
              <p:spPr bwMode="auto">
                <a:xfrm>
                  <a:off x="9685338" y="2387600"/>
                  <a:ext cx="276225" cy="339725"/>
                </a:xfrm>
                <a:custGeom>
                  <a:avLst/>
                  <a:gdLst>
                    <a:gd name="T0" fmla="*/ 74 w 86"/>
                    <a:gd name="T1" fmla="*/ 22 h 106"/>
                    <a:gd name="T2" fmla="*/ 62 w 86"/>
                    <a:gd name="T3" fmla="*/ 90 h 106"/>
                    <a:gd name="T4" fmla="*/ 25 w 86"/>
                    <a:gd name="T5" fmla="*/ 87 h 106"/>
                    <a:gd name="T6" fmla="*/ 25 w 86"/>
                    <a:gd name="T7" fmla="*/ 8 h 106"/>
                    <a:gd name="T8" fmla="*/ 74 w 86"/>
                    <a:gd name="T9" fmla="*/ 22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106">
                      <a:moveTo>
                        <a:pt x="74" y="22"/>
                      </a:moveTo>
                      <a:cubicBezTo>
                        <a:pt x="86" y="41"/>
                        <a:pt x="77" y="81"/>
                        <a:pt x="62" y="90"/>
                      </a:cubicBezTo>
                      <a:cubicBezTo>
                        <a:pt x="48" y="98"/>
                        <a:pt x="36" y="106"/>
                        <a:pt x="25" y="87"/>
                      </a:cubicBezTo>
                      <a:cubicBezTo>
                        <a:pt x="14" y="68"/>
                        <a:pt x="0" y="19"/>
                        <a:pt x="25" y="8"/>
                      </a:cubicBezTo>
                      <a:cubicBezTo>
                        <a:pt x="40" y="0"/>
                        <a:pt x="63" y="3"/>
                        <a:pt x="74" y="22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8" name="Freeform 75"/>
                <p:cNvSpPr>
                  <a:spLocks/>
                </p:cNvSpPr>
                <p:nvPr/>
              </p:nvSpPr>
              <p:spPr bwMode="auto">
                <a:xfrm>
                  <a:off x="9782175" y="2636838"/>
                  <a:ext cx="125413" cy="150813"/>
                </a:xfrm>
                <a:custGeom>
                  <a:avLst/>
                  <a:gdLst>
                    <a:gd name="T0" fmla="*/ 79 w 79"/>
                    <a:gd name="T1" fmla="*/ 63 h 95"/>
                    <a:gd name="T2" fmla="*/ 38 w 79"/>
                    <a:gd name="T3" fmla="*/ 95 h 95"/>
                    <a:gd name="T4" fmla="*/ 0 w 79"/>
                    <a:gd name="T5" fmla="*/ 63 h 95"/>
                    <a:gd name="T6" fmla="*/ 0 w 79"/>
                    <a:gd name="T7" fmla="*/ 0 h 95"/>
                    <a:gd name="T8" fmla="*/ 79 w 79"/>
                    <a:gd name="T9" fmla="*/ 0 h 95"/>
                    <a:gd name="T10" fmla="*/ 79 w 79"/>
                    <a:gd name="T11" fmla="*/ 63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9" h="95">
                      <a:moveTo>
                        <a:pt x="79" y="63"/>
                      </a:moveTo>
                      <a:lnTo>
                        <a:pt x="38" y="95"/>
                      </a:lnTo>
                      <a:lnTo>
                        <a:pt x="0" y="63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63"/>
                      </a:lnTo>
                      <a:close/>
                    </a:path>
                  </a:pathLst>
                </a:custGeom>
                <a:solidFill>
                  <a:srgbClr val="C3A47C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29" name="Freeform 76"/>
                <p:cNvSpPr>
                  <a:spLocks/>
                </p:cNvSpPr>
                <p:nvPr/>
              </p:nvSpPr>
              <p:spPr bwMode="auto">
                <a:xfrm>
                  <a:off x="9480550" y="2774950"/>
                  <a:ext cx="269875" cy="700088"/>
                </a:xfrm>
                <a:custGeom>
                  <a:avLst/>
                  <a:gdLst>
                    <a:gd name="T0" fmla="*/ 84 w 84"/>
                    <a:gd name="T1" fmla="*/ 9 h 218"/>
                    <a:gd name="T2" fmla="*/ 51 w 84"/>
                    <a:gd name="T3" fmla="*/ 0 h 218"/>
                    <a:gd name="T4" fmla="*/ 0 w 84"/>
                    <a:gd name="T5" fmla="*/ 218 h 218"/>
                    <a:gd name="T6" fmla="*/ 34 w 84"/>
                    <a:gd name="T7" fmla="*/ 218 h 218"/>
                    <a:gd name="T8" fmla="*/ 84 w 84"/>
                    <a:gd name="T9" fmla="*/ 9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218">
                      <a:moveTo>
                        <a:pt x="84" y="9"/>
                      </a:moveTo>
                      <a:cubicBezTo>
                        <a:pt x="73" y="6"/>
                        <a:pt x="62" y="3"/>
                        <a:pt x="51" y="0"/>
                      </a:cubicBezTo>
                      <a:cubicBezTo>
                        <a:pt x="18" y="71"/>
                        <a:pt x="7" y="141"/>
                        <a:pt x="0" y="218"/>
                      </a:cubicBezTo>
                      <a:cubicBezTo>
                        <a:pt x="34" y="218"/>
                        <a:pt x="34" y="218"/>
                        <a:pt x="34" y="218"/>
                      </a:cubicBezTo>
                      <a:cubicBezTo>
                        <a:pt x="42" y="144"/>
                        <a:pt x="53" y="77"/>
                        <a:pt x="84" y="9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0" name="Freeform 77"/>
                <p:cNvSpPr>
                  <a:spLocks/>
                </p:cNvSpPr>
                <p:nvPr/>
              </p:nvSpPr>
              <p:spPr bwMode="auto">
                <a:xfrm>
                  <a:off x="9939338" y="2774950"/>
                  <a:ext cx="273050" cy="700088"/>
                </a:xfrm>
                <a:custGeom>
                  <a:avLst/>
                  <a:gdLst>
                    <a:gd name="T0" fmla="*/ 0 w 85"/>
                    <a:gd name="T1" fmla="*/ 9 h 218"/>
                    <a:gd name="T2" fmla="*/ 34 w 85"/>
                    <a:gd name="T3" fmla="*/ 0 h 218"/>
                    <a:gd name="T4" fmla="*/ 85 w 85"/>
                    <a:gd name="T5" fmla="*/ 218 h 218"/>
                    <a:gd name="T6" fmla="*/ 50 w 85"/>
                    <a:gd name="T7" fmla="*/ 218 h 218"/>
                    <a:gd name="T8" fmla="*/ 0 w 85"/>
                    <a:gd name="T9" fmla="*/ 9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218">
                      <a:moveTo>
                        <a:pt x="0" y="9"/>
                      </a:moveTo>
                      <a:cubicBezTo>
                        <a:pt x="12" y="6"/>
                        <a:pt x="23" y="3"/>
                        <a:pt x="34" y="0"/>
                      </a:cubicBezTo>
                      <a:cubicBezTo>
                        <a:pt x="67" y="71"/>
                        <a:pt x="77" y="141"/>
                        <a:pt x="85" y="218"/>
                      </a:cubicBezTo>
                      <a:cubicBezTo>
                        <a:pt x="50" y="218"/>
                        <a:pt x="50" y="218"/>
                        <a:pt x="50" y="218"/>
                      </a:cubicBezTo>
                      <a:cubicBezTo>
                        <a:pt x="42" y="144"/>
                        <a:pt x="32" y="77"/>
                        <a:pt x="0" y="9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1" name="Freeform 78"/>
                <p:cNvSpPr>
                  <a:spLocks/>
                </p:cNvSpPr>
                <p:nvPr/>
              </p:nvSpPr>
              <p:spPr bwMode="auto">
                <a:xfrm>
                  <a:off x="9493250" y="3475038"/>
                  <a:ext cx="82550" cy="90488"/>
                </a:xfrm>
                <a:custGeom>
                  <a:avLst/>
                  <a:gdLst>
                    <a:gd name="T0" fmla="*/ 0 w 26"/>
                    <a:gd name="T1" fmla="*/ 0 h 28"/>
                    <a:gd name="T2" fmla="*/ 0 w 26"/>
                    <a:gd name="T3" fmla="*/ 16 h 28"/>
                    <a:gd name="T4" fmla="*/ 13 w 26"/>
                    <a:gd name="T5" fmla="*/ 28 h 28"/>
                    <a:gd name="T6" fmla="*/ 26 w 26"/>
                    <a:gd name="T7" fmla="*/ 16 h 28"/>
                    <a:gd name="T8" fmla="*/ 26 w 26"/>
                    <a:gd name="T9" fmla="*/ 0 h 28"/>
                    <a:gd name="T10" fmla="*/ 0 w 26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28">
                      <a:moveTo>
                        <a:pt x="0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23"/>
                        <a:pt x="6" y="28"/>
                        <a:pt x="13" y="28"/>
                      </a:cubicBezTo>
                      <a:cubicBezTo>
                        <a:pt x="20" y="28"/>
                        <a:pt x="26" y="23"/>
                        <a:pt x="26" y="16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BA8D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2" name="Freeform 79"/>
                <p:cNvSpPr>
                  <a:spLocks/>
                </p:cNvSpPr>
                <p:nvPr/>
              </p:nvSpPr>
              <p:spPr bwMode="auto">
                <a:xfrm>
                  <a:off x="10115550" y="3475038"/>
                  <a:ext cx="80963" cy="90488"/>
                </a:xfrm>
                <a:custGeom>
                  <a:avLst/>
                  <a:gdLst>
                    <a:gd name="T0" fmla="*/ 0 w 25"/>
                    <a:gd name="T1" fmla="*/ 0 h 28"/>
                    <a:gd name="T2" fmla="*/ 0 w 25"/>
                    <a:gd name="T3" fmla="*/ 16 h 28"/>
                    <a:gd name="T4" fmla="*/ 12 w 25"/>
                    <a:gd name="T5" fmla="*/ 28 h 28"/>
                    <a:gd name="T6" fmla="*/ 25 w 25"/>
                    <a:gd name="T7" fmla="*/ 16 h 28"/>
                    <a:gd name="T8" fmla="*/ 25 w 25"/>
                    <a:gd name="T9" fmla="*/ 0 h 28"/>
                    <a:gd name="T10" fmla="*/ 0 w 25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8">
                      <a:moveTo>
                        <a:pt x="0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23"/>
                        <a:pt x="5" y="28"/>
                        <a:pt x="12" y="28"/>
                      </a:cubicBezTo>
                      <a:cubicBezTo>
                        <a:pt x="19" y="28"/>
                        <a:pt x="25" y="23"/>
                        <a:pt x="25" y="16"/>
                      </a:cubicBezTo>
                      <a:cubicBezTo>
                        <a:pt x="25" y="0"/>
                        <a:pt x="25" y="0"/>
                        <a:pt x="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FBA8D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3" name="Freeform 80"/>
                <p:cNvSpPr>
                  <a:spLocks/>
                </p:cNvSpPr>
                <p:nvPr/>
              </p:nvSpPr>
              <p:spPr bwMode="auto">
                <a:xfrm>
                  <a:off x="9640888" y="2752725"/>
                  <a:ext cx="407988" cy="709613"/>
                </a:xfrm>
                <a:custGeom>
                  <a:avLst/>
                  <a:gdLst>
                    <a:gd name="T0" fmla="*/ 178 w 257"/>
                    <a:gd name="T1" fmla="*/ 0 h 447"/>
                    <a:gd name="T2" fmla="*/ 127 w 257"/>
                    <a:gd name="T3" fmla="*/ 85 h 447"/>
                    <a:gd name="T4" fmla="*/ 79 w 257"/>
                    <a:gd name="T5" fmla="*/ 0 h 447"/>
                    <a:gd name="T6" fmla="*/ 0 w 257"/>
                    <a:gd name="T7" fmla="*/ 14 h 447"/>
                    <a:gd name="T8" fmla="*/ 4 w 257"/>
                    <a:gd name="T9" fmla="*/ 447 h 447"/>
                    <a:gd name="T10" fmla="*/ 250 w 257"/>
                    <a:gd name="T11" fmla="*/ 447 h 447"/>
                    <a:gd name="T12" fmla="*/ 257 w 257"/>
                    <a:gd name="T13" fmla="*/ 14 h 447"/>
                    <a:gd name="T14" fmla="*/ 178 w 257"/>
                    <a:gd name="T15" fmla="*/ 0 h 4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7" h="447">
                      <a:moveTo>
                        <a:pt x="178" y="0"/>
                      </a:moveTo>
                      <a:lnTo>
                        <a:pt x="127" y="85"/>
                      </a:lnTo>
                      <a:lnTo>
                        <a:pt x="79" y="0"/>
                      </a:lnTo>
                      <a:lnTo>
                        <a:pt x="0" y="14"/>
                      </a:lnTo>
                      <a:lnTo>
                        <a:pt x="4" y="447"/>
                      </a:lnTo>
                      <a:lnTo>
                        <a:pt x="250" y="447"/>
                      </a:lnTo>
                      <a:lnTo>
                        <a:pt x="257" y="14"/>
                      </a:lnTo>
                      <a:lnTo>
                        <a:pt x="178" y="0"/>
                      </a:ln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4" name="Freeform 81"/>
                <p:cNvSpPr>
                  <a:spLocks/>
                </p:cNvSpPr>
                <p:nvPr/>
              </p:nvSpPr>
              <p:spPr bwMode="auto">
                <a:xfrm>
                  <a:off x="9945688" y="2509838"/>
                  <a:ext cx="3175" cy="3175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5" name="Freeform 82"/>
                <p:cNvSpPr>
                  <a:spLocks/>
                </p:cNvSpPr>
                <p:nvPr/>
              </p:nvSpPr>
              <p:spPr bwMode="auto">
                <a:xfrm>
                  <a:off x="9945688" y="25066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6" name="Freeform 83"/>
                <p:cNvSpPr>
                  <a:spLocks/>
                </p:cNvSpPr>
                <p:nvPr/>
              </p:nvSpPr>
              <p:spPr bwMode="auto">
                <a:xfrm>
                  <a:off x="9939338" y="2495550"/>
                  <a:ext cx="3175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7" name="Freeform 84"/>
                <p:cNvSpPr>
                  <a:spLocks/>
                </p:cNvSpPr>
                <p:nvPr/>
              </p:nvSpPr>
              <p:spPr bwMode="auto">
                <a:xfrm>
                  <a:off x="9942513" y="25003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8" name="Freeform 85"/>
                <p:cNvSpPr>
                  <a:spLocks/>
                </p:cNvSpPr>
                <p:nvPr/>
              </p:nvSpPr>
              <p:spPr bwMode="auto">
                <a:xfrm>
                  <a:off x="9740900" y="24955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39" name="Freeform 86"/>
                <p:cNvSpPr>
                  <a:spLocks/>
                </p:cNvSpPr>
                <p:nvPr/>
              </p:nvSpPr>
              <p:spPr bwMode="auto">
                <a:xfrm>
                  <a:off x="9948863" y="2513013"/>
                  <a:ext cx="0" cy="3175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40" name="Freeform 87"/>
                <p:cNvSpPr>
                  <a:spLocks/>
                </p:cNvSpPr>
                <p:nvPr/>
              </p:nvSpPr>
              <p:spPr bwMode="auto">
                <a:xfrm>
                  <a:off x="9948863" y="2519363"/>
                  <a:ext cx="0" cy="3175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41" name="Rectangle 88"/>
                <p:cNvSpPr>
                  <a:spLocks noChangeArrowheads="1"/>
                </p:cNvSpPr>
                <p:nvPr/>
              </p:nvSpPr>
              <p:spPr bwMode="auto">
                <a:xfrm>
                  <a:off x="9939338" y="2492375"/>
                  <a:ext cx="1588" cy="1588"/>
                </a:xfrm>
                <a:prstGeom prst="rect">
                  <a:avLst/>
                </a:pr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42" name="Freeform 89"/>
                <p:cNvSpPr>
                  <a:spLocks/>
                </p:cNvSpPr>
                <p:nvPr/>
              </p:nvSpPr>
              <p:spPr bwMode="auto">
                <a:xfrm>
                  <a:off x="9734550" y="2516188"/>
                  <a:ext cx="3175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43" name="Freeform 90"/>
                <p:cNvSpPr>
                  <a:spLocks/>
                </p:cNvSpPr>
                <p:nvPr/>
              </p:nvSpPr>
              <p:spPr bwMode="auto">
                <a:xfrm>
                  <a:off x="9737725" y="25066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44" name="Freeform 91"/>
                <p:cNvSpPr>
                  <a:spLocks/>
                </p:cNvSpPr>
                <p:nvPr/>
              </p:nvSpPr>
              <p:spPr bwMode="auto">
                <a:xfrm>
                  <a:off x="9740900" y="25034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45" name="Freeform 92"/>
                <p:cNvSpPr>
                  <a:spLocks/>
                </p:cNvSpPr>
                <p:nvPr/>
              </p:nvSpPr>
              <p:spPr bwMode="auto">
                <a:xfrm>
                  <a:off x="9737725" y="2509838"/>
                  <a:ext cx="0" cy="3175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FFD60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46" name="Freeform 93"/>
                <p:cNvSpPr>
                  <a:spLocks/>
                </p:cNvSpPr>
                <p:nvPr/>
              </p:nvSpPr>
              <p:spPr bwMode="auto">
                <a:xfrm>
                  <a:off x="9717088" y="2482850"/>
                  <a:ext cx="250825" cy="225425"/>
                </a:xfrm>
                <a:custGeom>
                  <a:avLst/>
                  <a:gdLst>
                    <a:gd name="T0" fmla="*/ 74 w 78"/>
                    <a:gd name="T1" fmla="*/ 17 h 70"/>
                    <a:gd name="T2" fmla="*/ 72 w 78"/>
                    <a:gd name="T3" fmla="*/ 17 h 70"/>
                    <a:gd name="T4" fmla="*/ 72 w 78"/>
                    <a:gd name="T5" fmla="*/ 12 h 70"/>
                    <a:gd name="T6" fmla="*/ 72 w 78"/>
                    <a:gd name="T7" fmla="*/ 11 h 70"/>
                    <a:gd name="T8" fmla="*/ 72 w 78"/>
                    <a:gd name="T9" fmla="*/ 10 h 70"/>
                    <a:gd name="T10" fmla="*/ 72 w 78"/>
                    <a:gd name="T11" fmla="*/ 9 h 70"/>
                    <a:gd name="T12" fmla="*/ 72 w 78"/>
                    <a:gd name="T13" fmla="*/ 9 h 70"/>
                    <a:gd name="T14" fmla="*/ 71 w 78"/>
                    <a:gd name="T15" fmla="*/ 8 h 70"/>
                    <a:gd name="T16" fmla="*/ 71 w 78"/>
                    <a:gd name="T17" fmla="*/ 7 h 70"/>
                    <a:gd name="T18" fmla="*/ 71 w 78"/>
                    <a:gd name="T19" fmla="*/ 7 h 70"/>
                    <a:gd name="T20" fmla="*/ 70 w 78"/>
                    <a:gd name="T21" fmla="*/ 5 h 70"/>
                    <a:gd name="T22" fmla="*/ 70 w 78"/>
                    <a:gd name="T23" fmla="*/ 5 h 70"/>
                    <a:gd name="T24" fmla="*/ 70 w 78"/>
                    <a:gd name="T25" fmla="*/ 4 h 70"/>
                    <a:gd name="T26" fmla="*/ 69 w 78"/>
                    <a:gd name="T27" fmla="*/ 4 h 70"/>
                    <a:gd name="T28" fmla="*/ 69 w 78"/>
                    <a:gd name="T29" fmla="*/ 3 h 70"/>
                    <a:gd name="T30" fmla="*/ 69 w 78"/>
                    <a:gd name="T31" fmla="*/ 3 h 70"/>
                    <a:gd name="T32" fmla="*/ 63 w 78"/>
                    <a:gd name="T33" fmla="*/ 3 h 70"/>
                    <a:gd name="T34" fmla="*/ 52 w 78"/>
                    <a:gd name="T35" fmla="*/ 1 h 70"/>
                    <a:gd name="T36" fmla="*/ 32 w 78"/>
                    <a:gd name="T37" fmla="*/ 3 h 70"/>
                    <a:gd name="T38" fmla="*/ 10 w 78"/>
                    <a:gd name="T39" fmla="*/ 0 h 70"/>
                    <a:gd name="T40" fmla="*/ 7 w 78"/>
                    <a:gd name="T41" fmla="*/ 4 h 70"/>
                    <a:gd name="T42" fmla="*/ 7 w 78"/>
                    <a:gd name="T43" fmla="*/ 4 h 70"/>
                    <a:gd name="T44" fmla="*/ 7 w 78"/>
                    <a:gd name="T45" fmla="*/ 6 h 70"/>
                    <a:gd name="T46" fmla="*/ 7 w 78"/>
                    <a:gd name="T47" fmla="*/ 6 h 70"/>
                    <a:gd name="T48" fmla="*/ 6 w 78"/>
                    <a:gd name="T49" fmla="*/ 7 h 70"/>
                    <a:gd name="T50" fmla="*/ 6 w 78"/>
                    <a:gd name="T51" fmla="*/ 7 h 70"/>
                    <a:gd name="T52" fmla="*/ 6 w 78"/>
                    <a:gd name="T53" fmla="*/ 8 h 70"/>
                    <a:gd name="T54" fmla="*/ 6 w 78"/>
                    <a:gd name="T55" fmla="*/ 9 h 70"/>
                    <a:gd name="T56" fmla="*/ 6 w 78"/>
                    <a:gd name="T57" fmla="*/ 10 h 70"/>
                    <a:gd name="T58" fmla="*/ 5 w 78"/>
                    <a:gd name="T59" fmla="*/ 10 h 70"/>
                    <a:gd name="T60" fmla="*/ 5 w 78"/>
                    <a:gd name="T61" fmla="*/ 12 h 70"/>
                    <a:gd name="T62" fmla="*/ 5 w 78"/>
                    <a:gd name="T63" fmla="*/ 17 h 70"/>
                    <a:gd name="T64" fmla="*/ 4 w 78"/>
                    <a:gd name="T65" fmla="*/ 17 h 70"/>
                    <a:gd name="T66" fmla="*/ 0 w 78"/>
                    <a:gd name="T67" fmla="*/ 23 h 70"/>
                    <a:gd name="T68" fmla="*/ 0 w 78"/>
                    <a:gd name="T69" fmla="*/ 35 h 70"/>
                    <a:gd name="T70" fmla="*/ 5 w 78"/>
                    <a:gd name="T71" fmla="*/ 40 h 70"/>
                    <a:gd name="T72" fmla="*/ 24 w 78"/>
                    <a:gd name="T73" fmla="*/ 70 h 70"/>
                    <a:gd name="T74" fmla="*/ 53 w 78"/>
                    <a:gd name="T75" fmla="*/ 70 h 70"/>
                    <a:gd name="T76" fmla="*/ 72 w 78"/>
                    <a:gd name="T77" fmla="*/ 40 h 70"/>
                    <a:gd name="T78" fmla="*/ 78 w 78"/>
                    <a:gd name="T79" fmla="*/ 35 h 70"/>
                    <a:gd name="T80" fmla="*/ 78 w 78"/>
                    <a:gd name="T81" fmla="*/ 23 h 70"/>
                    <a:gd name="T82" fmla="*/ 74 w 78"/>
                    <a:gd name="T83" fmla="*/ 17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78" h="70">
                      <a:moveTo>
                        <a:pt x="74" y="17"/>
                      </a:moveTo>
                      <a:cubicBezTo>
                        <a:pt x="73" y="17"/>
                        <a:pt x="73" y="17"/>
                        <a:pt x="72" y="17"/>
                      </a:cubicBezTo>
                      <a:cubicBezTo>
                        <a:pt x="72" y="12"/>
                        <a:pt x="72" y="12"/>
                        <a:pt x="72" y="12"/>
                      </a:cubicBezTo>
                      <a:cubicBezTo>
                        <a:pt x="72" y="12"/>
                        <a:pt x="72" y="11"/>
                        <a:pt x="72" y="11"/>
                      </a:cubicBezTo>
                      <a:cubicBezTo>
                        <a:pt x="72" y="10"/>
                        <a:pt x="72" y="10"/>
                        <a:pt x="72" y="10"/>
                      </a:cubicBezTo>
                      <a:cubicBezTo>
                        <a:pt x="72" y="10"/>
                        <a:pt x="72" y="9"/>
                        <a:pt x="72" y="9"/>
                      </a:cubicBezTo>
                      <a:cubicBezTo>
                        <a:pt x="72" y="9"/>
                        <a:pt x="72" y="9"/>
                        <a:pt x="72" y="9"/>
                      </a:cubicBezTo>
                      <a:cubicBezTo>
                        <a:pt x="71" y="8"/>
                        <a:pt x="71" y="8"/>
                        <a:pt x="71" y="8"/>
                      </a:cubicBezTo>
                      <a:cubicBezTo>
                        <a:pt x="71" y="8"/>
                        <a:pt x="71" y="7"/>
                        <a:pt x="71" y="7"/>
                      </a:cubicBezTo>
                      <a:cubicBezTo>
                        <a:pt x="71" y="7"/>
                        <a:pt x="71" y="7"/>
                        <a:pt x="71" y="7"/>
                      </a:cubicBezTo>
                      <a:cubicBezTo>
                        <a:pt x="71" y="6"/>
                        <a:pt x="71" y="6"/>
                        <a:pt x="70" y="5"/>
                      </a:cubicBez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70" y="4"/>
                        <a:pt x="70" y="4"/>
                        <a:pt x="70" y="4"/>
                      </a:cubicBezTo>
                      <a:cubicBezTo>
                        <a:pt x="70" y="4"/>
                        <a:pt x="70" y="4"/>
                        <a:pt x="69" y="4"/>
                      </a:cubicBezTo>
                      <a:cubicBezTo>
                        <a:pt x="69" y="3"/>
                        <a:pt x="69" y="3"/>
                        <a:pt x="69" y="3"/>
                      </a:cubicBezTo>
                      <a:cubicBezTo>
                        <a:pt x="69" y="3"/>
                        <a:pt x="69" y="3"/>
                        <a:pt x="69" y="3"/>
                      </a:cubicBezTo>
                      <a:cubicBezTo>
                        <a:pt x="67" y="3"/>
                        <a:pt x="65" y="3"/>
                        <a:pt x="63" y="3"/>
                      </a:cubicBezTo>
                      <a:cubicBezTo>
                        <a:pt x="58" y="3"/>
                        <a:pt x="54" y="2"/>
                        <a:pt x="52" y="1"/>
                      </a:cubicBezTo>
                      <a:cubicBezTo>
                        <a:pt x="47" y="2"/>
                        <a:pt x="40" y="3"/>
                        <a:pt x="32" y="3"/>
                      </a:cubicBezTo>
                      <a:cubicBezTo>
                        <a:pt x="23" y="3"/>
                        <a:pt x="15" y="2"/>
                        <a:pt x="10" y="0"/>
                      </a:cubicBezTo>
                      <a:cubicBezTo>
                        <a:pt x="9" y="2"/>
                        <a:pt x="8" y="3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5"/>
                        <a:pt x="7" y="5"/>
                        <a:pt x="7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6" y="7"/>
                        <a:pt x="6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10"/>
                        <a:pt x="6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1"/>
                        <a:pt x="5" y="12"/>
                        <a:pt x="5" y="12"/>
                      </a:cubicBezTo>
                      <a:cubicBezTo>
                        <a:pt x="5" y="17"/>
                        <a:pt x="5" y="17"/>
                        <a:pt x="5" y="17"/>
                      </a:cubicBezTo>
                      <a:cubicBezTo>
                        <a:pt x="5" y="17"/>
                        <a:pt x="5" y="17"/>
                        <a:pt x="4" y="17"/>
                      </a:cubicBezTo>
                      <a:cubicBezTo>
                        <a:pt x="2" y="17"/>
                        <a:pt x="0" y="20"/>
                        <a:pt x="0" y="23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38"/>
                        <a:pt x="2" y="40"/>
                        <a:pt x="5" y="40"/>
                      </a:cubicBezTo>
                      <a:cubicBezTo>
                        <a:pt x="5" y="40"/>
                        <a:pt x="15" y="70"/>
                        <a:pt x="24" y="70"/>
                      </a:cubicBezTo>
                      <a:cubicBezTo>
                        <a:pt x="53" y="70"/>
                        <a:pt x="53" y="70"/>
                        <a:pt x="53" y="70"/>
                      </a:cubicBezTo>
                      <a:cubicBezTo>
                        <a:pt x="62" y="70"/>
                        <a:pt x="72" y="40"/>
                        <a:pt x="72" y="40"/>
                      </a:cubicBezTo>
                      <a:cubicBezTo>
                        <a:pt x="75" y="40"/>
                        <a:pt x="78" y="38"/>
                        <a:pt x="78" y="35"/>
                      </a:cubicBezTo>
                      <a:cubicBezTo>
                        <a:pt x="78" y="23"/>
                        <a:pt x="78" y="23"/>
                        <a:pt x="78" y="23"/>
                      </a:cubicBezTo>
                      <a:cubicBezTo>
                        <a:pt x="78" y="20"/>
                        <a:pt x="76" y="18"/>
                        <a:pt x="74" y="17"/>
                      </a:cubicBezTo>
                      <a:close/>
                    </a:path>
                  </a:pathLst>
                </a:custGeom>
                <a:solidFill>
                  <a:srgbClr val="DFBA8D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47" name="Rectangle 94"/>
                <p:cNvSpPr>
                  <a:spLocks noChangeArrowheads="1"/>
                </p:cNvSpPr>
                <p:nvPr/>
              </p:nvSpPr>
              <p:spPr bwMode="auto">
                <a:xfrm>
                  <a:off x="9647238" y="3462338"/>
                  <a:ext cx="390525" cy="254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48" name="Rectangle 95"/>
                <p:cNvSpPr>
                  <a:spLocks noChangeArrowheads="1"/>
                </p:cNvSpPr>
                <p:nvPr/>
              </p:nvSpPr>
              <p:spPr bwMode="auto">
                <a:xfrm>
                  <a:off x="9807575" y="3462338"/>
                  <a:ext cx="69850" cy="25400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49" name="Oval 96"/>
                <p:cNvSpPr>
                  <a:spLocks noChangeArrowheads="1"/>
                </p:cNvSpPr>
                <p:nvPr/>
              </p:nvSpPr>
              <p:spPr bwMode="auto">
                <a:xfrm>
                  <a:off x="9836150" y="2811463"/>
                  <a:ext cx="12700" cy="12700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50" name="Oval 97"/>
                <p:cNvSpPr>
                  <a:spLocks noChangeArrowheads="1"/>
                </p:cNvSpPr>
                <p:nvPr/>
              </p:nvSpPr>
              <p:spPr bwMode="auto">
                <a:xfrm>
                  <a:off x="9836150" y="2855913"/>
                  <a:ext cx="12700" cy="9525"/>
                </a:xfrm>
                <a:prstGeom prst="ellipse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</p:grpSp>
        </p:grpSp>
      </p:grpSp>
      <p:grpSp>
        <p:nvGrpSpPr>
          <p:cNvPr id="68" name="Group 67"/>
          <p:cNvGrpSpPr/>
          <p:nvPr/>
        </p:nvGrpSpPr>
        <p:grpSpPr>
          <a:xfrm>
            <a:off x="1386182" y="920337"/>
            <a:ext cx="1595440" cy="979095"/>
            <a:chOff x="1642414" y="1130300"/>
            <a:chExt cx="2488262" cy="1604962"/>
          </a:xfrm>
        </p:grpSpPr>
        <p:sp>
          <p:nvSpPr>
            <p:cNvPr id="207" name="Freeform 3465"/>
            <p:cNvSpPr>
              <a:spLocks/>
            </p:cNvSpPr>
            <p:nvPr/>
          </p:nvSpPr>
          <p:spPr bwMode="auto">
            <a:xfrm>
              <a:off x="2495550" y="1341437"/>
              <a:ext cx="257175" cy="198437"/>
            </a:xfrm>
            <a:custGeom>
              <a:avLst/>
              <a:gdLst>
                <a:gd name="T0" fmla="*/ 37 w 125"/>
                <a:gd name="T1" fmla="*/ 96 h 96"/>
                <a:gd name="T2" fmla="*/ 113 w 125"/>
                <a:gd name="T3" fmla="*/ 86 h 96"/>
                <a:gd name="T4" fmla="*/ 114 w 125"/>
                <a:gd name="T5" fmla="*/ 86 h 96"/>
                <a:gd name="T6" fmla="*/ 125 w 125"/>
                <a:gd name="T7" fmla="*/ 5 h 96"/>
                <a:gd name="T8" fmla="*/ 124 w 125"/>
                <a:gd name="T9" fmla="*/ 5 h 96"/>
                <a:gd name="T10" fmla="*/ 0 w 125"/>
                <a:gd name="T11" fmla="*/ 24 h 96"/>
                <a:gd name="T12" fmla="*/ 37 w 125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96">
                  <a:moveTo>
                    <a:pt x="37" y="96"/>
                  </a:moveTo>
                  <a:cubicBezTo>
                    <a:pt x="60" y="86"/>
                    <a:pt x="86" y="82"/>
                    <a:pt x="113" y="86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80" y="0"/>
                    <a:pt x="38" y="7"/>
                    <a:pt x="0" y="24"/>
                  </a:cubicBezTo>
                  <a:lnTo>
                    <a:pt x="37" y="9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642414" y="1130300"/>
              <a:ext cx="2488262" cy="1604962"/>
              <a:chOff x="1642414" y="1130300"/>
              <a:chExt cx="2488262" cy="1604962"/>
            </a:xfrm>
          </p:grpSpPr>
          <p:sp>
            <p:nvSpPr>
              <p:cNvPr id="208" name="Freeform 3466"/>
              <p:cNvSpPr>
                <a:spLocks/>
              </p:cNvSpPr>
              <p:nvPr/>
            </p:nvSpPr>
            <p:spPr bwMode="auto">
              <a:xfrm>
                <a:off x="2533650" y="1357312"/>
                <a:ext cx="655638" cy="965200"/>
              </a:xfrm>
              <a:custGeom>
                <a:avLst/>
                <a:gdLst>
                  <a:gd name="T0" fmla="*/ 120 w 317"/>
                  <a:gd name="T1" fmla="*/ 0 h 466"/>
                  <a:gd name="T2" fmla="*/ 109 w 317"/>
                  <a:gd name="T3" fmla="*/ 81 h 466"/>
                  <a:gd name="T4" fmla="*/ 221 w 317"/>
                  <a:gd name="T5" fmla="*/ 242 h 466"/>
                  <a:gd name="T6" fmla="*/ 56 w 317"/>
                  <a:gd name="T7" fmla="*/ 369 h 466"/>
                  <a:gd name="T8" fmla="*/ 33 w 317"/>
                  <a:gd name="T9" fmla="*/ 364 h 466"/>
                  <a:gd name="T10" fmla="*/ 0 w 317"/>
                  <a:gd name="T11" fmla="*/ 438 h 466"/>
                  <a:gd name="T12" fmla="*/ 45 w 317"/>
                  <a:gd name="T13" fmla="*/ 449 h 466"/>
                  <a:gd name="T14" fmla="*/ 301 w 317"/>
                  <a:gd name="T15" fmla="*/ 253 h 466"/>
                  <a:gd name="T16" fmla="*/ 120 w 317"/>
                  <a:gd name="T17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7" h="466">
                    <a:moveTo>
                      <a:pt x="120" y="0"/>
                    </a:moveTo>
                    <a:cubicBezTo>
                      <a:pt x="109" y="81"/>
                      <a:pt x="109" y="81"/>
                      <a:pt x="109" y="81"/>
                    </a:cubicBezTo>
                    <a:cubicBezTo>
                      <a:pt x="182" y="98"/>
                      <a:pt x="231" y="167"/>
                      <a:pt x="221" y="242"/>
                    </a:cubicBezTo>
                    <a:cubicBezTo>
                      <a:pt x="210" y="323"/>
                      <a:pt x="136" y="379"/>
                      <a:pt x="56" y="369"/>
                    </a:cubicBezTo>
                    <a:cubicBezTo>
                      <a:pt x="48" y="368"/>
                      <a:pt x="41" y="366"/>
                      <a:pt x="33" y="364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15" y="443"/>
                      <a:pt x="30" y="447"/>
                      <a:pt x="45" y="449"/>
                    </a:cubicBezTo>
                    <a:cubicBezTo>
                      <a:pt x="170" y="466"/>
                      <a:pt x="285" y="378"/>
                      <a:pt x="301" y="253"/>
                    </a:cubicBezTo>
                    <a:cubicBezTo>
                      <a:pt x="317" y="133"/>
                      <a:pt x="237" y="23"/>
                      <a:pt x="120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/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09" name="Rectangle 3471"/>
              <p:cNvSpPr>
                <a:spLocks noChangeArrowheads="1"/>
              </p:cNvSpPr>
              <p:nvPr/>
            </p:nvSpPr>
            <p:spPr bwMode="auto">
              <a:xfrm>
                <a:off x="1642414" y="1439863"/>
                <a:ext cx="765250" cy="277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defTabSz="672358"/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Outperforming</a:t>
                </a:r>
                <a:b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</a:b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teams are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213" name="Freeform 3521"/>
              <p:cNvSpPr>
                <a:spLocks/>
              </p:cNvSpPr>
              <p:nvPr/>
            </p:nvSpPr>
            <p:spPr bwMode="auto">
              <a:xfrm>
                <a:off x="3714750" y="1130300"/>
                <a:ext cx="187325" cy="227012"/>
              </a:xfrm>
              <a:custGeom>
                <a:avLst/>
                <a:gdLst>
                  <a:gd name="T0" fmla="*/ 54 w 91"/>
                  <a:gd name="T1" fmla="*/ 56 h 110"/>
                  <a:gd name="T2" fmla="*/ 52 w 91"/>
                  <a:gd name="T3" fmla="*/ 56 h 110"/>
                  <a:gd name="T4" fmla="*/ 52 w 91"/>
                  <a:gd name="T5" fmla="*/ 54 h 110"/>
                  <a:gd name="T6" fmla="*/ 62 w 91"/>
                  <a:gd name="T7" fmla="*/ 53 h 110"/>
                  <a:gd name="T8" fmla="*/ 69 w 91"/>
                  <a:gd name="T9" fmla="*/ 46 h 110"/>
                  <a:gd name="T10" fmla="*/ 67 w 91"/>
                  <a:gd name="T11" fmla="*/ 43 h 110"/>
                  <a:gd name="T12" fmla="*/ 62 w 91"/>
                  <a:gd name="T13" fmla="*/ 43 h 110"/>
                  <a:gd name="T14" fmla="*/ 64 w 91"/>
                  <a:gd name="T15" fmla="*/ 36 h 110"/>
                  <a:gd name="T16" fmla="*/ 65 w 91"/>
                  <a:gd name="T17" fmla="*/ 34 h 110"/>
                  <a:gd name="T18" fmla="*/ 65 w 91"/>
                  <a:gd name="T19" fmla="*/ 34 h 110"/>
                  <a:gd name="T20" fmla="*/ 67 w 91"/>
                  <a:gd name="T21" fmla="*/ 26 h 110"/>
                  <a:gd name="T22" fmla="*/ 57 w 91"/>
                  <a:gd name="T23" fmla="*/ 9 h 110"/>
                  <a:gd name="T24" fmla="*/ 43 w 91"/>
                  <a:gd name="T25" fmla="*/ 0 h 110"/>
                  <a:gd name="T26" fmla="*/ 25 w 91"/>
                  <a:gd name="T27" fmla="*/ 22 h 110"/>
                  <a:gd name="T28" fmla="*/ 28 w 91"/>
                  <a:gd name="T29" fmla="*/ 34 h 110"/>
                  <a:gd name="T30" fmla="*/ 30 w 91"/>
                  <a:gd name="T31" fmla="*/ 43 h 110"/>
                  <a:gd name="T32" fmla="*/ 26 w 91"/>
                  <a:gd name="T33" fmla="*/ 43 h 110"/>
                  <a:gd name="T34" fmla="*/ 23 w 91"/>
                  <a:gd name="T35" fmla="*/ 46 h 110"/>
                  <a:gd name="T36" fmla="*/ 31 w 91"/>
                  <a:gd name="T37" fmla="*/ 53 h 110"/>
                  <a:gd name="T38" fmla="*/ 39 w 91"/>
                  <a:gd name="T39" fmla="*/ 54 h 110"/>
                  <a:gd name="T40" fmla="*/ 39 w 91"/>
                  <a:gd name="T41" fmla="*/ 56 h 110"/>
                  <a:gd name="T42" fmla="*/ 37 w 91"/>
                  <a:gd name="T43" fmla="*/ 56 h 110"/>
                  <a:gd name="T44" fmla="*/ 15 w 91"/>
                  <a:gd name="T45" fmla="*/ 59 h 110"/>
                  <a:gd name="T46" fmla="*/ 15 w 91"/>
                  <a:gd name="T47" fmla="*/ 59 h 110"/>
                  <a:gd name="T48" fmla="*/ 0 w 91"/>
                  <a:gd name="T49" fmla="*/ 110 h 110"/>
                  <a:gd name="T50" fmla="*/ 12 w 91"/>
                  <a:gd name="T51" fmla="*/ 110 h 110"/>
                  <a:gd name="T52" fmla="*/ 16 w 91"/>
                  <a:gd name="T53" fmla="*/ 90 h 110"/>
                  <a:gd name="T54" fmla="*/ 17 w 91"/>
                  <a:gd name="T55" fmla="*/ 110 h 110"/>
                  <a:gd name="T56" fmla="*/ 74 w 91"/>
                  <a:gd name="T57" fmla="*/ 110 h 110"/>
                  <a:gd name="T58" fmla="*/ 75 w 91"/>
                  <a:gd name="T59" fmla="*/ 90 h 110"/>
                  <a:gd name="T60" fmla="*/ 79 w 91"/>
                  <a:gd name="T61" fmla="*/ 110 h 110"/>
                  <a:gd name="T62" fmla="*/ 91 w 91"/>
                  <a:gd name="T63" fmla="*/ 110 h 110"/>
                  <a:gd name="T64" fmla="*/ 77 w 91"/>
                  <a:gd name="T65" fmla="*/ 59 h 110"/>
                  <a:gd name="T66" fmla="*/ 54 w 91"/>
                  <a:gd name="T67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1" h="110">
                    <a:moveTo>
                      <a:pt x="54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4"/>
                      <a:pt x="58" y="54"/>
                      <a:pt x="62" y="53"/>
                    </a:cubicBezTo>
                    <a:cubicBezTo>
                      <a:pt x="68" y="52"/>
                      <a:pt x="69" y="49"/>
                      <a:pt x="69" y="46"/>
                    </a:cubicBezTo>
                    <a:cubicBezTo>
                      <a:pt x="70" y="44"/>
                      <a:pt x="68" y="40"/>
                      <a:pt x="67" y="43"/>
                    </a:cubicBezTo>
                    <a:cubicBezTo>
                      <a:pt x="66" y="46"/>
                      <a:pt x="63" y="45"/>
                      <a:pt x="62" y="43"/>
                    </a:cubicBezTo>
                    <a:cubicBezTo>
                      <a:pt x="62" y="42"/>
                      <a:pt x="63" y="38"/>
                      <a:pt x="64" y="36"/>
                    </a:cubicBezTo>
                    <a:cubicBezTo>
                      <a:pt x="65" y="35"/>
                      <a:pt x="65" y="35"/>
                      <a:pt x="65" y="34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66" y="31"/>
                      <a:pt x="67" y="29"/>
                      <a:pt x="67" y="26"/>
                    </a:cubicBezTo>
                    <a:cubicBezTo>
                      <a:pt x="67" y="18"/>
                      <a:pt x="62" y="11"/>
                      <a:pt x="57" y="9"/>
                    </a:cubicBezTo>
                    <a:cubicBezTo>
                      <a:pt x="53" y="3"/>
                      <a:pt x="48" y="0"/>
                      <a:pt x="43" y="0"/>
                    </a:cubicBezTo>
                    <a:cubicBezTo>
                      <a:pt x="33" y="0"/>
                      <a:pt x="25" y="10"/>
                      <a:pt x="25" y="22"/>
                    </a:cubicBezTo>
                    <a:cubicBezTo>
                      <a:pt x="25" y="27"/>
                      <a:pt x="26" y="30"/>
                      <a:pt x="28" y="34"/>
                    </a:cubicBezTo>
                    <a:cubicBezTo>
                      <a:pt x="28" y="34"/>
                      <a:pt x="31" y="41"/>
                      <a:pt x="30" y="43"/>
                    </a:cubicBezTo>
                    <a:cubicBezTo>
                      <a:pt x="30" y="45"/>
                      <a:pt x="27" y="46"/>
                      <a:pt x="26" y="43"/>
                    </a:cubicBezTo>
                    <a:cubicBezTo>
                      <a:pt x="25" y="40"/>
                      <a:pt x="23" y="44"/>
                      <a:pt x="23" y="46"/>
                    </a:cubicBezTo>
                    <a:cubicBezTo>
                      <a:pt x="24" y="49"/>
                      <a:pt x="24" y="52"/>
                      <a:pt x="31" y="53"/>
                    </a:cubicBezTo>
                    <a:cubicBezTo>
                      <a:pt x="34" y="54"/>
                      <a:pt x="37" y="54"/>
                      <a:pt x="39" y="54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15" y="59"/>
                      <a:pt x="15" y="59"/>
                      <a:pt x="15" y="59"/>
                    </a:cubicBezTo>
                    <a:cubicBezTo>
                      <a:pt x="7" y="76"/>
                      <a:pt x="3" y="93"/>
                      <a:pt x="0" y="110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3" y="103"/>
                      <a:pt x="15" y="96"/>
                      <a:pt x="16" y="90"/>
                    </a:cubicBezTo>
                    <a:cubicBezTo>
                      <a:pt x="17" y="97"/>
                      <a:pt x="17" y="104"/>
                      <a:pt x="17" y="110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7" y="97"/>
                      <a:pt x="78" y="103"/>
                      <a:pt x="79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88" y="93"/>
                      <a:pt x="84" y="76"/>
                      <a:pt x="77" y="59"/>
                    </a:cubicBezTo>
                    <a:cubicBezTo>
                      <a:pt x="54" y="56"/>
                      <a:pt x="54" y="56"/>
                      <a:pt x="54" y="56"/>
                    </a:cubicBezTo>
                    <a:close/>
                  </a:path>
                </a:pathLst>
              </a:custGeom>
              <a:solidFill>
                <a:srgbClr val="176CB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14" name="Freeform 3522"/>
              <p:cNvSpPr>
                <a:spLocks/>
              </p:cNvSpPr>
              <p:nvPr/>
            </p:nvSpPr>
            <p:spPr bwMode="auto">
              <a:xfrm>
                <a:off x="3941763" y="1573212"/>
                <a:ext cx="188913" cy="225425"/>
              </a:xfrm>
              <a:custGeom>
                <a:avLst/>
                <a:gdLst>
                  <a:gd name="T0" fmla="*/ 55 w 91"/>
                  <a:gd name="T1" fmla="*/ 56 h 109"/>
                  <a:gd name="T2" fmla="*/ 52 w 91"/>
                  <a:gd name="T3" fmla="*/ 56 h 109"/>
                  <a:gd name="T4" fmla="*/ 52 w 91"/>
                  <a:gd name="T5" fmla="*/ 54 h 109"/>
                  <a:gd name="T6" fmla="*/ 62 w 91"/>
                  <a:gd name="T7" fmla="*/ 53 h 109"/>
                  <a:gd name="T8" fmla="*/ 69 w 91"/>
                  <a:gd name="T9" fmla="*/ 46 h 109"/>
                  <a:gd name="T10" fmla="*/ 67 w 91"/>
                  <a:gd name="T11" fmla="*/ 42 h 109"/>
                  <a:gd name="T12" fmla="*/ 62 w 91"/>
                  <a:gd name="T13" fmla="*/ 42 h 109"/>
                  <a:gd name="T14" fmla="*/ 64 w 91"/>
                  <a:gd name="T15" fmla="*/ 35 h 109"/>
                  <a:gd name="T16" fmla="*/ 65 w 91"/>
                  <a:gd name="T17" fmla="*/ 33 h 109"/>
                  <a:gd name="T18" fmla="*/ 65 w 91"/>
                  <a:gd name="T19" fmla="*/ 33 h 109"/>
                  <a:gd name="T20" fmla="*/ 67 w 91"/>
                  <a:gd name="T21" fmla="*/ 25 h 109"/>
                  <a:gd name="T22" fmla="*/ 57 w 91"/>
                  <a:gd name="T23" fmla="*/ 8 h 109"/>
                  <a:gd name="T24" fmla="*/ 43 w 91"/>
                  <a:gd name="T25" fmla="*/ 0 h 109"/>
                  <a:gd name="T26" fmla="*/ 25 w 91"/>
                  <a:gd name="T27" fmla="*/ 22 h 109"/>
                  <a:gd name="T28" fmla="*/ 28 w 91"/>
                  <a:gd name="T29" fmla="*/ 33 h 109"/>
                  <a:gd name="T30" fmla="*/ 30 w 91"/>
                  <a:gd name="T31" fmla="*/ 42 h 109"/>
                  <a:gd name="T32" fmla="*/ 26 w 91"/>
                  <a:gd name="T33" fmla="*/ 42 h 109"/>
                  <a:gd name="T34" fmla="*/ 23 w 91"/>
                  <a:gd name="T35" fmla="*/ 46 h 109"/>
                  <a:gd name="T36" fmla="*/ 31 w 91"/>
                  <a:gd name="T37" fmla="*/ 53 h 109"/>
                  <a:gd name="T38" fmla="*/ 39 w 91"/>
                  <a:gd name="T39" fmla="*/ 54 h 109"/>
                  <a:gd name="T40" fmla="*/ 39 w 91"/>
                  <a:gd name="T41" fmla="*/ 56 h 109"/>
                  <a:gd name="T42" fmla="*/ 37 w 91"/>
                  <a:gd name="T43" fmla="*/ 56 h 109"/>
                  <a:gd name="T44" fmla="*/ 15 w 91"/>
                  <a:gd name="T45" fmla="*/ 58 h 109"/>
                  <a:gd name="T46" fmla="*/ 15 w 91"/>
                  <a:gd name="T47" fmla="*/ 58 h 109"/>
                  <a:gd name="T48" fmla="*/ 0 w 91"/>
                  <a:gd name="T49" fmla="*/ 109 h 109"/>
                  <a:gd name="T50" fmla="*/ 12 w 91"/>
                  <a:gd name="T51" fmla="*/ 109 h 109"/>
                  <a:gd name="T52" fmla="*/ 16 w 91"/>
                  <a:gd name="T53" fmla="*/ 89 h 109"/>
                  <a:gd name="T54" fmla="*/ 17 w 91"/>
                  <a:gd name="T55" fmla="*/ 109 h 109"/>
                  <a:gd name="T56" fmla="*/ 74 w 91"/>
                  <a:gd name="T57" fmla="*/ 109 h 109"/>
                  <a:gd name="T58" fmla="*/ 75 w 91"/>
                  <a:gd name="T59" fmla="*/ 89 h 109"/>
                  <a:gd name="T60" fmla="*/ 79 w 91"/>
                  <a:gd name="T61" fmla="*/ 109 h 109"/>
                  <a:gd name="T62" fmla="*/ 91 w 91"/>
                  <a:gd name="T63" fmla="*/ 109 h 109"/>
                  <a:gd name="T64" fmla="*/ 77 w 91"/>
                  <a:gd name="T65" fmla="*/ 58 h 109"/>
                  <a:gd name="T66" fmla="*/ 55 w 91"/>
                  <a:gd name="T67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1" h="109"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5" y="54"/>
                      <a:pt x="58" y="53"/>
                      <a:pt x="62" y="53"/>
                    </a:cubicBezTo>
                    <a:cubicBezTo>
                      <a:pt x="68" y="51"/>
                      <a:pt x="69" y="48"/>
                      <a:pt x="69" y="46"/>
                    </a:cubicBezTo>
                    <a:cubicBezTo>
                      <a:pt x="70" y="43"/>
                      <a:pt x="68" y="39"/>
                      <a:pt x="67" y="42"/>
                    </a:cubicBezTo>
                    <a:cubicBezTo>
                      <a:pt x="66" y="45"/>
                      <a:pt x="63" y="44"/>
                      <a:pt x="62" y="42"/>
                    </a:cubicBezTo>
                    <a:cubicBezTo>
                      <a:pt x="62" y="41"/>
                      <a:pt x="63" y="38"/>
                      <a:pt x="64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6" y="30"/>
                      <a:pt x="67" y="28"/>
                      <a:pt x="67" y="25"/>
                    </a:cubicBezTo>
                    <a:cubicBezTo>
                      <a:pt x="67" y="17"/>
                      <a:pt x="62" y="10"/>
                      <a:pt x="57" y="8"/>
                    </a:cubicBezTo>
                    <a:cubicBezTo>
                      <a:pt x="53" y="3"/>
                      <a:pt x="48" y="0"/>
                      <a:pt x="43" y="0"/>
                    </a:cubicBezTo>
                    <a:cubicBezTo>
                      <a:pt x="33" y="0"/>
                      <a:pt x="25" y="10"/>
                      <a:pt x="25" y="22"/>
                    </a:cubicBezTo>
                    <a:cubicBezTo>
                      <a:pt x="25" y="26"/>
                      <a:pt x="26" y="30"/>
                      <a:pt x="28" y="33"/>
                    </a:cubicBezTo>
                    <a:cubicBezTo>
                      <a:pt x="28" y="33"/>
                      <a:pt x="31" y="40"/>
                      <a:pt x="30" y="42"/>
                    </a:cubicBezTo>
                    <a:cubicBezTo>
                      <a:pt x="30" y="44"/>
                      <a:pt x="27" y="45"/>
                      <a:pt x="26" y="42"/>
                    </a:cubicBezTo>
                    <a:cubicBezTo>
                      <a:pt x="25" y="39"/>
                      <a:pt x="23" y="43"/>
                      <a:pt x="23" y="46"/>
                    </a:cubicBezTo>
                    <a:cubicBezTo>
                      <a:pt x="24" y="48"/>
                      <a:pt x="24" y="51"/>
                      <a:pt x="31" y="53"/>
                    </a:cubicBezTo>
                    <a:cubicBezTo>
                      <a:pt x="34" y="53"/>
                      <a:pt x="37" y="54"/>
                      <a:pt x="39" y="54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7" y="75"/>
                      <a:pt x="3" y="92"/>
                      <a:pt x="0" y="109"/>
                    </a:cubicBezTo>
                    <a:cubicBezTo>
                      <a:pt x="12" y="109"/>
                      <a:pt x="12" y="109"/>
                      <a:pt x="12" y="109"/>
                    </a:cubicBezTo>
                    <a:cubicBezTo>
                      <a:pt x="13" y="102"/>
                      <a:pt x="15" y="96"/>
                      <a:pt x="16" y="89"/>
                    </a:cubicBezTo>
                    <a:cubicBezTo>
                      <a:pt x="17" y="97"/>
                      <a:pt x="17" y="103"/>
                      <a:pt x="17" y="109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5" y="89"/>
                      <a:pt x="75" y="89"/>
                      <a:pt x="75" y="89"/>
                    </a:cubicBezTo>
                    <a:cubicBezTo>
                      <a:pt x="77" y="96"/>
                      <a:pt x="78" y="103"/>
                      <a:pt x="79" y="109"/>
                    </a:cubicBezTo>
                    <a:cubicBezTo>
                      <a:pt x="91" y="109"/>
                      <a:pt x="91" y="109"/>
                      <a:pt x="91" y="109"/>
                    </a:cubicBezTo>
                    <a:cubicBezTo>
                      <a:pt x="88" y="92"/>
                      <a:pt x="84" y="75"/>
                      <a:pt x="77" y="58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15" name="Freeform 3523"/>
              <p:cNvSpPr>
                <a:spLocks/>
              </p:cNvSpPr>
              <p:nvPr/>
            </p:nvSpPr>
            <p:spPr bwMode="auto">
              <a:xfrm>
                <a:off x="3708400" y="2001837"/>
                <a:ext cx="241300" cy="227012"/>
              </a:xfrm>
              <a:custGeom>
                <a:avLst/>
                <a:gdLst>
                  <a:gd name="T0" fmla="*/ 68 w 117"/>
                  <a:gd name="T1" fmla="*/ 52 h 110"/>
                  <a:gd name="T2" fmla="*/ 68 w 117"/>
                  <a:gd name="T3" fmla="*/ 48 h 110"/>
                  <a:gd name="T4" fmla="*/ 74 w 117"/>
                  <a:gd name="T5" fmla="*/ 40 h 110"/>
                  <a:gd name="T6" fmla="*/ 74 w 117"/>
                  <a:gd name="T7" fmla="*/ 34 h 110"/>
                  <a:gd name="T8" fmla="*/ 77 w 117"/>
                  <a:gd name="T9" fmla="*/ 31 h 110"/>
                  <a:gd name="T10" fmla="*/ 77 w 117"/>
                  <a:gd name="T11" fmla="*/ 25 h 110"/>
                  <a:gd name="T12" fmla="*/ 75 w 117"/>
                  <a:gd name="T13" fmla="*/ 23 h 110"/>
                  <a:gd name="T14" fmla="*/ 79 w 117"/>
                  <a:gd name="T15" fmla="*/ 15 h 110"/>
                  <a:gd name="T16" fmla="*/ 68 w 117"/>
                  <a:gd name="T17" fmla="*/ 4 h 110"/>
                  <a:gd name="T18" fmla="*/ 67 w 117"/>
                  <a:gd name="T19" fmla="*/ 4 h 110"/>
                  <a:gd name="T20" fmla="*/ 55 w 117"/>
                  <a:gd name="T21" fmla="*/ 0 h 110"/>
                  <a:gd name="T22" fmla="*/ 38 w 117"/>
                  <a:gd name="T23" fmla="*/ 14 h 110"/>
                  <a:gd name="T24" fmla="*/ 42 w 117"/>
                  <a:gd name="T25" fmla="*/ 23 h 110"/>
                  <a:gd name="T26" fmla="*/ 39 w 117"/>
                  <a:gd name="T27" fmla="*/ 25 h 110"/>
                  <a:gd name="T28" fmla="*/ 39 w 117"/>
                  <a:gd name="T29" fmla="*/ 31 h 110"/>
                  <a:gd name="T30" fmla="*/ 42 w 117"/>
                  <a:gd name="T31" fmla="*/ 34 h 110"/>
                  <a:gd name="T32" fmla="*/ 42 w 117"/>
                  <a:gd name="T33" fmla="*/ 40 h 110"/>
                  <a:gd name="T34" fmla="*/ 49 w 117"/>
                  <a:gd name="T35" fmla="*/ 48 h 110"/>
                  <a:gd name="T36" fmla="*/ 49 w 117"/>
                  <a:gd name="T37" fmla="*/ 52 h 110"/>
                  <a:gd name="T38" fmla="*/ 20 w 117"/>
                  <a:gd name="T39" fmla="*/ 55 h 110"/>
                  <a:gd name="T40" fmla="*/ 20 w 117"/>
                  <a:gd name="T41" fmla="*/ 56 h 110"/>
                  <a:gd name="T42" fmla="*/ 0 w 117"/>
                  <a:gd name="T43" fmla="*/ 110 h 110"/>
                  <a:gd name="T44" fmla="*/ 18 w 117"/>
                  <a:gd name="T45" fmla="*/ 110 h 110"/>
                  <a:gd name="T46" fmla="*/ 20 w 117"/>
                  <a:gd name="T47" fmla="*/ 102 h 110"/>
                  <a:gd name="T48" fmla="*/ 20 w 117"/>
                  <a:gd name="T49" fmla="*/ 110 h 110"/>
                  <a:gd name="T50" fmla="*/ 97 w 117"/>
                  <a:gd name="T51" fmla="*/ 110 h 110"/>
                  <a:gd name="T52" fmla="*/ 97 w 117"/>
                  <a:gd name="T53" fmla="*/ 100 h 110"/>
                  <a:gd name="T54" fmla="*/ 100 w 117"/>
                  <a:gd name="T55" fmla="*/ 110 h 110"/>
                  <a:gd name="T56" fmla="*/ 117 w 117"/>
                  <a:gd name="T57" fmla="*/ 110 h 110"/>
                  <a:gd name="T58" fmla="*/ 97 w 117"/>
                  <a:gd name="T59" fmla="*/ 55 h 110"/>
                  <a:gd name="T60" fmla="*/ 68 w 117"/>
                  <a:gd name="T61" fmla="*/ 5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7" h="110">
                    <a:moveTo>
                      <a:pt x="68" y="52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72" y="47"/>
                      <a:pt x="74" y="44"/>
                      <a:pt x="74" y="40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6" y="34"/>
                      <a:pt x="77" y="33"/>
                      <a:pt x="77" y="3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6" y="23"/>
                      <a:pt x="75" y="23"/>
                    </a:cubicBezTo>
                    <a:cubicBezTo>
                      <a:pt x="77" y="20"/>
                      <a:pt x="79" y="18"/>
                      <a:pt x="79" y="15"/>
                    </a:cubicBezTo>
                    <a:cubicBezTo>
                      <a:pt x="79" y="9"/>
                      <a:pt x="74" y="4"/>
                      <a:pt x="68" y="4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4" y="1"/>
                      <a:pt x="60" y="0"/>
                      <a:pt x="55" y="0"/>
                    </a:cubicBezTo>
                    <a:cubicBezTo>
                      <a:pt x="46" y="0"/>
                      <a:pt x="38" y="6"/>
                      <a:pt x="38" y="14"/>
                    </a:cubicBezTo>
                    <a:cubicBezTo>
                      <a:pt x="38" y="17"/>
                      <a:pt x="40" y="20"/>
                      <a:pt x="42" y="23"/>
                    </a:cubicBezTo>
                    <a:cubicBezTo>
                      <a:pt x="40" y="23"/>
                      <a:pt x="39" y="24"/>
                      <a:pt x="39" y="25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3"/>
                      <a:pt x="41" y="34"/>
                      <a:pt x="42" y="34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4"/>
                      <a:pt x="45" y="47"/>
                      <a:pt x="49" y="48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2" y="74"/>
                      <a:pt x="5" y="91"/>
                      <a:pt x="0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18" y="107"/>
                      <a:pt x="19" y="104"/>
                      <a:pt x="20" y="102"/>
                    </a:cubicBezTo>
                    <a:cubicBezTo>
                      <a:pt x="20" y="104"/>
                      <a:pt x="20" y="107"/>
                      <a:pt x="20" y="110"/>
                    </a:cubicBezTo>
                    <a:cubicBezTo>
                      <a:pt x="97" y="110"/>
                      <a:pt x="97" y="110"/>
                      <a:pt x="97" y="110"/>
                    </a:cubicBezTo>
                    <a:cubicBezTo>
                      <a:pt x="97" y="100"/>
                      <a:pt x="97" y="100"/>
                      <a:pt x="97" y="100"/>
                    </a:cubicBezTo>
                    <a:cubicBezTo>
                      <a:pt x="98" y="103"/>
                      <a:pt x="99" y="106"/>
                      <a:pt x="100" y="110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2" y="91"/>
                      <a:pt x="105" y="73"/>
                      <a:pt x="97" y="55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16" name="Freeform 3524"/>
              <p:cNvSpPr>
                <a:spLocks/>
              </p:cNvSpPr>
              <p:nvPr/>
            </p:nvSpPr>
            <p:spPr bwMode="auto">
              <a:xfrm>
                <a:off x="3767137" y="2466975"/>
                <a:ext cx="241300" cy="227012"/>
              </a:xfrm>
              <a:custGeom>
                <a:avLst/>
                <a:gdLst>
                  <a:gd name="T0" fmla="*/ 68 w 117"/>
                  <a:gd name="T1" fmla="*/ 53 h 110"/>
                  <a:gd name="T2" fmla="*/ 68 w 117"/>
                  <a:gd name="T3" fmla="*/ 48 h 110"/>
                  <a:gd name="T4" fmla="*/ 74 w 117"/>
                  <a:gd name="T5" fmla="*/ 41 h 110"/>
                  <a:gd name="T6" fmla="*/ 74 w 117"/>
                  <a:gd name="T7" fmla="*/ 34 h 110"/>
                  <a:gd name="T8" fmla="*/ 77 w 117"/>
                  <a:gd name="T9" fmla="*/ 31 h 110"/>
                  <a:gd name="T10" fmla="*/ 77 w 117"/>
                  <a:gd name="T11" fmla="*/ 26 h 110"/>
                  <a:gd name="T12" fmla="*/ 75 w 117"/>
                  <a:gd name="T13" fmla="*/ 23 h 110"/>
                  <a:gd name="T14" fmla="*/ 79 w 117"/>
                  <a:gd name="T15" fmla="*/ 15 h 110"/>
                  <a:gd name="T16" fmla="*/ 68 w 117"/>
                  <a:gd name="T17" fmla="*/ 4 h 110"/>
                  <a:gd name="T18" fmla="*/ 67 w 117"/>
                  <a:gd name="T19" fmla="*/ 4 h 110"/>
                  <a:gd name="T20" fmla="*/ 55 w 117"/>
                  <a:gd name="T21" fmla="*/ 0 h 110"/>
                  <a:gd name="T22" fmla="*/ 38 w 117"/>
                  <a:gd name="T23" fmla="*/ 14 h 110"/>
                  <a:gd name="T24" fmla="*/ 42 w 117"/>
                  <a:gd name="T25" fmla="*/ 23 h 110"/>
                  <a:gd name="T26" fmla="*/ 39 w 117"/>
                  <a:gd name="T27" fmla="*/ 26 h 110"/>
                  <a:gd name="T28" fmla="*/ 39 w 117"/>
                  <a:gd name="T29" fmla="*/ 31 h 110"/>
                  <a:gd name="T30" fmla="*/ 42 w 117"/>
                  <a:gd name="T31" fmla="*/ 34 h 110"/>
                  <a:gd name="T32" fmla="*/ 42 w 117"/>
                  <a:gd name="T33" fmla="*/ 41 h 110"/>
                  <a:gd name="T34" fmla="*/ 49 w 117"/>
                  <a:gd name="T35" fmla="*/ 48 h 110"/>
                  <a:gd name="T36" fmla="*/ 49 w 117"/>
                  <a:gd name="T37" fmla="*/ 53 h 110"/>
                  <a:gd name="T38" fmla="*/ 20 w 117"/>
                  <a:gd name="T39" fmla="*/ 55 h 110"/>
                  <a:gd name="T40" fmla="*/ 20 w 117"/>
                  <a:gd name="T41" fmla="*/ 56 h 110"/>
                  <a:gd name="T42" fmla="*/ 0 w 117"/>
                  <a:gd name="T43" fmla="*/ 110 h 110"/>
                  <a:gd name="T44" fmla="*/ 18 w 117"/>
                  <a:gd name="T45" fmla="*/ 110 h 110"/>
                  <a:gd name="T46" fmla="*/ 20 w 117"/>
                  <a:gd name="T47" fmla="*/ 102 h 110"/>
                  <a:gd name="T48" fmla="*/ 20 w 117"/>
                  <a:gd name="T49" fmla="*/ 110 h 110"/>
                  <a:gd name="T50" fmla="*/ 97 w 117"/>
                  <a:gd name="T51" fmla="*/ 110 h 110"/>
                  <a:gd name="T52" fmla="*/ 97 w 117"/>
                  <a:gd name="T53" fmla="*/ 100 h 110"/>
                  <a:gd name="T54" fmla="*/ 100 w 117"/>
                  <a:gd name="T55" fmla="*/ 110 h 110"/>
                  <a:gd name="T56" fmla="*/ 117 w 117"/>
                  <a:gd name="T57" fmla="*/ 110 h 110"/>
                  <a:gd name="T58" fmla="*/ 97 w 117"/>
                  <a:gd name="T59" fmla="*/ 55 h 110"/>
                  <a:gd name="T60" fmla="*/ 68 w 117"/>
                  <a:gd name="T61" fmla="*/ 5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7" h="110">
                    <a:moveTo>
                      <a:pt x="68" y="53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72" y="48"/>
                      <a:pt x="74" y="44"/>
                      <a:pt x="74" y="41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6" y="34"/>
                      <a:pt x="77" y="33"/>
                      <a:pt x="77" y="31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4"/>
                      <a:pt x="76" y="23"/>
                      <a:pt x="75" y="23"/>
                    </a:cubicBezTo>
                    <a:cubicBezTo>
                      <a:pt x="77" y="21"/>
                      <a:pt x="79" y="18"/>
                      <a:pt x="79" y="15"/>
                    </a:cubicBezTo>
                    <a:cubicBezTo>
                      <a:pt x="79" y="9"/>
                      <a:pt x="74" y="4"/>
                      <a:pt x="68" y="4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4" y="2"/>
                      <a:pt x="60" y="0"/>
                      <a:pt x="55" y="0"/>
                    </a:cubicBezTo>
                    <a:cubicBezTo>
                      <a:pt x="46" y="0"/>
                      <a:pt x="38" y="6"/>
                      <a:pt x="38" y="14"/>
                    </a:cubicBezTo>
                    <a:cubicBezTo>
                      <a:pt x="38" y="17"/>
                      <a:pt x="40" y="21"/>
                      <a:pt x="42" y="23"/>
                    </a:cubicBezTo>
                    <a:cubicBezTo>
                      <a:pt x="40" y="23"/>
                      <a:pt x="39" y="24"/>
                      <a:pt x="39" y="26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3"/>
                      <a:pt x="41" y="34"/>
                      <a:pt x="42" y="34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4"/>
                      <a:pt x="45" y="48"/>
                      <a:pt x="49" y="48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2" y="74"/>
                      <a:pt x="5" y="92"/>
                      <a:pt x="0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18" y="107"/>
                      <a:pt x="19" y="105"/>
                      <a:pt x="20" y="102"/>
                    </a:cubicBezTo>
                    <a:cubicBezTo>
                      <a:pt x="20" y="105"/>
                      <a:pt x="20" y="107"/>
                      <a:pt x="20" y="110"/>
                    </a:cubicBezTo>
                    <a:cubicBezTo>
                      <a:pt x="97" y="110"/>
                      <a:pt x="97" y="110"/>
                      <a:pt x="97" y="110"/>
                    </a:cubicBezTo>
                    <a:cubicBezTo>
                      <a:pt x="97" y="100"/>
                      <a:pt x="97" y="100"/>
                      <a:pt x="97" y="100"/>
                    </a:cubicBezTo>
                    <a:cubicBezTo>
                      <a:pt x="98" y="103"/>
                      <a:pt x="99" y="107"/>
                      <a:pt x="100" y="110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2" y="91"/>
                      <a:pt x="105" y="73"/>
                      <a:pt x="97" y="55"/>
                    </a:cubicBezTo>
                    <a:cubicBezTo>
                      <a:pt x="68" y="53"/>
                      <a:pt x="68" y="53"/>
                      <a:pt x="68" y="53"/>
                    </a:cubicBezTo>
                    <a:close/>
                  </a:path>
                </a:pathLst>
              </a:custGeom>
              <a:solidFill>
                <a:srgbClr val="176CB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17" name="Freeform 3525"/>
              <p:cNvSpPr>
                <a:spLocks/>
              </p:cNvSpPr>
              <p:nvPr/>
            </p:nvSpPr>
            <p:spPr bwMode="auto">
              <a:xfrm>
                <a:off x="3806825" y="1601787"/>
                <a:ext cx="242888" cy="228600"/>
              </a:xfrm>
              <a:custGeom>
                <a:avLst/>
                <a:gdLst>
                  <a:gd name="T0" fmla="*/ 68 w 117"/>
                  <a:gd name="T1" fmla="*/ 52 h 110"/>
                  <a:gd name="T2" fmla="*/ 68 w 117"/>
                  <a:gd name="T3" fmla="*/ 48 h 110"/>
                  <a:gd name="T4" fmla="*/ 74 w 117"/>
                  <a:gd name="T5" fmla="*/ 40 h 110"/>
                  <a:gd name="T6" fmla="*/ 74 w 117"/>
                  <a:gd name="T7" fmla="*/ 34 h 110"/>
                  <a:gd name="T8" fmla="*/ 77 w 117"/>
                  <a:gd name="T9" fmla="*/ 31 h 110"/>
                  <a:gd name="T10" fmla="*/ 77 w 117"/>
                  <a:gd name="T11" fmla="*/ 25 h 110"/>
                  <a:gd name="T12" fmla="*/ 75 w 117"/>
                  <a:gd name="T13" fmla="*/ 23 h 110"/>
                  <a:gd name="T14" fmla="*/ 79 w 117"/>
                  <a:gd name="T15" fmla="*/ 15 h 110"/>
                  <a:gd name="T16" fmla="*/ 68 w 117"/>
                  <a:gd name="T17" fmla="*/ 4 h 110"/>
                  <a:gd name="T18" fmla="*/ 67 w 117"/>
                  <a:gd name="T19" fmla="*/ 4 h 110"/>
                  <a:gd name="T20" fmla="*/ 55 w 117"/>
                  <a:gd name="T21" fmla="*/ 0 h 110"/>
                  <a:gd name="T22" fmla="*/ 38 w 117"/>
                  <a:gd name="T23" fmla="*/ 14 h 110"/>
                  <a:gd name="T24" fmla="*/ 42 w 117"/>
                  <a:gd name="T25" fmla="*/ 23 h 110"/>
                  <a:gd name="T26" fmla="*/ 39 w 117"/>
                  <a:gd name="T27" fmla="*/ 25 h 110"/>
                  <a:gd name="T28" fmla="*/ 39 w 117"/>
                  <a:gd name="T29" fmla="*/ 31 h 110"/>
                  <a:gd name="T30" fmla="*/ 42 w 117"/>
                  <a:gd name="T31" fmla="*/ 34 h 110"/>
                  <a:gd name="T32" fmla="*/ 42 w 117"/>
                  <a:gd name="T33" fmla="*/ 40 h 110"/>
                  <a:gd name="T34" fmla="*/ 49 w 117"/>
                  <a:gd name="T35" fmla="*/ 48 h 110"/>
                  <a:gd name="T36" fmla="*/ 49 w 117"/>
                  <a:gd name="T37" fmla="*/ 52 h 110"/>
                  <a:gd name="T38" fmla="*/ 20 w 117"/>
                  <a:gd name="T39" fmla="*/ 55 h 110"/>
                  <a:gd name="T40" fmla="*/ 20 w 117"/>
                  <a:gd name="T41" fmla="*/ 56 h 110"/>
                  <a:gd name="T42" fmla="*/ 0 w 117"/>
                  <a:gd name="T43" fmla="*/ 110 h 110"/>
                  <a:gd name="T44" fmla="*/ 17 w 117"/>
                  <a:gd name="T45" fmla="*/ 110 h 110"/>
                  <a:gd name="T46" fmla="*/ 20 w 117"/>
                  <a:gd name="T47" fmla="*/ 101 h 110"/>
                  <a:gd name="T48" fmla="*/ 20 w 117"/>
                  <a:gd name="T49" fmla="*/ 110 h 110"/>
                  <a:gd name="T50" fmla="*/ 97 w 117"/>
                  <a:gd name="T51" fmla="*/ 110 h 110"/>
                  <a:gd name="T52" fmla="*/ 97 w 117"/>
                  <a:gd name="T53" fmla="*/ 100 h 110"/>
                  <a:gd name="T54" fmla="*/ 100 w 117"/>
                  <a:gd name="T55" fmla="*/ 110 h 110"/>
                  <a:gd name="T56" fmla="*/ 117 w 117"/>
                  <a:gd name="T57" fmla="*/ 110 h 110"/>
                  <a:gd name="T58" fmla="*/ 97 w 117"/>
                  <a:gd name="T59" fmla="*/ 55 h 110"/>
                  <a:gd name="T60" fmla="*/ 68 w 117"/>
                  <a:gd name="T61" fmla="*/ 52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7" h="110">
                    <a:moveTo>
                      <a:pt x="68" y="52"/>
                    </a:moveTo>
                    <a:cubicBezTo>
                      <a:pt x="68" y="48"/>
                      <a:pt x="68" y="48"/>
                      <a:pt x="68" y="48"/>
                    </a:cubicBezTo>
                    <a:cubicBezTo>
                      <a:pt x="71" y="47"/>
                      <a:pt x="74" y="44"/>
                      <a:pt x="74" y="40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76" y="34"/>
                      <a:pt x="77" y="33"/>
                      <a:pt x="77" y="3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4"/>
                      <a:pt x="76" y="23"/>
                      <a:pt x="75" y="23"/>
                    </a:cubicBezTo>
                    <a:cubicBezTo>
                      <a:pt x="77" y="20"/>
                      <a:pt x="79" y="18"/>
                      <a:pt x="79" y="15"/>
                    </a:cubicBezTo>
                    <a:cubicBezTo>
                      <a:pt x="79" y="9"/>
                      <a:pt x="73" y="4"/>
                      <a:pt x="68" y="4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4" y="1"/>
                      <a:pt x="60" y="0"/>
                      <a:pt x="55" y="0"/>
                    </a:cubicBezTo>
                    <a:cubicBezTo>
                      <a:pt x="46" y="0"/>
                      <a:pt x="38" y="6"/>
                      <a:pt x="38" y="14"/>
                    </a:cubicBezTo>
                    <a:cubicBezTo>
                      <a:pt x="38" y="17"/>
                      <a:pt x="40" y="20"/>
                      <a:pt x="42" y="23"/>
                    </a:cubicBezTo>
                    <a:cubicBezTo>
                      <a:pt x="40" y="23"/>
                      <a:pt x="39" y="24"/>
                      <a:pt x="39" y="25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3"/>
                      <a:pt x="41" y="34"/>
                      <a:pt x="42" y="34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2" y="44"/>
                      <a:pt x="45" y="47"/>
                      <a:pt x="49" y="48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2" y="74"/>
                      <a:pt x="5" y="91"/>
                      <a:pt x="0" y="110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8" y="107"/>
                      <a:pt x="19" y="104"/>
                      <a:pt x="20" y="101"/>
                    </a:cubicBezTo>
                    <a:cubicBezTo>
                      <a:pt x="20" y="104"/>
                      <a:pt x="20" y="107"/>
                      <a:pt x="20" y="110"/>
                    </a:cubicBezTo>
                    <a:cubicBezTo>
                      <a:pt x="97" y="110"/>
                      <a:pt x="97" y="110"/>
                      <a:pt x="97" y="110"/>
                    </a:cubicBezTo>
                    <a:cubicBezTo>
                      <a:pt x="97" y="100"/>
                      <a:pt x="97" y="100"/>
                      <a:pt x="97" y="100"/>
                    </a:cubicBezTo>
                    <a:cubicBezTo>
                      <a:pt x="98" y="103"/>
                      <a:pt x="99" y="106"/>
                      <a:pt x="100" y="110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2" y="91"/>
                      <a:pt x="105" y="73"/>
                      <a:pt x="97" y="55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</a:path>
                </a:pathLst>
              </a:custGeom>
              <a:solidFill>
                <a:srgbClr val="176CB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270" name="Freeform 3526"/>
              <p:cNvSpPr>
                <a:spLocks/>
              </p:cNvSpPr>
              <p:nvPr/>
            </p:nvSpPr>
            <p:spPr bwMode="auto">
              <a:xfrm>
                <a:off x="3644900" y="2508250"/>
                <a:ext cx="188913" cy="227012"/>
              </a:xfrm>
              <a:custGeom>
                <a:avLst/>
                <a:gdLst>
                  <a:gd name="T0" fmla="*/ 55 w 91"/>
                  <a:gd name="T1" fmla="*/ 56 h 110"/>
                  <a:gd name="T2" fmla="*/ 52 w 91"/>
                  <a:gd name="T3" fmla="*/ 56 h 110"/>
                  <a:gd name="T4" fmla="*/ 53 w 91"/>
                  <a:gd name="T5" fmla="*/ 54 h 110"/>
                  <a:gd name="T6" fmla="*/ 62 w 91"/>
                  <a:gd name="T7" fmla="*/ 53 h 110"/>
                  <a:gd name="T8" fmla="*/ 70 w 91"/>
                  <a:gd name="T9" fmla="*/ 46 h 110"/>
                  <a:gd name="T10" fmla="*/ 67 w 91"/>
                  <a:gd name="T11" fmla="*/ 42 h 110"/>
                  <a:gd name="T12" fmla="*/ 63 w 91"/>
                  <a:gd name="T13" fmla="*/ 42 h 110"/>
                  <a:gd name="T14" fmla="*/ 64 w 91"/>
                  <a:gd name="T15" fmla="*/ 35 h 110"/>
                  <a:gd name="T16" fmla="*/ 65 w 91"/>
                  <a:gd name="T17" fmla="*/ 33 h 110"/>
                  <a:gd name="T18" fmla="*/ 65 w 91"/>
                  <a:gd name="T19" fmla="*/ 33 h 110"/>
                  <a:gd name="T20" fmla="*/ 67 w 91"/>
                  <a:gd name="T21" fmla="*/ 25 h 110"/>
                  <a:gd name="T22" fmla="*/ 57 w 91"/>
                  <a:gd name="T23" fmla="*/ 8 h 110"/>
                  <a:gd name="T24" fmla="*/ 43 w 91"/>
                  <a:gd name="T25" fmla="*/ 0 h 110"/>
                  <a:gd name="T26" fmla="*/ 25 w 91"/>
                  <a:gd name="T27" fmla="*/ 22 h 110"/>
                  <a:gd name="T28" fmla="*/ 28 w 91"/>
                  <a:gd name="T29" fmla="*/ 33 h 110"/>
                  <a:gd name="T30" fmla="*/ 30 w 91"/>
                  <a:gd name="T31" fmla="*/ 42 h 110"/>
                  <a:gd name="T32" fmla="*/ 26 w 91"/>
                  <a:gd name="T33" fmla="*/ 42 h 110"/>
                  <a:gd name="T34" fmla="*/ 24 w 91"/>
                  <a:gd name="T35" fmla="*/ 46 h 110"/>
                  <a:gd name="T36" fmla="*/ 31 w 91"/>
                  <a:gd name="T37" fmla="*/ 53 h 110"/>
                  <a:gd name="T38" fmla="*/ 39 w 91"/>
                  <a:gd name="T39" fmla="*/ 54 h 110"/>
                  <a:gd name="T40" fmla="*/ 39 w 91"/>
                  <a:gd name="T41" fmla="*/ 56 h 110"/>
                  <a:gd name="T42" fmla="*/ 37 w 91"/>
                  <a:gd name="T43" fmla="*/ 56 h 110"/>
                  <a:gd name="T44" fmla="*/ 15 w 91"/>
                  <a:gd name="T45" fmla="*/ 58 h 110"/>
                  <a:gd name="T46" fmla="*/ 15 w 91"/>
                  <a:gd name="T47" fmla="*/ 58 h 110"/>
                  <a:gd name="T48" fmla="*/ 0 w 91"/>
                  <a:gd name="T49" fmla="*/ 110 h 110"/>
                  <a:gd name="T50" fmla="*/ 12 w 91"/>
                  <a:gd name="T51" fmla="*/ 110 h 110"/>
                  <a:gd name="T52" fmla="*/ 17 w 91"/>
                  <a:gd name="T53" fmla="*/ 89 h 110"/>
                  <a:gd name="T54" fmla="*/ 18 w 91"/>
                  <a:gd name="T55" fmla="*/ 110 h 110"/>
                  <a:gd name="T56" fmla="*/ 74 w 91"/>
                  <a:gd name="T57" fmla="*/ 110 h 110"/>
                  <a:gd name="T58" fmla="*/ 75 w 91"/>
                  <a:gd name="T59" fmla="*/ 89 h 110"/>
                  <a:gd name="T60" fmla="*/ 79 w 91"/>
                  <a:gd name="T61" fmla="*/ 110 h 110"/>
                  <a:gd name="T62" fmla="*/ 91 w 91"/>
                  <a:gd name="T63" fmla="*/ 110 h 110"/>
                  <a:gd name="T64" fmla="*/ 77 w 91"/>
                  <a:gd name="T65" fmla="*/ 58 h 110"/>
                  <a:gd name="T66" fmla="*/ 55 w 91"/>
                  <a:gd name="T67" fmla="*/ 5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1" h="110"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5" y="54"/>
                      <a:pt x="58" y="53"/>
                      <a:pt x="62" y="53"/>
                    </a:cubicBezTo>
                    <a:cubicBezTo>
                      <a:pt x="68" y="52"/>
                      <a:pt x="69" y="48"/>
                      <a:pt x="70" y="46"/>
                    </a:cubicBezTo>
                    <a:cubicBezTo>
                      <a:pt x="70" y="43"/>
                      <a:pt x="68" y="39"/>
                      <a:pt x="67" y="42"/>
                    </a:cubicBezTo>
                    <a:cubicBezTo>
                      <a:pt x="66" y="45"/>
                      <a:pt x="63" y="44"/>
                      <a:pt x="63" y="42"/>
                    </a:cubicBezTo>
                    <a:cubicBezTo>
                      <a:pt x="62" y="41"/>
                      <a:pt x="63" y="38"/>
                      <a:pt x="64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6" y="30"/>
                      <a:pt x="67" y="28"/>
                      <a:pt x="67" y="25"/>
                    </a:cubicBezTo>
                    <a:cubicBezTo>
                      <a:pt x="67" y="17"/>
                      <a:pt x="63" y="10"/>
                      <a:pt x="57" y="8"/>
                    </a:cubicBezTo>
                    <a:cubicBezTo>
                      <a:pt x="53" y="3"/>
                      <a:pt x="48" y="0"/>
                      <a:pt x="43" y="0"/>
                    </a:cubicBezTo>
                    <a:cubicBezTo>
                      <a:pt x="33" y="0"/>
                      <a:pt x="25" y="10"/>
                      <a:pt x="25" y="22"/>
                    </a:cubicBezTo>
                    <a:cubicBezTo>
                      <a:pt x="25" y="26"/>
                      <a:pt x="26" y="30"/>
                      <a:pt x="28" y="33"/>
                    </a:cubicBezTo>
                    <a:cubicBezTo>
                      <a:pt x="28" y="33"/>
                      <a:pt x="31" y="40"/>
                      <a:pt x="30" y="42"/>
                    </a:cubicBezTo>
                    <a:cubicBezTo>
                      <a:pt x="30" y="44"/>
                      <a:pt x="27" y="45"/>
                      <a:pt x="26" y="42"/>
                    </a:cubicBezTo>
                    <a:cubicBezTo>
                      <a:pt x="25" y="39"/>
                      <a:pt x="24" y="43"/>
                      <a:pt x="24" y="46"/>
                    </a:cubicBezTo>
                    <a:cubicBezTo>
                      <a:pt x="24" y="48"/>
                      <a:pt x="25" y="52"/>
                      <a:pt x="31" y="53"/>
                    </a:cubicBezTo>
                    <a:cubicBezTo>
                      <a:pt x="35" y="53"/>
                      <a:pt x="37" y="54"/>
                      <a:pt x="39" y="54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7" y="75"/>
                      <a:pt x="3" y="92"/>
                      <a:pt x="0" y="110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4" y="103"/>
                      <a:pt x="15" y="96"/>
                      <a:pt x="17" y="89"/>
                    </a:cubicBezTo>
                    <a:cubicBezTo>
                      <a:pt x="17" y="97"/>
                      <a:pt x="17" y="104"/>
                      <a:pt x="18" y="110"/>
                    </a:cubicBezTo>
                    <a:cubicBezTo>
                      <a:pt x="74" y="110"/>
                      <a:pt x="74" y="110"/>
                      <a:pt x="74" y="110"/>
                    </a:cubicBezTo>
                    <a:cubicBezTo>
                      <a:pt x="75" y="89"/>
                      <a:pt x="75" y="89"/>
                      <a:pt x="75" y="89"/>
                    </a:cubicBezTo>
                    <a:cubicBezTo>
                      <a:pt x="77" y="96"/>
                      <a:pt x="78" y="103"/>
                      <a:pt x="79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89" y="92"/>
                      <a:pt x="85" y="75"/>
                      <a:pt x="77" y="58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/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85" name="Rectangle 3197"/>
              <p:cNvSpPr>
                <a:spLocks noChangeArrowheads="1"/>
              </p:cNvSpPr>
              <p:nvPr/>
            </p:nvSpPr>
            <p:spPr bwMode="auto">
              <a:xfrm rot="20020218">
                <a:off x="3104460" y="1332477"/>
                <a:ext cx="608275" cy="138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/>
                <a:r>
                  <a:rPr lang="en-US" altLang="en-US" sz="662" b="1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collaborate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486" name="Rectangle 3197"/>
              <p:cNvSpPr>
                <a:spLocks noChangeArrowheads="1"/>
              </p:cNvSpPr>
              <p:nvPr/>
            </p:nvSpPr>
            <p:spPr bwMode="auto">
              <a:xfrm rot="21304823">
                <a:off x="3203265" y="1659704"/>
                <a:ext cx="608275" cy="138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/>
                <a:r>
                  <a:rPr lang="en-US" altLang="en-US" sz="662" b="1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extensively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487" name="Rectangle 3197"/>
              <p:cNvSpPr>
                <a:spLocks noChangeArrowheads="1"/>
              </p:cNvSpPr>
              <p:nvPr/>
            </p:nvSpPr>
            <p:spPr bwMode="auto">
              <a:xfrm rot="768786">
                <a:off x="3171752" y="1968630"/>
                <a:ext cx="529788" cy="138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/>
                <a:r>
                  <a:rPr lang="en-US" altLang="en-US" sz="662" b="1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w</a:t>
                </a:r>
                <a:r>
                  <a:rPr lang="en-US" altLang="en-US" sz="662" b="1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ith their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488" name="Rectangle 3197"/>
              <p:cNvSpPr>
                <a:spLocks noChangeArrowheads="1"/>
              </p:cNvSpPr>
              <p:nvPr/>
            </p:nvSpPr>
            <p:spPr bwMode="auto">
              <a:xfrm rot="1988426">
                <a:off x="3026517" y="2305405"/>
                <a:ext cx="693302" cy="138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/>
                <a:r>
                  <a:rPr lang="en-US" altLang="en-US" sz="662" b="1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counterparts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210" name="Rectangle 3515"/>
              <p:cNvSpPr>
                <a:spLocks noChangeArrowheads="1"/>
              </p:cNvSpPr>
              <p:nvPr/>
            </p:nvSpPr>
            <p:spPr bwMode="auto">
              <a:xfrm>
                <a:off x="2459038" y="1521363"/>
                <a:ext cx="242003" cy="277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/>
                <a:r>
                  <a:rPr lang="en-US" altLang="en-US" sz="1324" dirty="0">
                    <a:solidFill>
                      <a:srgbClr val="002050"/>
                    </a:solidFill>
                    <a:latin typeface="Segoe UI Light" panose="020B0502040204020203" pitchFamily="34" charset="0"/>
                  </a:rPr>
                  <a:t>54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211" name="Rectangle 3516"/>
              <p:cNvSpPr>
                <a:spLocks noChangeArrowheads="1"/>
              </p:cNvSpPr>
              <p:nvPr/>
            </p:nvSpPr>
            <p:spPr bwMode="auto">
              <a:xfrm>
                <a:off x="2709863" y="1539875"/>
                <a:ext cx="150435" cy="2308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/>
                <a:r>
                  <a:rPr lang="en-US" altLang="en-US" sz="1103" dirty="0">
                    <a:solidFill>
                      <a:srgbClr val="002050"/>
                    </a:solidFill>
                    <a:latin typeface="Segoe UI Light" panose="020B0502040204020203" pitchFamily="34" charset="0"/>
                  </a:rPr>
                  <a:t>%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212" name="Rectangle 3517"/>
              <p:cNvSpPr>
                <a:spLocks noChangeArrowheads="1"/>
              </p:cNvSpPr>
              <p:nvPr/>
            </p:nvSpPr>
            <p:spPr bwMode="auto">
              <a:xfrm>
                <a:off x="2459038" y="1752600"/>
                <a:ext cx="392400" cy="415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/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more</a:t>
                </a:r>
                <a:b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</a:b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likely to 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031348" y="1378271"/>
            <a:ext cx="1660954" cy="2220632"/>
            <a:chOff x="1408112" y="1874048"/>
            <a:chExt cx="2259013" cy="3020214"/>
          </a:xfrm>
        </p:grpSpPr>
        <p:sp>
          <p:nvSpPr>
            <p:cNvPr id="419" name="Oval 3316"/>
            <p:cNvSpPr>
              <a:spLocks noChangeArrowheads="1"/>
            </p:cNvSpPr>
            <p:nvPr/>
          </p:nvSpPr>
          <p:spPr bwMode="auto">
            <a:xfrm>
              <a:off x="1408112" y="2633662"/>
              <a:ext cx="2259013" cy="2260600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  <p:pic>
          <p:nvPicPr>
            <p:cNvPr id="523" name="Picture 522"/>
            <p:cNvPicPr>
              <a:picLocks noChangeAspect="1"/>
            </p:cNvPicPr>
            <p:nvPr/>
          </p:nvPicPr>
          <p:blipFill rotWithShape="1">
            <a:blip r:embed="rId4"/>
            <a:srcRect b="39676"/>
            <a:stretch/>
          </p:blipFill>
          <p:spPr>
            <a:xfrm>
              <a:off x="1493837" y="1874048"/>
              <a:ext cx="1997391" cy="2156614"/>
            </a:xfrm>
            <a:prstGeom prst="rect">
              <a:avLst/>
            </a:prstGeom>
          </p:spPr>
        </p:pic>
      </p:grpSp>
      <p:pic>
        <p:nvPicPr>
          <p:cNvPr id="581" name="Picture 5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380" y="1791113"/>
            <a:ext cx="819385" cy="444478"/>
          </a:xfrm>
          <a:prstGeom prst="rect">
            <a:avLst/>
          </a:prstGeom>
        </p:spPr>
      </p:pic>
      <p:sp>
        <p:nvSpPr>
          <p:cNvPr id="29" name="Freeform 3168"/>
          <p:cNvSpPr>
            <a:spLocks noEditPoints="1"/>
          </p:cNvSpPr>
          <p:nvPr/>
        </p:nvSpPr>
        <p:spPr bwMode="auto">
          <a:xfrm>
            <a:off x="154074" y="2602098"/>
            <a:ext cx="8800837" cy="609289"/>
          </a:xfrm>
          <a:custGeom>
            <a:avLst/>
            <a:gdLst>
              <a:gd name="T0" fmla="*/ 2210 w 5791"/>
              <a:gd name="T1" fmla="*/ 400 h 401"/>
              <a:gd name="T2" fmla="*/ 2161 w 5791"/>
              <a:gd name="T3" fmla="*/ 397 h 401"/>
              <a:gd name="T4" fmla="*/ 2113 w 5791"/>
              <a:gd name="T5" fmla="*/ 392 h 401"/>
              <a:gd name="T6" fmla="*/ 2066 w 5791"/>
              <a:gd name="T7" fmla="*/ 383 h 401"/>
              <a:gd name="T8" fmla="*/ 2486 w 5791"/>
              <a:gd name="T9" fmla="*/ 374 h 401"/>
              <a:gd name="T10" fmla="*/ 2533 w 5791"/>
              <a:gd name="T11" fmla="*/ 363 h 401"/>
              <a:gd name="T12" fmla="*/ 2580 w 5791"/>
              <a:gd name="T13" fmla="*/ 351 h 401"/>
              <a:gd name="T14" fmla="*/ 2626 w 5791"/>
              <a:gd name="T15" fmla="*/ 337 h 401"/>
              <a:gd name="T16" fmla="*/ 1849 w 5791"/>
              <a:gd name="T17" fmla="*/ 312 h 401"/>
              <a:gd name="T18" fmla="*/ 4954 w 5791"/>
              <a:gd name="T19" fmla="*/ 315 h 401"/>
              <a:gd name="T20" fmla="*/ 5002 w 5791"/>
              <a:gd name="T21" fmla="*/ 312 h 401"/>
              <a:gd name="T22" fmla="*/ 5050 w 5791"/>
              <a:gd name="T23" fmla="*/ 308 h 401"/>
              <a:gd name="T24" fmla="*/ 4727 w 5791"/>
              <a:gd name="T25" fmla="*/ 304 h 401"/>
              <a:gd name="T26" fmla="*/ 5122 w 5791"/>
              <a:gd name="T27" fmla="*/ 299 h 401"/>
              <a:gd name="T28" fmla="*/ 2726 w 5791"/>
              <a:gd name="T29" fmla="*/ 293 h 401"/>
              <a:gd name="T30" fmla="*/ 4633 w 5791"/>
              <a:gd name="T31" fmla="*/ 288 h 401"/>
              <a:gd name="T32" fmla="*/ 4609 w 5791"/>
              <a:gd name="T33" fmla="*/ 282 h 401"/>
              <a:gd name="T34" fmla="*/ 4586 w 5791"/>
              <a:gd name="T35" fmla="*/ 276 h 401"/>
              <a:gd name="T36" fmla="*/ 4563 w 5791"/>
              <a:gd name="T37" fmla="*/ 269 h 401"/>
              <a:gd name="T38" fmla="*/ 4540 w 5791"/>
              <a:gd name="T39" fmla="*/ 262 h 401"/>
              <a:gd name="T40" fmla="*/ 5334 w 5791"/>
              <a:gd name="T41" fmla="*/ 256 h 401"/>
              <a:gd name="T42" fmla="*/ 5357 w 5791"/>
              <a:gd name="T43" fmla="*/ 250 h 401"/>
              <a:gd name="T44" fmla="*/ 5380 w 5791"/>
              <a:gd name="T45" fmla="*/ 244 h 401"/>
              <a:gd name="T46" fmla="*/ 5403 w 5791"/>
              <a:gd name="T47" fmla="*/ 237 h 401"/>
              <a:gd name="T48" fmla="*/ 2881 w 5791"/>
              <a:gd name="T49" fmla="*/ 229 h 401"/>
              <a:gd name="T50" fmla="*/ 5449 w 5791"/>
              <a:gd name="T51" fmla="*/ 223 h 401"/>
              <a:gd name="T52" fmla="*/ 1602 w 5791"/>
              <a:gd name="T53" fmla="*/ 217 h 401"/>
              <a:gd name="T54" fmla="*/ 1579 w 5791"/>
              <a:gd name="T55" fmla="*/ 209 h 401"/>
              <a:gd name="T56" fmla="*/ 1556 w 5791"/>
              <a:gd name="T57" fmla="*/ 202 h 401"/>
              <a:gd name="T58" fmla="*/ 214 w 5791"/>
              <a:gd name="T59" fmla="*/ 196 h 401"/>
              <a:gd name="T60" fmla="*/ 237 w 5791"/>
              <a:gd name="T61" fmla="*/ 189 h 401"/>
              <a:gd name="T62" fmla="*/ 260 w 5791"/>
              <a:gd name="T63" fmla="*/ 183 h 401"/>
              <a:gd name="T64" fmla="*/ 4343 w 5791"/>
              <a:gd name="T65" fmla="*/ 175 h 401"/>
              <a:gd name="T66" fmla="*/ 306 w 5791"/>
              <a:gd name="T67" fmla="*/ 170 h 401"/>
              <a:gd name="T68" fmla="*/ 330 w 5791"/>
              <a:gd name="T69" fmla="*/ 164 h 401"/>
              <a:gd name="T70" fmla="*/ 353 w 5791"/>
              <a:gd name="T71" fmla="*/ 159 h 401"/>
              <a:gd name="T72" fmla="*/ 5654 w 5791"/>
              <a:gd name="T73" fmla="*/ 151 h 401"/>
              <a:gd name="T74" fmla="*/ 1346 w 5791"/>
              <a:gd name="T75" fmla="*/ 146 h 401"/>
              <a:gd name="T76" fmla="*/ 3079 w 5791"/>
              <a:gd name="T77" fmla="*/ 141 h 401"/>
              <a:gd name="T78" fmla="*/ 5699 w 5791"/>
              <a:gd name="T79" fmla="*/ 134 h 401"/>
              <a:gd name="T80" fmla="*/ 1275 w 5791"/>
              <a:gd name="T81" fmla="*/ 133 h 401"/>
              <a:gd name="T82" fmla="*/ 518 w 5791"/>
              <a:gd name="T83" fmla="*/ 127 h 401"/>
              <a:gd name="T84" fmla="*/ 542 w 5791"/>
              <a:gd name="T85" fmla="*/ 124 h 401"/>
              <a:gd name="T86" fmla="*/ 1179 w 5791"/>
              <a:gd name="T87" fmla="*/ 118 h 401"/>
              <a:gd name="T88" fmla="*/ 614 w 5791"/>
              <a:gd name="T89" fmla="*/ 115 h 401"/>
              <a:gd name="T90" fmla="*/ 1107 w 5791"/>
              <a:gd name="T91" fmla="*/ 110 h 401"/>
              <a:gd name="T92" fmla="*/ 686 w 5791"/>
              <a:gd name="T93" fmla="*/ 108 h 401"/>
              <a:gd name="T94" fmla="*/ 1035 w 5791"/>
              <a:gd name="T95" fmla="*/ 105 h 401"/>
              <a:gd name="T96" fmla="*/ 758 w 5791"/>
              <a:gd name="T97" fmla="*/ 103 h 401"/>
              <a:gd name="T98" fmla="*/ 963 w 5791"/>
              <a:gd name="T99" fmla="*/ 101 h 401"/>
              <a:gd name="T100" fmla="*/ 914 w 5791"/>
              <a:gd name="T101" fmla="*/ 100 h 401"/>
              <a:gd name="T102" fmla="*/ 3191 w 5791"/>
              <a:gd name="T103" fmla="*/ 96 h 401"/>
              <a:gd name="T104" fmla="*/ 3236 w 5791"/>
              <a:gd name="T105" fmla="*/ 79 h 401"/>
              <a:gd name="T106" fmla="*/ 3282 w 5791"/>
              <a:gd name="T107" fmla="*/ 64 h 401"/>
              <a:gd name="T108" fmla="*/ 3328 w 5791"/>
              <a:gd name="T109" fmla="*/ 50 h 401"/>
              <a:gd name="T110" fmla="*/ 3374 w 5791"/>
              <a:gd name="T111" fmla="*/ 38 h 401"/>
              <a:gd name="T112" fmla="*/ 3421 w 5791"/>
              <a:gd name="T113" fmla="*/ 27 h 401"/>
              <a:gd name="T114" fmla="*/ 3467 w 5791"/>
              <a:gd name="T115" fmla="*/ 18 h 401"/>
              <a:gd name="T116" fmla="*/ 3506 w 5791"/>
              <a:gd name="T117" fmla="*/ 20 h 401"/>
              <a:gd name="T118" fmla="*/ 3553 w 5791"/>
              <a:gd name="T119" fmla="*/ 15 h 401"/>
              <a:gd name="T120" fmla="*/ 3601 w 5791"/>
              <a:gd name="T121" fmla="*/ 11 h 401"/>
              <a:gd name="T122" fmla="*/ 3649 w 5791"/>
              <a:gd name="T123" fmla="*/ 8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91" h="401">
                <a:moveTo>
                  <a:pt x="2246" y="401"/>
                </a:moveTo>
                <a:cubicBezTo>
                  <a:pt x="2246" y="393"/>
                  <a:pt x="2246" y="393"/>
                  <a:pt x="2246" y="393"/>
                </a:cubicBezTo>
                <a:cubicBezTo>
                  <a:pt x="2250" y="393"/>
                  <a:pt x="2254" y="393"/>
                  <a:pt x="2258" y="393"/>
                </a:cubicBezTo>
                <a:cubicBezTo>
                  <a:pt x="2258" y="401"/>
                  <a:pt x="2258" y="401"/>
                  <a:pt x="2258" y="401"/>
                </a:cubicBezTo>
                <a:cubicBezTo>
                  <a:pt x="2254" y="401"/>
                  <a:pt x="2250" y="401"/>
                  <a:pt x="2246" y="401"/>
                </a:cubicBezTo>
                <a:close/>
                <a:moveTo>
                  <a:pt x="2234" y="401"/>
                </a:moveTo>
                <a:cubicBezTo>
                  <a:pt x="2230" y="401"/>
                  <a:pt x="2226" y="401"/>
                  <a:pt x="2222" y="401"/>
                </a:cubicBezTo>
                <a:cubicBezTo>
                  <a:pt x="2222" y="393"/>
                  <a:pt x="2222" y="393"/>
                  <a:pt x="2222" y="393"/>
                </a:cubicBezTo>
                <a:cubicBezTo>
                  <a:pt x="2226" y="393"/>
                  <a:pt x="2230" y="393"/>
                  <a:pt x="2234" y="393"/>
                </a:cubicBezTo>
                <a:lnTo>
                  <a:pt x="2234" y="401"/>
                </a:lnTo>
                <a:close/>
                <a:moveTo>
                  <a:pt x="2270" y="401"/>
                </a:moveTo>
                <a:cubicBezTo>
                  <a:pt x="2270" y="393"/>
                  <a:pt x="2270" y="393"/>
                  <a:pt x="2270" y="393"/>
                </a:cubicBezTo>
                <a:cubicBezTo>
                  <a:pt x="2274" y="392"/>
                  <a:pt x="2278" y="392"/>
                  <a:pt x="2282" y="392"/>
                </a:cubicBezTo>
                <a:cubicBezTo>
                  <a:pt x="2282" y="400"/>
                  <a:pt x="2282" y="400"/>
                  <a:pt x="2282" y="400"/>
                </a:cubicBezTo>
                <a:cubicBezTo>
                  <a:pt x="2278" y="400"/>
                  <a:pt x="2274" y="400"/>
                  <a:pt x="2270" y="401"/>
                </a:cubicBezTo>
                <a:close/>
                <a:moveTo>
                  <a:pt x="2210" y="400"/>
                </a:moveTo>
                <a:cubicBezTo>
                  <a:pt x="2206" y="400"/>
                  <a:pt x="2202" y="400"/>
                  <a:pt x="2198" y="400"/>
                </a:cubicBezTo>
                <a:cubicBezTo>
                  <a:pt x="2198" y="392"/>
                  <a:pt x="2198" y="392"/>
                  <a:pt x="2198" y="392"/>
                </a:cubicBezTo>
                <a:cubicBezTo>
                  <a:pt x="2202" y="392"/>
                  <a:pt x="2206" y="392"/>
                  <a:pt x="2210" y="392"/>
                </a:cubicBezTo>
                <a:lnTo>
                  <a:pt x="2210" y="400"/>
                </a:lnTo>
                <a:close/>
                <a:moveTo>
                  <a:pt x="2294" y="400"/>
                </a:moveTo>
                <a:cubicBezTo>
                  <a:pt x="2294" y="392"/>
                  <a:pt x="2294" y="392"/>
                  <a:pt x="2294" y="392"/>
                </a:cubicBezTo>
                <a:cubicBezTo>
                  <a:pt x="2298" y="391"/>
                  <a:pt x="2302" y="391"/>
                  <a:pt x="2306" y="391"/>
                </a:cubicBezTo>
                <a:cubicBezTo>
                  <a:pt x="2306" y="399"/>
                  <a:pt x="2306" y="399"/>
                  <a:pt x="2306" y="399"/>
                </a:cubicBezTo>
                <a:cubicBezTo>
                  <a:pt x="2302" y="399"/>
                  <a:pt x="2298" y="399"/>
                  <a:pt x="2294" y="400"/>
                </a:cubicBezTo>
                <a:close/>
                <a:moveTo>
                  <a:pt x="2186" y="399"/>
                </a:moveTo>
                <a:cubicBezTo>
                  <a:pt x="2182" y="399"/>
                  <a:pt x="2178" y="398"/>
                  <a:pt x="2174" y="398"/>
                </a:cubicBezTo>
                <a:cubicBezTo>
                  <a:pt x="2174" y="390"/>
                  <a:pt x="2174" y="390"/>
                  <a:pt x="2174" y="390"/>
                </a:cubicBezTo>
                <a:cubicBezTo>
                  <a:pt x="2178" y="390"/>
                  <a:pt x="2182" y="391"/>
                  <a:pt x="2186" y="391"/>
                </a:cubicBezTo>
                <a:lnTo>
                  <a:pt x="2186" y="399"/>
                </a:lnTo>
                <a:close/>
                <a:moveTo>
                  <a:pt x="2318" y="398"/>
                </a:moveTo>
                <a:cubicBezTo>
                  <a:pt x="2318" y="390"/>
                  <a:pt x="2318" y="390"/>
                  <a:pt x="2318" y="390"/>
                </a:cubicBezTo>
                <a:cubicBezTo>
                  <a:pt x="2322" y="390"/>
                  <a:pt x="2326" y="390"/>
                  <a:pt x="2330" y="389"/>
                </a:cubicBezTo>
                <a:cubicBezTo>
                  <a:pt x="2331" y="397"/>
                  <a:pt x="2331" y="397"/>
                  <a:pt x="2331" y="397"/>
                </a:cubicBezTo>
                <a:cubicBezTo>
                  <a:pt x="2327" y="398"/>
                  <a:pt x="2323" y="398"/>
                  <a:pt x="2318" y="398"/>
                </a:cubicBezTo>
                <a:close/>
                <a:moveTo>
                  <a:pt x="2161" y="397"/>
                </a:moveTo>
                <a:cubicBezTo>
                  <a:pt x="2157" y="397"/>
                  <a:pt x="2153" y="396"/>
                  <a:pt x="2149" y="396"/>
                </a:cubicBezTo>
                <a:cubicBezTo>
                  <a:pt x="2150" y="388"/>
                  <a:pt x="2150" y="388"/>
                  <a:pt x="2150" y="388"/>
                </a:cubicBezTo>
                <a:cubicBezTo>
                  <a:pt x="2154" y="388"/>
                  <a:pt x="2158" y="389"/>
                  <a:pt x="2162" y="389"/>
                </a:cubicBezTo>
                <a:lnTo>
                  <a:pt x="2161" y="397"/>
                </a:lnTo>
                <a:close/>
                <a:moveTo>
                  <a:pt x="2343" y="396"/>
                </a:moveTo>
                <a:cubicBezTo>
                  <a:pt x="2342" y="388"/>
                  <a:pt x="2342" y="388"/>
                  <a:pt x="2342" y="388"/>
                </a:cubicBezTo>
                <a:cubicBezTo>
                  <a:pt x="2346" y="388"/>
                  <a:pt x="2350" y="388"/>
                  <a:pt x="2354" y="387"/>
                </a:cubicBezTo>
                <a:cubicBezTo>
                  <a:pt x="2355" y="395"/>
                  <a:pt x="2355" y="395"/>
                  <a:pt x="2355" y="395"/>
                </a:cubicBezTo>
                <a:cubicBezTo>
                  <a:pt x="2351" y="395"/>
                  <a:pt x="2347" y="396"/>
                  <a:pt x="2343" y="396"/>
                </a:cubicBezTo>
                <a:close/>
                <a:moveTo>
                  <a:pt x="2137" y="395"/>
                </a:moveTo>
                <a:cubicBezTo>
                  <a:pt x="2133" y="394"/>
                  <a:pt x="2129" y="394"/>
                  <a:pt x="2125" y="393"/>
                </a:cubicBezTo>
                <a:cubicBezTo>
                  <a:pt x="2126" y="385"/>
                  <a:pt x="2126" y="385"/>
                  <a:pt x="2126" y="385"/>
                </a:cubicBezTo>
                <a:cubicBezTo>
                  <a:pt x="2130" y="386"/>
                  <a:pt x="2134" y="386"/>
                  <a:pt x="2138" y="387"/>
                </a:cubicBezTo>
                <a:lnTo>
                  <a:pt x="2137" y="395"/>
                </a:lnTo>
                <a:close/>
                <a:moveTo>
                  <a:pt x="2367" y="394"/>
                </a:moveTo>
                <a:cubicBezTo>
                  <a:pt x="2366" y="386"/>
                  <a:pt x="2366" y="386"/>
                  <a:pt x="2366" y="386"/>
                </a:cubicBezTo>
                <a:cubicBezTo>
                  <a:pt x="2370" y="385"/>
                  <a:pt x="2374" y="385"/>
                  <a:pt x="2378" y="384"/>
                </a:cubicBezTo>
                <a:cubicBezTo>
                  <a:pt x="2379" y="392"/>
                  <a:pt x="2379" y="392"/>
                  <a:pt x="2379" y="392"/>
                </a:cubicBezTo>
                <a:cubicBezTo>
                  <a:pt x="2375" y="393"/>
                  <a:pt x="2371" y="393"/>
                  <a:pt x="2367" y="394"/>
                </a:cubicBezTo>
                <a:close/>
                <a:moveTo>
                  <a:pt x="2113" y="392"/>
                </a:moveTo>
                <a:cubicBezTo>
                  <a:pt x="2109" y="391"/>
                  <a:pt x="2106" y="390"/>
                  <a:pt x="2102" y="390"/>
                </a:cubicBezTo>
                <a:cubicBezTo>
                  <a:pt x="2103" y="382"/>
                  <a:pt x="2103" y="382"/>
                  <a:pt x="2103" y="382"/>
                </a:cubicBezTo>
                <a:cubicBezTo>
                  <a:pt x="2107" y="382"/>
                  <a:pt x="2111" y="383"/>
                  <a:pt x="2115" y="384"/>
                </a:cubicBezTo>
                <a:lnTo>
                  <a:pt x="2113" y="392"/>
                </a:lnTo>
                <a:close/>
                <a:moveTo>
                  <a:pt x="2391" y="391"/>
                </a:moveTo>
                <a:cubicBezTo>
                  <a:pt x="2390" y="383"/>
                  <a:pt x="2390" y="383"/>
                  <a:pt x="2390" y="383"/>
                </a:cubicBezTo>
                <a:cubicBezTo>
                  <a:pt x="2394" y="382"/>
                  <a:pt x="2397" y="382"/>
                  <a:pt x="2401" y="381"/>
                </a:cubicBezTo>
                <a:cubicBezTo>
                  <a:pt x="2403" y="389"/>
                  <a:pt x="2403" y="389"/>
                  <a:pt x="2403" y="389"/>
                </a:cubicBezTo>
                <a:cubicBezTo>
                  <a:pt x="2399" y="390"/>
                  <a:pt x="2395" y="390"/>
                  <a:pt x="2391" y="391"/>
                </a:cubicBezTo>
                <a:close/>
                <a:moveTo>
                  <a:pt x="2090" y="388"/>
                </a:moveTo>
                <a:cubicBezTo>
                  <a:pt x="2086" y="387"/>
                  <a:pt x="2082" y="386"/>
                  <a:pt x="2078" y="386"/>
                </a:cubicBezTo>
                <a:cubicBezTo>
                  <a:pt x="2079" y="378"/>
                  <a:pt x="2079" y="378"/>
                  <a:pt x="2079" y="378"/>
                </a:cubicBezTo>
                <a:cubicBezTo>
                  <a:pt x="2083" y="379"/>
                  <a:pt x="2087" y="379"/>
                  <a:pt x="2091" y="380"/>
                </a:cubicBezTo>
                <a:lnTo>
                  <a:pt x="2090" y="388"/>
                </a:lnTo>
                <a:close/>
                <a:moveTo>
                  <a:pt x="2415" y="387"/>
                </a:moveTo>
                <a:cubicBezTo>
                  <a:pt x="2413" y="379"/>
                  <a:pt x="2413" y="379"/>
                  <a:pt x="2413" y="379"/>
                </a:cubicBezTo>
                <a:cubicBezTo>
                  <a:pt x="2417" y="379"/>
                  <a:pt x="2421" y="378"/>
                  <a:pt x="2425" y="377"/>
                </a:cubicBezTo>
                <a:cubicBezTo>
                  <a:pt x="2426" y="385"/>
                  <a:pt x="2426" y="385"/>
                  <a:pt x="2426" y="385"/>
                </a:cubicBezTo>
                <a:cubicBezTo>
                  <a:pt x="2422" y="386"/>
                  <a:pt x="2419" y="387"/>
                  <a:pt x="2415" y="387"/>
                </a:cubicBezTo>
                <a:close/>
                <a:moveTo>
                  <a:pt x="2066" y="383"/>
                </a:moveTo>
                <a:cubicBezTo>
                  <a:pt x="2062" y="383"/>
                  <a:pt x="2058" y="382"/>
                  <a:pt x="2054" y="381"/>
                </a:cubicBezTo>
                <a:cubicBezTo>
                  <a:pt x="2056" y="373"/>
                  <a:pt x="2056" y="373"/>
                  <a:pt x="2056" y="373"/>
                </a:cubicBezTo>
                <a:cubicBezTo>
                  <a:pt x="2060" y="374"/>
                  <a:pt x="2063" y="375"/>
                  <a:pt x="2067" y="376"/>
                </a:cubicBezTo>
                <a:lnTo>
                  <a:pt x="2066" y="383"/>
                </a:lnTo>
                <a:close/>
                <a:moveTo>
                  <a:pt x="2438" y="383"/>
                </a:moveTo>
                <a:cubicBezTo>
                  <a:pt x="2437" y="375"/>
                  <a:pt x="2437" y="375"/>
                  <a:pt x="2437" y="375"/>
                </a:cubicBezTo>
                <a:cubicBezTo>
                  <a:pt x="2441" y="375"/>
                  <a:pt x="2445" y="374"/>
                  <a:pt x="2449" y="373"/>
                </a:cubicBezTo>
                <a:cubicBezTo>
                  <a:pt x="2450" y="381"/>
                  <a:pt x="2450" y="381"/>
                  <a:pt x="2450" y="381"/>
                </a:cubicBezTo>
                <a:cubicBezTo>
                  <a:pt x="2446" y="382"/>
                  <a:pt x="2442" y="383"/>
                  <a:pt x="2438" y="383"/>
                </a:cubicBezTo>
                <a:close/>
                <a:moveTo>
                  <a:pt x="2462" y="379"/>
                </a:moveTo>
                <a:cubicBezTo>
                  <a:pt x="2461" y="371"/>
                  <a:pt x="2461" y="371"/>
                  <a:pt x="2461" y="371"/>
                </a:cubicBezTo>
                <a:cubicBezTo>
                  <a:pt x="2465" y="370"/>
                  <a:pt x="2468" y="369"/>
                  <a:pt x="2472" y="369"/>
                </a:cubicBezTo>
                <a:cubicBezTo>
                  <a:pt x="2474" y="376"/>
                  <a:pt x="2474" y="376"/>
                  <a:pt x="2474" y="376"/>
                </a:cubicBezTo>
                <a:cubicBezTo>
                  <a:pt x="2470" y="377"/>
                  <a:pt x="2466" y="378"/>
                  <a:pt x="2462" y="379"/>
                </a:cubicBezTo>
                <a:close/>
                <a:moveTo>
                  <a:pt x="2042" y="379"/>
                </a:moveTo>
                <a:cubicBezTo>
                  <a:pt x="2038" y="378"/>
                  <a:pt x="2034" y="377"/>
                  <a:pt x="2030" y="376"/>
                </a:cubicBezTo>
                <a:cubicBezTo>
                  <a:pt x="2032" y="368"/>
                  <a:pt x="2032" y="368"/>
                  <a:pt x="2032" y="368"/>
                </a:cubicBezTo>
                <a:cubicBezTo>
                  <a:pt x="2036" y="369"/>
                  <a:pt x="2040" y="370"/>
                  <a:pt x="2044" y="371"/>
                </a:cubicBezTo>
                <a:lnTo>
                  <a:pt x="2042" y="379"/>
                </a:lnTo>
                <a:close/>
                <a:moveTo>
                  <a:pt x="2486" y="374"/>
                </a:moveTo>
                <a:cubicBezTo>
                  <a:pt x="2484" y="366"/>
                  <a:pt x="2484" y="366"/>
                  <a:pt x="2484" y="366"/>
                </a:cubicBezTo>
                <a:cubicBezTo>
                  <a:pt x="2488" y="365"/>
                  <a:pt x="2492" y="364"/>
                  <a:pt x="2496" y="364"/>
                </a:cubicBezTo>
                <a:cubicBezTo>
                  <a:pt x="2498" y="371"/>
                  <a:pt x="2498" y="371"/>
                  <a:pt x="2498" y="371"/>
                </a:cubicBezTo>
                <a:cubicBezTo>
                  <a:pt x="2494" y="372"/>
                  <a:pt x="2490" y="373"/>
                  <a:pt x="2486" y="374"/>
                </a:cubicBezTo>
                <a:close/>
                <a:moveTo>
                  <a:pt x="2019" y="373"/>
                </a:moveTo>
                <a:cubicBezTo>
                  <a:pt x="2015" y="372"/>
                  <a:pt x="2011" y="371"/>
                  <a:pt x="2007" y="370"/>
                </a:cubicBezTo>
                <a:cubicBezTo>
                  <a:pt x="2009" y="363"/>
                  <a:pt x="2009" y="363"/>
                  <a:pt x="2009" y="363"/>
                </a:cubicBezTo>
                <a:cubicBezTo>
                  <a:pt x="2013" y="364"/>
                  <a:pt x="2017" y="364"/>
                  <a:pt x="2021" y="365"/>
                </a:cubicBezTo>
                <a:lnTo>
                  <a:pt x="2019" y="373"/>
                </a:lnTo>
                <a:close/>
                <a:moveTo>
                  <a:pt x="2509" y="369"/>
                </a:moveTo>
                <a:cubicBezTo>
                  <a:pt x="2508" y="361"/>
                  <a:pt x="2508" y="361"/>
                  <a:pt x="2508" y="361"/>
                </a:cubicBezTo>
                <a:cubicBezTo>
                  <a:pt x="2511" y="360"/>
                  <a:pt x="2515" y="359"/>
                  <a:pt x="2519" y="358"/>
                </a:cubicBezTo>
                <a:cubicBezTo>
                  <a:pt x="2521" y="366"/>
                  <a:pt x="2521" y="366"/>
                  <a:pt x="2521" y="366"/>
                </a:cubicBezTo>
                <a:cubicBezTo>
                  <a:pt x="2517" y="367"/>
                  <a:pt x="2513" y="368"/>
                  <a:pt x="2509" y="369"/>
                </a:cubicBezTo>
                <a:close/>
                <a:moveTo>
                  <a:pt x="1995" y="367"/>
                </a:moveTo>
                <a:cubicBezTo>
                  <a:pt x="1991" y="366"/>
                  <a:pt x="1988" y="365"/>
                  <a:pt x="1984" y="364"/>
                </a:cubicBezTo>
                <a:cubicBezTo>
                  <a:pt x="1986" y="356"/>
                  <a:pt x="1986" y="356"/>
                  <a:pt x="1986" y="356"/>
                </a:cubicBezTo>
                <a:cubicBezTo>
                  <a:pt x="1990" y="358"/>
                  <a:pt x="1994" y="359"/>
                  <a:pt x="1997" y="360"/>
                </a:cubicBezTo>
                <a:lnTo>
                  <a:pt x="1995" y="367"/>
                </a:lnTo>
                <a:close/>
                <a:moveTo>
                  <a:pt x="2533" y="363"/>
                </a:moveTo>
                <a:cubicBezTo>
                  <a:pt x="2531" y="355"/>
                  <a:pt x="2531" y="355"/>
                  <a:pt x="2531" y="355"/>
                </a:cubicBezTo>
                <a:cubicBezTo>
                  <a:pt x="2535" y="354"/>
                  <a:pt x="2539" y="353"/>
                  <a:pt x="2543" y="352"/>
                </a:cubicBezTo>
                <a:cubicBezTo>
                  <a:pt x="2545" y="360"/>
                  <a:pt x="2545" y="360"/>
                  <a:pt x="2545" y="360"/>
                </a:cubicBezTo>
                <a:cubicBezTo>
                  <a:pt x="2541" y="361"/>
                  <a:pt x="2537" y="362"/>
                  <a:pt x="2533" y="363"/>
                </a:cubicBezTo>
                <a:close/>
                <a:moveTo>
                  <a:pt x="1972" y="361"/>
                </a:moveTo>
                <a:cubicBezTo>
                  <a:pt x="1968" y="360"/>
                  <a:pt x="1964" y="359"/>
                  <a:pt x="1961" y="358"/>
                </a:cubicBezTo>
                <a:cubicBezTo>
                  <a:pt x="1963" y="350"/>
                  <a:pt x="1963" y="350"/>
                  <a:pt x="1963" y="350"/>
                </a:cubicBezTo>
                <a:cubicBezTo>
                  <a:pt x="1967" y="351"/>
                  <a:pt x="1970" y="352"/>
                  <a:pt x="1974" y="353"/>
                </a:cubicBezTo>
                <a:lnTo>
                  <a:pt x="1972" y="361"/>
                </a:lnTo>
                <a:close/>
                <a:moveTo>
                  <a:pt x="2556" y="357"/>
                </a:moveTo>
                <a:cubicBezTo>
                  <a:pt x="2554" y="349"/>
                  <a:pt x="2554" y="349"/>
                  <a:pt x="2554" y="349"/>
                </a:cubicBezTo>
                <a:cubicBezTo>
                  <a:pt x="2558" y="348"/>
                  <a:pt x="2562" y="347"/>
                  <a:pt x="2566" y="346"/>
                </a:cubicBezTo>
                <a:cubicBezTo>
                  <a:pt x="2568" y="354"/>
                  <a:pt x="2568" y="354"/>
                  <a:pt x="2568" y="354"/>
                </a:cubicBezTo>
                <a:cubicBezTo>
                  <a:pt x="2564" y="355"/>
                  <a:pt x="2560" y="356"/>
                  <a:pt x="2556" y="357"/>
                </a:cubicBezTo>
                <a:close/>
                <a:moveTo>
                  <a:pt x="1949" y="354"/>
                </a:moveTo>
                <a:cubicBezTo>
                  <a:pt x="1945" y="353"/>
                  <a:pt x="1941" y="352"/>
                  <a:pt x="1937" y="351"/>
                </a:cubicBezTo>
                <a:cubicBezTo>
                  <a:pt x="1940" y="343"/>
                  <a:pt x="1940" y="343"/>
                  <a:pt x="1940" y="343"/>
                </a:cubicBezTo>
                <a:cubicBezTo>
                  <a:pt x="1944" y="344"/>
                  <a:pt x="1948" y="345"/>
                  <a:pt x="1951" y="347"/>
                </a:cubicBezTo>
                <a:lnTo>
                  <a:pt x="1949" y="354"/>
                </a:lnTo>
                <a:close/>
                <a:moveTo>
                  <a:pt x="2580" y="351"/>
                </a:moveTo>
                <a:cubicBezTo>
                  <a:pt x="2577" y="343"/>
                  <a:pt x="2577" y="343"/>
                  <a:pt x="2577" y="343"/>
                </a:cubicBezTo>
                <a:cubicBezTo>
                  <a:pt x="2581" y="342"/>
                  <a:pt x="2585" y="341"/>
                  <a:pt x="2589" y="339"/>
                </a:cubicBezTo>
                <a:cubicBezTo>
                  <a:pt x="2591" y="347"/>
                  <a:pt x="2591" y="347"/>
                  <a:pt x="2591" y="347"/>
                </a:cubicBezTo>
                <a:cubicBezTo>
                  <a:pt x="2587" y="348"/>
                  <a:pt x="2583" y="349"/>
                  <a:pt x="2580" y="351"/>
                </a:cubicBezTo>
                <a:close/>
                <a:moveTo>
                  <a:pt x="1926" y="347"/>
                </a:moveTo>
                <a:cubicBezTo>
                  <a:pt x="1922" y="346"/>
                  <a:pt x="1918" y="345"/>
                  <a:pt x="1915" y="343"/>
                </a:cubicBezTo>
                <a:cubicBezTo>
                  <a:pt x="1917" y="336"/>
                  <a:pt x="1917" y="336"/>
                  <a:pt x="1917" y="336"/>
                </a:cubicBezTo>
                <a:cubicBezTo>
                  <a:pt x="1921" y="337"/>
                  <a:pt x="1925" y="338"/>
                  <a:pt x="1928" y="339"/>
                </a:cubicBezTo>
                <a:lnTo>
                  <a:pt x="1926" y="347"/>
                </a:lnTo>
                <a:close/>
                <a:moveTo>
                  <a:pt x="2603" y="344"/>
                </a:moveTo>
                <a:cubicBezTo>
                  <a:pt x="2600" y="336"/>
                  <a:pt x="2600" y="336"/>
                  <a:pt x="2600" y="336"/>
                </a:cubicBezTo>
                <a:cubicBezTo>
                  <a:pt x="2604" y="335"/>
                  <a:pt x="2608" y="334"/>
                  <a:pt x="2612" y="333"/>
                </a:cubicBezTo>
                <a:cubicBezTo>
                  <a:pt x="2614" y="340"/>
                  <a:pt x="2614" y="340"/>
                  <a:pt x="2614" y="340"/>
                </a:cubicBezTo>
                <a:cubicBezTo>
                  <a:pt x="2610" y="341"/>
                  <a:pt x="2607" y="343"/>
                  <a:pt x="2603" y="344"/>
                </a:cubicBezTo>
                <a:close/>
                <a:moveTo>
                  <a:pt x="1903" y="339"/>
                </a:moveTo>
                <a:cubicBezTo>
                  <a:pt x="1899" y="338"/>
                  <a:pt x="1896" y="337"/>
                  <a:pt x="1892" y="336"/>
                </a:cubicBezTo>
                <a:cubicBezTo>
                  <a:pt x="1894" y="328"/>
                  <a:pt x="1894" y="328"/>
                  <a:pt x="1894" y="328"/>
                </a:cubicBezTo>
                <a:cubicBezTo>
                  <a:pt x="1898" y="329"/>
                  <a:pt x="1902" y="331"/>
                  <a:pt x="1906" y="332"/>
                </a:cubicBezTo>
                <a:lnTo>
                  <a:pt x="1903" y="339"/>
                </a:lnTo>
                <a:close/>
                <a:moveTo>
                  <a:pt x="2626" y="337"/>
                </a:moveTo>
                <a:cubicBezTo>
                  <a:pt x="2623" y="329"/>
                  <a:pt x="2623" y="329"/>
                  <a:pt x="2623" y="329"/>
                </a:cubicBezTo>
                <a:cubicBezTo>
                  <a:pt x="2627" y="328"/>
                  <a:pt x="2631" y="327"/>
                  <a:pt x="2635" y="325"/>
                </a:cubicBezTo>
                <a:cubicBezTo>
                  <a:pt x="2637" y="333"/>
                  <a:pt x="2637" y="333"/>
                  <a:pt x="2637" y="333"/>
                </a:cubicBezTo>
                <a:cubicBezTo>
                  <a:pt x="2634" y="334"/>
                  <a:pt x="2630" y="335"/>
                  <a:pt x="2626" y="337"/>
                </a:cubicBezTo>
                <a:close/>
                <a:moveTo>
                  <a:pt x="1880" y="332"/>
                </a:moveTo>
                <a:cubicBezTo>
                  <a:pt x="1877" y="330"/>
                  <a:pt x="1873" y="329"/>
                  <a:pt x="1869" y="328"/>
                </a:cubicBezTo>
                <a:cubicBezTo>
                  <a:pt x="1872" y="320"/>
                  <a:pt x="1872" y="320"/>
                  <a:pt x="1872" y="320"/>
                </a:cubicBezTo>
                <a:cubicBezTo>
                  <a:pt x="1875" y="321"/>
                  <a:pt x="1879" y="323"/>
                  <a:pt x="1883" y="324"/>
                </a:cubicBezTo>
                <a:lnTo>
                  <a:pt x="1880" y="332"/>
                </a:lnTo>
                <a:close/>
                <a:moveTo>
                  <a:pt x="2649" y="329"/>
                </a:moveTo>
                <a:cubicBezTo>
                  <a:pt x="2646" y="322"/>
                  <a:pt x="2646" y="322"/>
                  <a:pt x="2646" y="322"/>
                </a:cubicBezTo>
                <a:cubicBezTo>
                  <a:pt x="2650" y="320"/>
                  <a:pt x="2654" y="319"/>
                  <a:pt x="2658" y="318"/>
                </a:cubicBezTo>
                <a:cubicBezTo>
                  <a:pt x="2660" y="325"/>
                  <a:pt x="2660" y="325"/>
                  <a:pt x="2660" y="325"/>
                </a:cubicBezTo>
                <a:cubicBezTo>
                  <a:pt x="2657" y="327"/>
                  <a:pt x="2653" y="328"/>
                  <a:pt x="2649" y="329"/>
                </a:cubicBezTo>
                <a:close/>
                <a:moveTo>
                  <a:pt x="4900" y="324"/>
                </a:moveTo>
                <a:cubicBezTo>
                  <a:pt x="4894" y="324"/>
                  <a:pt x="4894" y="324"/>
                  <a:pt x="4894" y="324"/>
                </a:cubicBezTo>
                <a:cubicBezTo>
                  <a:pt x="4894" y="316"/>
                  <a:pt x="4894" y="316"/>
                  <a:pt x="4894" y="316"/>
                </a:cubicBezTo>
                <a:cubicBezTo>
                  <a:pt x="4900" y="316"/>
                  <a:pt x="4900" y="316"/>
                  <a:pt x="4900" y="316"/>
                </a:cubicBezTo>
                <a:cubicBezTo>
                  <a:pt x="4906" y="316"/>
                  <a:pt x="4906" y="316"/>
                  <a:pt x="4906" y="316"/>
                </a:cubicBezTo>
                <a:cubicBezTo>
                  <a:pt x="4906" y="324"/>
                  <a:pt x="4906" y="324"/>
                  <a:pt x="4906" y="324"/>
                </a:cubicBezTo>
                <a:lnTo>
                  <a:pt x="4900" y="324"/>
                </a:lnTo>
                <a:close/>
                <a:moveTo>
                  <a:pt x="1858" y="324"/>
                </a:moveTo>
                <a:cubicBezTo>
                  <a:pt x="1854" y="322"/>
                  <a:pt x="1850" y="321"/>
                  <a:pt x="1846" y="319"/>
                </a:cubicBezTo>
                <a:cubicBezTo>
                  <a:pt x="1849" y="312"/>
                  <a:pt x="1849" y="312"/>
                  <a:pt x="1849" y="312"/>
                </a:cubicBezTo>
                <a:cubicBezTo>
                  <a:pt x="1853" y="313"/>
                  <a:pt x="1857" y="315"/>
                  <a:pt x="1860" y="316"/>
                </a:cubicBezTo>
                <a:lnTo>
                  <a:pt x="1858" y="324"/>
                </a:lnTo>
                <a:close/>
                <a:moveTo>
                  <a:pt x="4882" y="323"/>
                </a:moveTo>
                <a:cubicBezTo>
                  <a:pt x="4878" y="323"/>
                  <a:pt x="4874" y="323"/>
                  <a:pt x="4870" y="323"/>
                </a:cubicBezTo>
                <a:cubicBezTo>
                  <a:pt x="4870" y="315"/>
                  <a:pt x="4870" y="315"/>
                  <a:pt x="4870" y="315"/>
                </a:cubicBezTo>
                <a:cubicBezTo>
                  <a:pt x="4874" y="315"/>
                  <a:pt x="4878" y="315"/>
                  <a:pt x="4882" y="315"/>
                </a:cubicBezTo>
                <a:lnTo>
                  <a:pt x="4882" y="323"/>
                </a:lnTo>
                <a:close/>
                <a:moveTo>
                  <a:pt x="4918" y="323"/>
                </a:moveTo>
                <a:cubicBezTo>
                  <a:pt x="4918" y="315"/>
                  <a:pt x="4918" y="315"/>
                  <a:pt x="4918" y="315"/>
                </a:cubicBezTo>
                <a:cubicBezTo>
                  <a:pt x="4922" y="315"/>
                  <a:pt x="4926" y="315"/>
                  <a:pt x="4930" y="315"/>
                </a:cubicBezTo>
                <a:cubicBezTo>
                  <a:pt x="4930" y="323"/>
                  <a:pt x="4930" y="323"/>
                  <a:pt x="4930" y="323"/>
                </a:cubicBezTo>
                <a:cubicBezTo>
                  <a:pt x="4926" y="323"/>
                  <a:pt x="4922" y="323"/>
                  <a:pt x="4918" y="323"/>
                </a:cubicBezTo>
                <a:close/>
                <a:moveTo>
                  <a:pt x="4858" y="323"/>
                </a:moveTo>
                <a:cubicBezTo>
                  <a:pt x="4854" y="323"/>
                  <a:pt x="4850" y="323"/>
                  <a:pt x="4846" y="323"/>
                </a:cubicBezTo>
                <a:cubicBezTo>
                  <a:pt x="4846" y="315"/>
                  <a:pt x="4846" y="315"/>
                  <a:pt x="4846" y="315"/>
                </a:cubicBezTo>
                <a:cubicBezTo>
                  <a:pt x="4850" y="315"/>
                  <a:pt x="4854" y="315"/>
                  <a:pt x="4858" y="315"/>
                </a:cubicBezTo>
                <a:lnTo>
                  <a:pt x="4858" y="323"/>
                </a:lnTo>
                <a:close/>
                <a:moveTo>
                  <a:pt x="4942" y="323"/>
                </a:moveTo>
                <a:cubicBezTo>
                  <a:pt x="4942" y="315"/>
                  <a:pt x="4942" y="315"/>
                  <a:pt x="4942" y="315"/>
                </a:cubicBezTo>
                <a:cubicBezTo>
                  <a:pt x="4946" y="315"/>
                  <a:pt x="4950" y="315"/>
                  <a:pt x="4954" y="315"/>
                </a:cubicBezTo>
                <a:cubicBezTo>
                  <a:pt x="4955" y="323"/>
                  <a:pt x="4955" y="323"/>
                  <a:pt x="4955" y="323"/>
                </a:cubicBezTo>
                <a:cubicBezTo>
                  <a:pt x="4951" y="323"/>
                  <a:pt x="4947" y="323"/>
                  <a:pt x="4942" y="323"/>
                </a:cubicBezTo>
                <a:close/>
                <a:moveTo>
                  <a:pt x="4967" y="322"/>
                </a:moveTo>
                <a:cubicBezTo>
                  <a:pt x="4966" y="314"/>
                  <a:pt x="4966" y="314"/>
                  <a:pt x="4966" y="314"/>
                </a:cubicBezTo>
                <a:cubicBezTo>
                  <a:pt x="4970" y="314"/>
                  <a:pt x="4974" y="314"/>
                  <a:pt x="4978" y="313"/>
                </a:cubicBezTo>
                <a:cubicBezTo>
                  <a:pt x="4979" y="321"/>
                  <a:pt x="4979" y="321"/>
                  <a:pt x="4979" y="321"/>
                </a:cubicBezTo>
                <a:cubicBezTo>
                  <a:pt x="4975" y="322"/>
                  <a:pt x="4971" y="322"/>
                  <a:pt x="4967" y="322"/>
                </a:cubicBezTo>
                <a:close/>
                <a:moveTo>
                  <a:pt x="4834" y="322"/>
                </a:moveTo>
                <a:cubicBezTo>
                  <a:pt x="4830" y="322"/>
                  <a:pt x="4826" y="322"/>
                  <a:pt x="4822" y="321"/>
                </a:cubicBezTo>
                <a:cubicBezTo>
                  <a:pt x="4822" y="313"/>
                  <a:pt x="4822" y="313"/>
                  <a:pt x="4822" y="313"/>
                </a:cubicBezTo>
                <a:cubicBezTo>
                  <a:pt x="4826" y="314"/>
                  <a:pt x="4830" y="314"/>
                  <a:pt x="4834" y="314"/>
                </a:cubicBezTo>
                <a:lnTo>
                  <a:pt x="4834" y="322"/>
                </a:lnTo>
                <a:close/>
                <a:moveTo>
                  <a:pt x="2672" y="321"/>
                </a:moveTo>
                <a:cubicBezTo>
                  <a:pt x="2669" y="314"/>
                  <a:pt x="2669" y="314"/>
                  <a:pt x="2669" y="314"/>
                </a:cubicBezTo>
                <a:cubicBezTo>
                  <a:pt x="2673" y="313"/>
                  <a:pt x="2677" y="311"/>
                  <a:pt x="2681" y="310"/>
                </a:cubicBezTo>
                <a:cubicBezTo>
                  <a:pt x="2683" y="317"/>
                  <a:pt x="2683" y="317"/>
                  <a:pt x="2683" y="317"/>
                </a:cubicBezTo>
                <a:cubicBezTo>
                  <a:pt x="2679" y="319"/>
                  <a:pt x="2676" y="320"/>
                  <a:pt x="2672" y="321"/>
                </a:cubicBezTo>
                <a:close/>
                <a:moveTo>
                  <a:pt x="4991" y="321"/>
                </a:moveTo>
                <a:cubicBezTo>
                  <a:pt x="4990" y="313"/>
                  <a:pt x="4990" y="313"/>
                  <a:pt x="4990" y="313"/>
                </a:cubicBezTo>
                <a:cubicBezTo>
                  <a:pt x="4994" y="313"/>
                  <a:pt x="4998" y="312"/>
                  <a:pt x="5002" y="312"/>
                </a:cubicBezTo>
                <a:cubicBezTo>
                  <a:pt x="5003" y="320"/>
                  <a:pt x="5003" y="320"/>
                  <a:pt x="5003" y="320"/>
                </a:cubicBezTo>
                <a:cubicBezTo>
                  <a:pt x="4999" y="320"/>
                  <a:pt x="4995" y="321"/>
                  <a:pt x="4991" y="321"/>
                </a:cubicBezTo>
                <a:close/>
                <a:moveTo>
                  <a:pt x="4810" y="321"/>
                </a:moveTo>
                <a:cubicBezTo>
                  <a:pt x="4806" y="320"/>
                  <a:pt x="4802" y="320"/>
                  <a:pt x="4798" y="320"/>
                </a:cubicBezTo>
                <a:cubicBezTo>
                  <a:pt x="4798" y="312"/>
                  <a:pt x="4798" y="312"/>
                  <a:pt x="4798" y="312"/>
                </a:cubicBezTo>
                <a:cubicBezTo>
                  <a:pt x="4802" y="312"/>
                  <a:pt x="4806" y="312"/>
                  <a:pt x="4810" y="313"/>
                </a:cubicBezTo>
                <a:lnTo>
                  <a:pt x="4810" y="321"/>
                </a:lnTo>
                <a:close/>
                <a:moveTo>
                  <a:pt x="5015" y="319"/>
                </a:moveTo>
                <a:cubicBezTo>
                  <a:pt x="5014" y="311"/>
                  <a:pt x="5014" y="311"/>
                  <a:pt x="5014" y="311"/>
                </a:cubicBezTo>
                <a:cubicBezTo>
                  <a:pt x="5018" y="311"/>
                  <a:pt x="5022" y="311"/>
                  <a:pt x="5026" y="310"/>
                </a:cubicBezTo>
                <a:cubicBezTo>
                  <a:pt x="5027" y="318"/>
                  <a:pt x="5027" y="318"/>
                  <a:pt x="5027" y="318"/>
                </a:cubicBezTo>
                <a:cubicBezTo>
                  <a:pt x="5023" y="319"/>
                  <a:pt x="5019" y="319"/>
                  <a:pt x="5015" y="319"/>
                </a:cubicBezTo>
                <a:close/>
                <a:moveTo>
                  <a:pt x="4786" y="319"/>
                </a:moveTo>
                <a:cubicBezTo>
                  <a:pt x="4782" y="319"/>
                  <a:pt x="4778" y="318"/>
                  <a:pt x="4774" y="318"/>
                </a:cubicBezTo>
                <a:cubicBezTo>
                  <a:pt x="4775" y="310"/>
                  <a:pt x="4775" y="310"/>
                  <a:pt x="4775" y="310"/>
                </a:cubicBezTo>
                <a:cubicBezTo>
                  <a:pt x="4778" y="310"/>
                  <a:pt x="4782" y="311"/>
                  <a:pt x="4786" y="311"/>
                </a:cubicBezTo>
                <a:lnTo>
                  <a:pt x="4786" y="319"/>
                </a:lnTo>
                <a:close/>
                <a:moveTo>
                  <a:pt x="5039" y="317"/>
                </a:moveTo>
                <a:cubicBezTo>
                  <a:pt x="5038" y="309"/>
                  <a:pt x="5038" y="309"/>
                  <a:pt x="5038" y="309"/>
                </a:cubicBezTo>
                <a:cubicBezTo>
                  <a:pt x="5042" y="309"/>
                  <a:pt x="5046" y="308"/>
                  <a:pt x="5050" y="308"/>
                </a:cubicBezTo>
                <a:cubicBezTo>
                  <a:pt x="5051" y="316"/>
                  <a:pt x="5051" y="316"/>
                  <a:pt x="5051" y="316"/>
                </a:cubicBezTo>
                <a:cubicBezTo>
                  <a:pt x="5047" y="316"/>
                  <a:pt x="5043" y="317"/>
                  <a:pt x="5039" y="317"/>
                </a:cubicBezTo>
                <a:close/>
                <a:moveTo>
                  <a:pt x="4762" y="317"/>
                </a:moveTo>
                <a:cubicBezTo>
                  <a:pt x="4758" y="316"/>
                  <a:pt x="4754" y="316"/>
                  <a:pt x="4750" y="315"/>
                </a:cubicBezTo>
                <a:cubicBezTo>
                  <a:pt x="4751" y="307"/>
                  <a:pt x="4751" y="307"/>
                  <a:pt x="4751" y="307"/>
                </a:cubicBezTo>
                <a:cubicBezTo>
                  <a:pt x="4755" y="308"/>
                  <a:pt x="4759" y="308"/>
                  <a:pt x="4763" y="309"/>
                </a:cubicBezTo>
                <a:lnTo>
                  <a:pt x="4762" y="317"/>
                </a:lnTo>
                <a:close/>
                <a:moveTo>
                  <a:pt x="1835" y="315"/>
                </a:moveTo>
                <a:cubicBezTo>
                  <a:pt x="1831" y="314"/>
                  <a:pt x="1828" y="312"/>
                  <a:pt x="1824" y="311"/>
                </a:cubicBezTo>
                <a:cubicBezTo>
                  <a:pt x="1827" y="303"/>
                  <a:pt x="1827" y="303"/>
                  <a:pt x="1827" y="303"/>
                </a:cubicBezTo>
                <a:cubicBezTo>
                  <a:pt x="1830" y="305"/>
                  <a:pt x="1834" y="306"/>
                  <a:pt x="1838" y="308"/>
                </a:cubicBezTo>
                <a:lnTo>
                  <a:pt x="1835" y="315"/>
                </a:lnTo>
                <a:close/>
                <a:moveTo>
                  <a:pt x="5063" y="315"/>
                </a:moveTo>
                <a:cubicBezTo>
                  <a:pt x="5062" y="307"/>
                  <a:pt x="5062" y="307"/>
                  <a:pt x="5062" y="307"/>
                </a:cubicBezTo>
                <a:cubicBezTo>
                  <a:pt x="5066" y="306"/>
                  <a:pt x="5070" y="306"/>
                  <a:pt x="5074" y="306"/>
                </a:cubicBezTo>
                <a:cubicBezTo>
                  <a:pt x="5075" y="314"/>
                  <a:pt x="5075" y="314"/>
                  <a:pt x="5075" y="314"/>
                </a:cubicBezTo>
                <a:cubicBezTo>
                  <a:pt x="5071" y="314"/>
                  <a:pt x="5067" y="314"/>
                  <a:pt x="5063" y="315"/>
                </a:cubicBezTo>
                <a:close/>
                <a:moveTo>
                  <a:pt x="4738" y="314"/>
                </a:moveTo>
                <a:cubicBezTo>
                  <a:pt x="4734" y="313"/>
                  <a:pt x="4730" y="313"/>
                  <a:pt x="4726" y="312"/>
                </a:cubicBezTo>
                <a:cubicBezTo>
                  <a:pt x="4727" y="304"/>
                  <a:pt x="4727" y="304"/>
                  <a:pt x="4727" y="304"/>
                </a:cubicBezTo>
                <a:cubicBezTo>
                  <a:pt x="4731" y="305"/>
                  <a:pt x="4735" y="305"/>
                  <a:pt x="4739" y="306"/>
                </a:cubicBezTo>
                <a:lnTo>
                  <a:pt x="4738" y="314"/>
                </a:lnTo>
                <a:close/>
                <a:moveTo>
                  <a:pt x="2695" y="313"/>
                </a:moveTo>
                <a:cubicBezTo>
                  <a:pt x="2692" y="306"/>
                  <a:pt x="2692" y="306"/>
                  <a:pt x="2692" y="306"/>
                </a:cubicBezTo>
                <a:cubicBezTo>
                  <a:pt x="2696" y="305"/>
                  <a:pt x="2699" y="303"/>
                  <a:pt x="2703" y="302"/>
                </a:cubicBezTo>
                <a:cubicBezTo>
                  <a:pt x="2706" y="309"/>
                  <a:pt x="2706" y="309"/>
                  <a:pt x="2706" y="309"/>
                </a:cubicBezTo>
                <a:cubicBezTo>
                  <a:pt x="2702" y="311"/>
                  <a:pt x="2698" y="312"/>
                  <a:pt x="2695" y="313"/>
                </a:cubicBezTo>
                <a:close/>
                <a:moveTo>
                  <a:pt x="5087" y="312"/>
                </a:moveTo>
                <a:cubicBezTo>
                  <a:pt x="5086" y="304"/>
                  <a:pt x="5086" y="304"/>
                  <a:pt x="5086" y="304"/>
                </a:cubicBezTo>
                <a:cubicBezTo>
                  <a:pt x="5090" y="304"/>
                  <a:pt x="5094" y="303"/>
                  <a:pt x="5098" y="303"/>
                </a:cubicBezTo>
                <a:cubicBezTo>
                  <a:pt x="5099" y="311"/>
                  <a:pt x="5099" y="311"/>
                  <a:pt x="5099" y="311"/>
                </a:cubicBezTo>
                <a:cubicBezTo>
                  <a:pt x="5095" y="311"/>
                  <a:pt x="5091" y="312"/>
                  <a:pt x="5087" y="312"/>
                </a:cubicBezTo>
                <a:close/>
                <a:moveTo>
                  <a:pt x="4714" y="311"/>
                </a:moveTo>
                <a:cubicBezTo>
                  <a:pt x="4710" y="310"/>
                  <a:pt x="4706" y="310"/>
                  <a:pt x="4702" y="309"/>
                </a:cubicBezTo>
                <a:cubicBezTo>
                  <a:pt x="4703" y="301"/>
                  <a:pt x="4703" y="301"/>
                  <a:pt x="4703" y="301"/>
                </a:cubicBezTo>
                <a:cubicBezTo>
                  <a:pt x="4707" y="302"/>
                  <a:pt x="4711" y="302"/>
                  <a:pt x="4715" y="303"/>
                </a:cubicBezTo>
                <a:lnTo>
                  <a:pt x="4714" y="311"/>
                </a:lnTo>
                <a:close/>
                <a:moveTo>
                  <a:pt x="5111" y="309"/>
                </a:moveTo>
                <a:cubicBezTo>
                  <a:pt x="5110" y="301"/>
                  <a:pt x="5110" y="301"/>
                  <a:pt x="5110" y="301"/>
                </a:cubicBezTo>
                <a:cubicBezTo>
                  <a:pt x="5114" y="301"/>
                  <a:pt x="5118" y="300"/>
                  <a:pt x="5122" y="299"/>
                </a:cubicBezTo>
                <a:cubicBezTo>
                  <a:pt x="5123" y="307"/>
                  <a:pt x="5123" y="307"/>
                  <a:pt x="5123" y="307"/>
                </a:cubicBezTo>
                <a:cubicBezTo>
                  <a:pt x="5119" y="308"/>
                  <a:pt x="5115" y="309"/>
                  <a:pt x="5111" y="309"/>
                </a:cubicBezTo>
                <a:close/>
                <a:moveTo>
                  <a:pt x="4690" y="307"/>
                </a:moveTo>
                <a:cubicBezTo>
                  <a:pt x="4686" y="306"/>
                  <a:pt x="4682" y="306"/>
                  <a:pt x="4678" y="305"/>
                </a:cubicBezTo>
                <a:cubicBezTo>
                  <a:pt x="4680" y="297"/>
                  <a:pt x="4680" y="297"/>
                  <a:pt x="4680" y="297"/>
                </a:cubicBezTo>
                <a:cubicBezTo>
                  <a:pt x="4683" y="298"/>
                  <a:pt x="4687" y="298"/>
                  <a:pt x="4691" y="299"/>
                </a:cubicBezTo>
                <a:lnTo>
                  <a:pt x="4690" y="307"/>
                </a:lnTo>
                <a:close/>
                <a:moveTo>
                  <a:pt x="1813" y="307"/>
                </a:moveTo>
                <a:cubicBezTo>
                  <a:pt x="1801" y="302"/>
                  <a:pt x="1801" y="302"/>
                  <a:pt x="1801" y="302"/>
                </a:cubicBezTo>
                <a:cubicBezTo>
                  <a:pt x="1804" y="295"/>
                  <a:pt x="1804" y="295"/>
                  <a:pt x="1804" y="295"/>
                </a:cubicBezTo>
                <a:cubicBezTo>
                  <a:pt x="1815" y="299"/>
                  <a:pt x="1815" y="299"/>
                  <a:pt x="1815" y="299"/>
                </a:cubicBezTo>
                <a:lnTo>
                  <a:pt x="1813" y="307"/>
                </a:lnTo>
                <a:close/>
                <a:moveTo>
                  <a:pt x="5135" y="306"/>
                </a:moveTo>
                <a:cubicBezTo>
                  <a:pt x="5134" y="298"/>
                  <a:pt x="5134" y="298"/>
                  <a:pt x="5134" y="298"/>
                </a:cubicBezTo>
                <a:cubicBezTo>
                  <a:pt x="5138" y="297"/>
                  <a:pt x="5141" y="297"/>
                  <a:pt x="5145" y="296"/>
                </a:cubicBezTo>
                <a:cubicBezTo>
                  <a:pt x="5147" y="304"/>
                  <a:pt x="5147" y="304"/>
                  <a:pt x="5147" y="304"/>
                </a:cubicBezTo>
                <a:cubicBezTo>
                  <a:pt x="5143" y="304"/>
                  <a:pt x="5139" y="305"/>
                  <a:pt x="5135" y="306"/>
                </a:cubicBezTo>
                <a:close/>
                <a:moveTo>
                  <a:pt x="2717" y="305"/>
                </a:moveTo>
                <a:cubicBezTo>
                  <a:pt x="2715" y="298"/>
                  <a:pt x="2715" y="298"/>
                  <a:pt x="2715" y="298"/>
                </a:cubicBezTo>
                <a:cubicBezTo>
                  <a:pt x="2718" y="296"/>
                  <a:pt x="2722" y="295"/>
                  <a:pt x="2726" y="293"/>
                </a:cubicBezTo>
                <a:cubicBezTo>
                  <a:pt x="2729" y="301"/>
                  <a:pt x="2729" y="301"/>
                  <a:pt x="2729" y="301"/>
                </a:cubicBezTo>
                <a:cubicBezTo>
                  <a:pt x="2725" y="302"/>
                  <a:pt x="2721" y="304"/>
                  <a:pt x="2717" y="305"/>
                </a:cubicBezTo>
                <a:close/>
                <a:moveTo>
                  <a:pt x="4666" y="303"/>
                </a:moveTo>
                <a:cubicBezTo>
                  <a:pt x="4662" y="302"/>
                  <a:pt x="4658" y="301"/>
                  <a:pt x="4654" y="300"/>
                </a:cubicBezTo>
                <a:cubicBezTo>
                  <a:pt x="4656" y="293"/>
                  <a:pt x="4656" y="293"/>
                  <a:pt x="4656" y="293"/>
                </a:cubicBezTo>
                <a:cubicBezTo>
                  <a:pt x="4660" y="293"/>
                  <a:pt x="4664" y="294"/>
                  <a:pt x="4668" y="295"/>
                </a:cubicBezTo>
                <a:lnTo>
                  <a:pt x="4666" y="303"/>
                </a:lnTo>
                <a:close/>
                <a:moveTo>
                  <a:pt x="5159" y="302"/>
                </a:moveTo>
                <a:cubicBezTo>
                  <a:pt x="5157" y="294"/>
                  <a:pt x="5157" y="294"/>
                  <a:pt x="5157" y="294"/>
                </a:cubicBezTo>
                <a:cubicBezTo>
                  <a:pt x="5161" y="293"/>
                  <a:pt x="5165" y="293"/>
                  <a:pt x="5169" y="292"/>
                </a:cubicBezTo>
                <a:cubicBezTo>
                  <a:pt x="5170" y="300"/>
                  <a:pt x="5170" y="300"/>
                  <a:pt x="5170" y="300"/>
                </a:cubicBezTo>
                <a:cubicBezTo>
                  <a:pt x="5167" y="301"/>
                  <a:pt x="5163" y="301"/>
                  <a:pt x="5159" y="302"/>
                </a:cubicBezTo>
                <a:close/>
                <a:moveTo>
                  <a:pt x="1790" y="298"/>
                </a:moveTo>
                <a:cubicBezTo>
                  <a:pt x="1779" y="294"/>
                  <a:pt x="1779" y="294"/>
                  <a:pt x="1779" y="294"/>
                </a:cubicBezTo>
                <a:cubicBezTo>
                  <a:pt x="1782" y="286"/>
                  <a:pt x="1782" y="286"/>
                  <a:pt x="1782" y="286"/>
                </a:cubicBezTo>
                <a:cubicBezTo>
                  <a:pt x="1793" y="291"/>
                  <a:pt x="1793" y="291"/>
                  <a:pt x="1793" y="291"/>
                </a:cubicBezTo>
                <a:lnTo>
                  <a:pt x="1790" y="298"/>
                </a:lnTo>
                <a:close/>
                <a:moveTo>
                  <a:pt x="4643" y="298"/>
                </a:moveTo>
                <a:cubicBezTo>
                  <a:pt x="4639" y="297"/>
                  <a:pt x="4635" y="296"/>
                  <a:pt x="4631" y="295"/>
                </a:cubicBezTo>
                <a:cubicBezTo>
                  <a:pt x="4633" y="288"/>
                  <a:pt x="4633" y="288"/>
                  <a:pt x="4633" y="288"/>
                </a:cubicBezTo>
                <a:cubicBezTo>
                  <a:pt x="4636" y="288"/>
                  <a:pt x="4640" y="289"/>
                  <a:pt x="4644" y="290"/>
                </a:cubicBezTo>
                <a:lnTo>
                  <a:pt x="4643" y="298"/>
                </a:lnTo>
                <a:close/>
                <a:moveTo>
                  <a:pt x="5182" y="298"/>
                </a:moveTo>
                <a:cubicBezTo>
                  <a:pt x="5181" y="290"/>
                  <a:pt x="5181" y="290"/>
                  <a:pt x="5181" y="290"/>
                </a:cubicBezTo>
                <a:cubicBezTo>
                  <a:pt x="5185" y="289"/>
                  <a:pt x="5189" y="289"/>
                  <a:pt x="5193" y="288"/>
                </a:cubicBezTo>
                <a:cubicBezTo>
                  <a:pt x="5194" y="296"/>
                  <a:pt x="5194" y="296"/>
                  <a:pt x="5194" y="296"/>
                </a:cubicBezTo>
                <a:cubicBezTo>
                  <a:pt x="5190" y="296"/>
                  <a:pt x="5186" y="297"/>
                  <a:pt x="5182" y="298"/>
                </a:cubicBezTo>
                <a:close/>
                <a:moveTo>
                  <a:pt x="2740" y="297"/>
                </a:moveTo>
                <a:cubicBezTo>
                  <a:pt x="2737" y="289"/>
                  <a:pt x="2737" y="289"/>
                  <a:pt x="2737" y="289"/>
                </a:cubicBezTo>
                <a:cubicBezTo>
                  <a:pt x="2741" y="288"/>
                  <a:pt x="2745" y="286"/>
                  <a:pt x="2748" y="285"/>
                </a:cubicBezTo>
                <a:cubicBezTo>
                  <a:pt x="2751" y="292"/>
                  <a:pt x="2751" y="292"/>
                  <a:pt x="2751" y="292"/>
                </a:cubicBezTo>
                <a:cubicBezTo>
                  <a:pt x="2747" y="294"/>
                  <a:pt x="2744" y="295"/>
                  <a:pt x="2740" y="297"/>
                </a:cubicBezTo>
                <a:close/>
                <a:moveTo>
                  <a:pt x="5206" y="294"/>
                </a:moveTo>
                <a:cubicBezTo>
                  <a:pt x="5205" y="286"/>
                  <a:pt x="5205" y="286"/>
                  <a:pt x="5205" y="286"/>
                </a:cubicBezTo>
                <a:cubicBezTo>
                  <a:pt x="5216" y="283"/>
                  <a:pt x="5216" y="283"/>
                  <a:pt x="5216" y="283"/>
                </a:cubicBezTo>
                <a:cubicBezTo>
                  <a:pt x="5218" y="291"/>
                  <a:pt x="5218" y="291"/>
                  <a:pt x="5218" y="291"/>
                </a:cubicBezTo>
                <a:lnTo>
                  <a:pt x="5206" y="294"/>
                </a:lnTo>
                <a:close/>
                <a:moveTo>
                  <a:pt x="4619" y="293"/>
                </a:moveTo>
                <a:cubicBezTo>
                  <a:pt x="4615" y="292"/>
                  <a:pt x="4611" y="291"/>
                  <a:pt x="4607" y="290"/>
                </a:cubicBezTo>
                <a:cubicBezTo>
                  <a:pt x="4609" y="282"/>
                  <a:pt x="4609" y="282"/>
                  <a:pt x="4609" y="282"/>
                </a:cubicBezTo>
                <a:cubicBezTo>
                  <a:pt x="4613" y="283"/>
                  <a:pt x="4617" y="284"/>
                  <a:pt x="4621" y="285"/>
                </a:cubicBezTo>
                <a:lnTo>
                  <a:pt x="4619" y="293"/>
                </a:lnTo>
                <a:close/>
                <a:moveTo>
                  <a:pt x="1768" y="289"/>
                </a:moveTo>
                <a:cubicBezTo>
                  <a:pt x="1756" y="285"/>
                  <a:pt x="1756" y="285"/>
                  <a:pt x="1756" y="285"/>
                </a:cubicBezTo>
                <a:cubicBezTo>
                  <a:pt x="1759" y="277"/>
                  <a:pt x="1759" y="277"/>
                  <a:pt x="1759" y="277"/>
                </a:cubicBezTo>
                <a:cubicBezTo>
                  <a:pt x="1771" y="282"/>
                  <a:pt x="1771" y="282"/>
                  <a:pt x="1771" y="282"/>
                </a:cubicBezTo>
                <a:lnTo>
                  <a:pt x="1768" y="289"/>
                </a:lnTo>
                <a:close/>
                <a:moveTo>
                  <a:pt x="5230" y="289"/>
                </a:moveTo>
                <a:cubicBezTo>
                  <a:pt x="5228" y="281"/>
                  <a:pt x="5228" y="281"/>
                  <a:pt x="5228" y="281"/>
                </a:cubicBezTo>
                <a:cubicBezTo>
                  <a:pt x="5232" y="280"/>
                  <a:pt x="5236" y="279"/>
                  <a:pt x="5240" y="278"/>
                </a:cubicBezTo>
                <a:cubicBezTo>
                  <a:pt x="5242" y="286"/>
                  <a:pt x="5242" y="286"/>
                  <a:pt x="5242" y="286"/>
                </a:cubicBezTo>
                <a:cubicBezTo>
                  <a:pt x="5238" y="287"/>
                  <a:pt x="5234" y="288"/>
                  <a:pt x="5230" y="289"/>
                </a:cubicBezTo>
                <a:close/>
                <a:moveTo>
                  <a:pt x="2762" y="288"/>
                </a:moveTo>
                <a:cubicBezTo>
                  <a:pt x="2759" y="280"/>
                  <a:pt x="2759" y="280"/>
                  <a:pt x="2759" y="280"/>
                </a:cubicBezTo>
                <a:cubicBezTo>
                  <a:pt x="2763" y="279"/>
                  <a:pt x="2767" y="277"/>
                  <a:pt x="2771" y="276"/>
                </a:cubicBezTo>
                <a:cubicBezTo>
                  <a:pt x="2774" y="283"/>
                  <a:pt x="2774" y="283"/>
                  <a:pt x="2774" y="283"/>
                </a:cubicBezTo>
                <a:cubicBezTo>
                  <a:pt x="2770" y="285"/>
                  <a:pt x="2766" y="286"/>
                  <a:pt x="2762" y="288"/>
                </a:cubicBezTo>
                <a:close/>
                <a:moveTo>
                  <a:pt x="4596" y="287"/>
                </a:moveTo>
                <a:cubicBezTo>
                  <a:pt x="4592" y="286"/>
                  <a:pt x="4588" y="285"/>
                  <a:pt x="4584" y="283"/>
                </a:cubicBezTo>
                <a:cubicBezTo>
                  <a:pt x="4586" y="276"/>
                  <a:pt x="4586" y="276"/>
                  <a:pt x="4586" y="276"/>
                </a:cubicBezTo>
                <a:cubicBezTo>
                  <a:pt x="4590" y="277"/>
                  <a:pt x="4594" y="278"/>
                  <a:pt x="4598" y="279"/>
                </a:cubicBezTo>
                <a:lnTo>
                  <a:pt x="4596" y="287"/>
                </a:lnTo>
                <a:close/>
                <a:moveTo>
                  <a:pt x="3" y="285"/>
                </a:moveTo>
                <a:cubicBezTo>
                  <a:pt x="0" y="278"/>
                  <a:pt x="0" y="278"/>
                  <a:pt x="0" y="278"/>
                </a:cubicBezTo>
                <a:cubicBezTo>
                  <a:pt x="3" y="276"/>
                  <a:pt x="7" y="275"/>
                  <a:pt x="11" y="273"/>
                </a:cubicBezTo>
                <a:cubicBezTo>
                  <a:pt x="14" y="280"/>
                  <a:pt x="14" y="280"/>
                  <a:pt x="14" y="280"/>
                </a:cubicBezTo>
                <a:cubicBezTo>
                  <a:pt x="10" y="282"/>
                  <a:pt x="7" y="284"/>
                  <a:pt x="3" y="285"/>
                </a:cubicBezTo>
                <a:close/>
                <a:moveTo>
                  <a:pt x="5253" y="284"/>
                </a:moveTo>
                <a:cubicBezTo>
                  <a:pt x="5252" y="276"/>
                  <a:pt x="5252" y="276"/>
                  <a:pt x="5252" y="276"/>
                </a:cubicBezTo>
                <a:cubicBezTo>
                  <a:pt x="5256" y="275"/>
                  <a:pt x="5260" y="274"/>
                  <a:pt x="5264" y="273"/>
                </a:cubicBezTo>
                <a:cubicBezTo>
                  <a:pt x="5265" y="281"/>
                  <a:pt x="5265" y="281"/>
                  <a:pt x="5265" y="281"/>
                </a:cubicBezTo>
                <a:cubicBezTo>
                  <a:pt x="5261" y="282"/>
                  <a:pt x="5257" y="283"/>
                  <a:pt x="5253" y="284"/>
                </a:cubicBezTo>
                <a:close/>
                <a:moveTo>
                  <a:pt x="1745" y="280"/>
                </a:moveTo>
                <a:cubicBezTo>
                  <a:pt x="1734" y="276"/>
                  <a:pt x="1734" y="276"/>
                  <a:pt x="1734" y="276"/>
                </a:cubicBezTo>
                <a:cubicBezTo>
                  <a:pt x="1737" y="269"/>
                  <a:pt x="1737" y="269"/>
                  <a:pt x="1737" y="269"/>
                </a:cubicBezTo>
                <a:cubicBezTo>
                  <a:pt x="1748" y="273"/>
                  <a:pt x="1748" y="273"/>
                  <a:pt x="1748" y="273"/>
                </a:cubicBezTo>
                <a:lnTo>
                  <a:pt x="1745" y="280"/>
                </a:lnTo>
                <a:close/>
                <a:moveTo>
                  <a:pt x="4572" y="280"/>
                </a:moveTo>
                <a:cubicBezTo>
                  <a:pt x="4569" y="279"/>
                  <a:pt x="4565" y="278"/>
                  <a:pt x="4561" y="277"/>
                </a:cubicBezTo>
                <a:cubicBezTo>
                  <a:pt x="4563" y="269"/>
                  <a:pt x="4563" y="269"/>
                  <a:pt x="4563" y="269"/>
                </a:cubicBezTo>
                <a:cubicBezTo>
                  <a:pt x="4567" y="270"/>
                  <a:pt x="4571" y="271"/>
                  <a:pt x="4575" y="272"/>
                </a:cubicBezTo>
                <a:lnTo>
                  <a:pt x="4572" y="280"/>
                </a:lnTo>
                <a:close/>
                <a:moveTo>
                  <a:pt x="2785" y="279"/>
                </a:moveTo>
                <a:cubicBezTo>
                  <a:pt x="2782" y="271"/>
                  <a:pt x="2782" y="271"/>
                  <a:pt x="2782" y="271"/>
                </a:cubicBezTo>
                <a:cubicBezTo>
                  <a:pt x="2786" y="270"/>
                  <a:pt x="2789" y="268"/>
                  <a:pt x="2793" y="267"/>
                </a:cubicBezTo>
                <a:cubicBezTo>
                  <a:pt x="2796" y="274"/>
                  <a:pt x="2796" y="274"/>
                  <a:pt x="2796" y="274"/>
                </a:cubicBezTo>
                <a:cubicBezTo>
                  <a:pt x="2792" y="276"/>
                  <a:pt x="2789" y="277"/>
                  <a:pt x="2785" y="279"/>
                </a:cubicBezTo>
                <a:close/>
                <a:moveTo>
                  <a:pt x="5277" y="278"/>
                </a:moveTo>
                <a:cubicBezTo>
                  <a:pt x="5275" y="271"/>
                  <a:pt x="5275" y="271"/>
                  <a:pt x="5275" y="271"/>
                </a:cubicBezTo>
                <a:cubicBezTo>
                  <a:pt x="5279" y="270"/>
                  <a:pt x="5283" y="269"/>
                  <a:pt x="5287" y="268"/>
                </a:cubicBezTo>
                <a:cubicBezTo>
                  <a:pt x="5289" y="276"/>
                  <a:pt x="5289" y="276"/>
                  <a:pt x="5289" y="276"/>
                </a:cubicBezTo>
                <a:cubicBezTo>
                  <a:pt x="5285" y="277"/>
                  <a:pt x="5281" y="278"/>
                  <a:pt x="5277" y="278"/>
                </a:cubicBezTo>
                <a:close/>
                <a:moveTo>
                  <a:pt x="25" y="275"/>
                </a:moveTo>
                <a:cubicBezTo>
                  <a:pt x="22" y="268"/>
                  <a:pt x="22" y="268"/>
                  <a:pt x="22" y="268"/>
                </a:cubicBezTo>
                <a:cubicBezTo>
                  <a:pt x="25" y="266"/>
                  <a:pt x="29" y="265"/>
                  <a:pt x="33" y="263"/>
                </a:cubicBezTo>
                <a:cubicBezTo>
                  <a:pt x="36" y="271"/>
                  <a:pt x="36" y="271"/>
                  <a:pt x="36" y="271"/>
                </a:cubicBezTo>
                <a:cubicBezTo>
                  <a:pt x="32" y="272"/>
                  <a:pt x="29" y="274"/>
                  <a:pt x="25" y="275"/>
                </a:cubicBezTo>
                <a:close/>
                <a:moveTo>
                  <a:pt x="4549" y="273"/>
                </a:moveTo>
                <a:cubicBezTo>
                  <a:pt x="4545" y="272"/>
                  <a:pt x="4542" y="270"/>
                  <a:pt x="4538" y="269"/>
                </a:cubicBezTo>
                <a:cubicBezTo>
                  <a:pt x="4540" y="262"/>
                  <a:pt x="4540" y="262"/>
                  <a:pt x="4540" y="262"/>
                </a:cubicBezTo>
                <a:cubicBezTo>
                  <a:pt x="4544" y="263"/>
                  <a:pt x="4548" y="264"/>
                  <a:pt x="4552" y="265"/>
                </a:cubicBezTo>
                <a:lnTo>
                  <a:pt x="4549" y="273"/>
                </a:lnTo>
                <a:close/>
                <a:moveTo>
                  <a:pt x="5301" y="273"/>
                </a:moveTo>
                <a:cubicBezTo>
                  <a:pt x="5299" y="265"/>
                  <a:pt x="5299" y="265"/>
                  <a:pt x="5299" y="265"/>
                </a:cubicBezTo>
                <a:cubicBezTo>
                  <a:pt x="5303" y="264"/>
                  <a:pt x="5306" y="263"/>
                  <a:pt x="5310" y="262"/>
                </a:cubicBezTo>
                <a:cubicBezTo>
                  <a:pt x="5312" y="270"/>
                  <a:pt x="5312" y="270"/>
                  <a:pt x="5312" y="270"/>
                </a:cubicBezTo>
                <a:cubicBezTo>
                  <a:pt x="5308" y="271"/>
                  <a:pt x="5304" y="272"/>
                  <a:pt x="5301" y="273"/>
                </a:cubicBezTo>
                <a:close/>
                <a:moveTo>
                  <a:pt x="1723" y="272"/>
                </a:moveTo>
                <a:cubicBezTo>
                  <a:pt x="1712" y="267"/>
                  <a:pt x="1712" y="267"/>
                  <a:pt x="1712" y="267"/>
                </a:cubicBezTo>
                <a:cubicBezTo>
                  <a:pt x="1715" y="260"/>
                  <a:pt x="1715" y="260"/>
                  <a:pt x="1715" y="260"/>
                </a:cubicBezTo>
                <a:cubicBezTo>
                  <a:pt x="1726" y="264"/>
                  <a:pt x="1726" y="264"/>
                  <a:pt x="1726" y="264"/>
                </a:cubicBezTo>
                <a:lnTo>
                  <a:pt x="1723" y="272"/>
                </a:lnTo>
                <a:close/>
                <a:moveTo>
                  <a:pt x="2807" y="270"/>
                </a:moveTo>
                <a:cubicBezTo>
                  <a:pt x="2804" y="262"/>
                  <a:pt x="2804" y="262"/>
                  <a:pt x="2804" y="262"/>
                </a:cubicBezTo>
                <a:cubicBezTo>
                  <a:pt x="2808" y="261"/>
                  <a:pt x="2811" y="259"/>
                  <a:pt x="2815" y="258"/>
                </a:cubicBezTo>
                <a:cubicBezTo>
                  <a:pt x="2818" y="265"/>
                  <a:pt x="2818" y="265"/>
                  <a:pt x="2818" y="265"/>
                </a:cubicBezTo>
                <a:cubicBezTo>
                  <a:pt x="2815" y="267"/>
                  <a:pt x="2811" y="268"/>
                  <a:pt x="2807" y="270"/>
                </a:cubicBezTo>
                <a:close/>
                <a:moveTo>
                  <a:pt x="5324" y="267"/>
                </a:moveTo>
                <a:cubicBezTo>
                  <a:pt x="5322" y="259"/>
                  <a:pt x="5322" y="259"/>
                  <a:pt x="5322" y="259"/>
                </a:cubicBezTo>
                <a:cubicBezTo>
                  <a:pt x="5326" y="258"/>
                  <a:pt x="5330" y="257"/>
                  <a:pt x="5334" y="256"/>
                </a:cubicBezTo>
                <a:cubicBezTo>
                  <a:pt x="5336" y="264"/>
                  <a:pt x="5336" y="264"/>
                  <a:pt x="5336" y="264"/>
                </a:cubicBezTo>
                <a:cubicBezTo>
                  <a:pt x="5332" y="265"/>
                  <a:pt x="5328" y="266"/>
                  <a:pt x="5324" y="267"/>
                </a:cubicBezTo>
                <a:close/>
                <a:moveTo>
                  <a:pt x="47" y="266"/>
                </a:moveTo>
                <a:cubicBezTo>
                  <a:pt x="44" y="258"/>
                  <a:pt x="44" y="258"/>
                  <a:pt x="44" y="258"/>
                </a:cubicBezTo>
                <a:cubicBezTo>
                  <a:pt x="48" y="257"/>
                  <a:pt x="51" y="255"/>
                  <a:pt x="55" y="254"/>
                </a:cubicBezTo>
                <a:cubicBezTo>
                  <a:pt x="58" y="261"/>
                  <a:pt x="58" y="261"/>
                  <a:pt x="58" y="261"/>
                </a:cubicBezTo>
                <a:cubicBezTo>
                  <a:pt x="54" y="263"/>
                  <a:pt x="51" y="264"/>
                  <a:pt x="47" y="266"/>
                </a:cubicBezTo>
                <a:close/>
                <a:moveTo>
                  <a:pt x="4526" y="265"/>
                </a:moveTo>
                <a:cubicBezTo>
                  <a:pt x="4523" y="264"/>
                  <a:pt x="4519" y="263"/>
                  <a:pt x="4515" y="261"/>
                </a:cubicBezTo>
                <a:cubicBezTo>
                  <a:pt x="4518" y="254"/>
                  <a:pt x="4518" y="254"/>
                  <a:pt x="4518" y="254"/>
                </a:cubicBezTo>
                <a:cubicBezTo>
                  <a:pt x="4522" y="255"/>
                  <a:pt x="4525" y="256"/>
                  <a:pt x="4529" y="258"/>
                </a:cubicBezTo>
                <a:lnTo>
                  <a:pt x="4526" y="265"/>
                </a:lnTo>
                <a:close/>
                <a:moveTo>
                  <a:pt x="1700" y="263"/>
                </a:moveTo>
                <a:cubicBezTo>
                  <a:pt x="1689" y="258"/>
                  <a:pt x="1689" y="258"/>
                  <a:pt x="1689" y="258"/>
                </a:cubicBezTo>
                <a:cubicBezTo>
                  <a:pt x="1692" y="251"/>
                  <a:pt x="1692" y="251"/>
                  <a:pt x="1692" y="251"/>
                </a:cubicBezTo>
                <a:cubicBezTo>
                  <a:pt x="1703" y="255"/>
                  <a:pt x="1703" y="255"/>
                  <a:pt x="1703" y="255"/>
                </a:cubicBezTo>
                <a:lnTo>
                  <a:pt x="1700" y="263"/>
                </a:lnTo>
                <a:close/>
                <a:moveTo>
                  <a:pt x="5347" y="261"/>
                </a:moveTo>
                <a:cubicBezTo>
                  <a:pt x="5345" y="253"/>
                  <a:pt x="5345" y="253"/>
                  <a:pt x="5345" y="253"/>
                </a:cubicBezTo>
                <a:cubicBezTo>
                  <a:pt x="5349" y="252"/>
                  <a:pt x="5353" y="251"/>
                  <a:pt x="5357" y="250"/>
                </a:cubicBezTo>
                <a:cubicBezTo>
                  <a:pt x="5359" y="258"/>
                  <a:pt x="5359" y="258"/>
                  <a:pt x="5359" y="258"/>
                </a:cubicBezTo>
                <a:cubicBezTo>
                  <a:pt x="5355" y="259"/>
                  <a:pt x="5351" y="260"/>
                  <a:pt x="5347" y="261"/>
                </a:cubicBezTo>
                <a:close/>
                <a:moveTo>
                  <a:pt x="2829" y="260"/>
                </a:moveTo>
                <a:cubicBezTo>
                  <a:pt x="2826" y="253"/>
                  <a:pt x="2826" y="253"/>
                  <a:pt x="2826" y="253"/>
                </a:cubicBezTo>
                <a:cubicBezTo>
                  <a:pt x="2837" y="248"/>
                  <a:pt x="2837" y="248"/>
                  <a:pt x="2837" y="248"/>
                </a:cubicBezTo>
                <a:cubicBezTo>
                  <a:pt x="2840" y="255"/>
                  <a:pt x="2840" y="255"/>
                  <a:pt x="2840" y="255"/>
                </a:cubicBezTo>
                <a:lnTo>
                  <a:pt x="2829" y="260"/>
                </a:lnTo>
                <a:close/>
                <a:moveTo>
                  <a:pt x="4504" y="257"/>
                </a:moveTo>
                <a:cubicBezTo>
                  <a:pt x="4500" y="255"/>
                  <a:pt x="4496" y="254"/>
                  <a:pt x="4492" y="253"/>
                </a:cubicBezTo>
                <a:cubicBezTo>
                  <a:pt x="4495" y="245"/>
                  <a:pt x="4495" y="245"/>
                  <a:pt x="4495" y="245"/>
                </a:cubicBezTo>
                <a:cubicBezTo>
                  <a:pt x="4499" y="247"/>
                  <a:pt x="4503" y="248"/>
                  <a:pt x="4507" y="249"/>
                </a:cubicBezTo>
                <a:lnTo>
                  <a:pt x="4504" y="257"/>
                </a:lnTo>
                <a:close/>
                <a:moveTo>
                  <a:pt x="69" y="256"/>
                </a:moveTo>
                <a:cubicBezTo>
                  <a:pt x="66" y="249"/>
                  <a:pt x="66" y="249"/>
                  <a:pt x="66" y="249"/>
                </a:cubicBezTo>
                <a:cubicBezTo>
                  <a:pt x="70" y="248"/>
                  <a:pt x="74" y="246"/>
                  <a:pt x="77" y="245"/>
                </a:cubicBezTo>
                <a:cubicBezTo>
                  <a:pt x="80" y="252"/>
                  <a:pt x="80" y="252"/>
                  <a:pt x="80" y="252"/>
                </a:cubicBezTo>
                <a:cubicBezTo>
                  <a:pt x="77" y="253"/>
                  <a:pt x="73" y="255"/>
                  <a:pt x="69" y="256"/>
                </a:cubicBezTo>
                <a:close/>
                <a:moveTo>
                  <a:pt x="5371" y="255"/>
                </a:moveTo>
                <a:cubicBezTo>
                  <a:pt x="5369" y="247"/>
                  <a:pt x="5369" y="247"/>
                  <a:pt x="5369" y="247"/>
                </a:cubicBezTo>
                <a:cubicBezTo>
                  <a:pt x="5372" y="246"/>
                  <a:pt x="5376" y="245"/>
                  <a:pt x="5380" y="244"/>
                </a:cubicBezTo>
                <a:cubicBezTo>
                  <a:pt x="5382" y="251"/>
                  <a:pt x="5382" y="251"/>
                  <a:pt x="5382" y="251"/>
                </a:cubicBezTo>
                <a:cubicBezTo>
                  <a:pt x="5378" y="252"/>
                  <a:pt x="5375" y="253"/>
                  <a:pt x="5371" y="255"/>
                </a:cubicBezTo>
                <a:close/>
                <a:moveTo>
                  <a:pt x="1678" y="254"/>
                </a:moveTo>
                <a:cubicBezTo>
                  <a:pt x="1667" y="250"/>
                  <a:pt x="1667" y="250"/>
                  <a:pt x="1667" y="250"/>
                </a:cubicBezTo>
                <a:cubicBezTo>
                  <a:pt x="1670" y="242"/>
                  <a:pt x="1670" y="242"/>
                  <a:pt x="1670" y="242"/>
                </a:cubicBezTo>
                <a:cubicBezTo>
                  <a:pt x="1681" y="247"/>
                  <a:pt x="1681" y="247"/>
                  <a:pt x="1681" y="247"/>
                </a:cubicBezTo>
                <a:lnTo>
                  <a:pt x="1678" y="254"/>
                </a:lnTo>
                <a:close/>
                <a:moveTo>
                  <a:pt x="2851" y="251"/>
                </a:moveTo>
                <a:cubicBezTo>
                  <a:pt x="2848" y="243"/>
                  <a:pt x="2848" y="243"/>
                  <a:pt x="2848" y="243"/>
                </a:cubicBezTo>
                <a:cubicBezTo>
                  <a:pt x="2859" y="239"/>
                  <a:pt x="2859" y="239"/>
                  <a:pt x="2859" y="239"/>
                </a:cubicBezTo>
                <a:cubicBezTo>
                  <a:pt x="2862" y="246"/>
                  <a:pt x="2862" y="246"/>
                  <a:pt x="2862" y="246"/>
                </a:cubicBezTo>
                <a:lnTo>
                  <a:pt x="2851" y="251"/>
                </a:lnTo>
                <a:close/>
                <a:moveTo>
                  <a:pt x="4481" y="248"/>
                </a:moveTo>
                <a:cubicBezTo>
                  <a:pt x="4478" y="247"/>
                  <a:pt x="4474" y="245"/>
                  <a:pt x="4470" y="243"/>
                </a:cubicBezTo>
                <a:cubicBezTo>
                  <a:pt x="4473" y="236"/>
                  <a:pt x="4473" y="236"/>
                  <a:pt x="4473" y="236"/>
                </a:cubicBezTo>
                <a:cubicBezTo>
                  <a:pt x="4477" y="238"/>
                  <a:pt x="4481" y="239"/>
                  <a:pt x="4484" y="241"/>
                </a:cubicBezTo>
                <a:lnTo>
                  <a:pt x="4481" y="248"/>
                </a:lnTo>
                <a:close/>
                <a:moveTo>
                  <a:pt x="5394" y="248"/>
                </a:moveTo>
                <a:cubicBezTo>
                  <a:pt x="5392" y="240"/>
                  <a:pt x="5392" y="240"/>
                  <a:pt x="5392" y="240"/>
                </a:cubicBezTo>
                <a:cubicBezTo>
                  <a:pt x="5396" y="239"/>
                  <a:pt x="5399" y="238"/>
                  <a:pt x="5403" y="237"/>
                </a:cubicBezTo>
                <a:cubicBezTo>
                  <a:pt x="5406" y="245"/>
                  <a:pt x="5406" y="245"/>
                  <a:pt x="5406" y="245"/>
                </a:cubicBezTo>
                <a:cubicBezTo>
                  <a:pt x="5402" y="246"/>
                  <a:pt x="5398" y="247"/>
                  <a:pt x="5394" y="248"/>
                </a:cubicBezTo>
                <a:close/>
                <a:moveTo>
                  <a:pt x="91" y="248"/>
                </a:moveTo>
                <a:cubicBezTo>
                  <a:pt x="89" y="240"/>
                  <a:pt x="89" y="240"/>
                  <a:pt x="89" y="240"/>
                </a:cubicBezTo>
                <a:cubicBezTo>
                  <a:pt x="92" y="239"/>
                  <a:pt x="96" y="237"/>
                  <a:pt x="100" y="236"/>
                </a:cubicBezTo>
                <a:cubicBezTo>
                  <a:pt x="103" y="243"/>
                  <a:pt x="103" y="243"/>
                  <a:pt x="103" y="243"/>
                </a:cubicBezTo>
                <a:cubicBezTo>
                  <a:pt x="99" y="245"/>
                  <a:pt x="95" y="246"/>
                  <a:pt x="91" y="248"/>
                </a:cubicBezTo>
                <a:close/>
                <a:moveTo>
                  <a:pt x="1656" y="246"/>
                </a:moveTo>
                <a:cubicBezTo>
                  <a:pt x="1652" y="244"/>
                  <a:pt x="1648" y="243"/>
                  <a:pt x="1644" y="241"/>
                </a:cubicBezTo>
                <a:cubicBezTo>
                  <a:pt x="1647" y="234"/>
                  <a:pt x="1647" y="234"/>
                  <a:pt x="1647" y="234"/>
                </a:cubicBezTo>
                <a:cubicBezTo>
                  <a:pt x="1651" y="235"/>
                  <a:pt x="1655" y="237"/>
                  <a:pt x="1658" y="238"/>
                </a:cubicBezTo>
                <a:lnTo>
                  <a:pt x="1656" y="246"/>
                </a:lnTo>
                <a:close/>
                <a:moveTo>
                  <a:pt x="5417" y="241"/>
                </a:moveTo>
                <a:cubicBezTo>
                  <a:pt x="5415" y="233"/>
                  <a:pt x="5415" y="233"/>
                  <a:pt x="5415" y="233"/>
                </a:cubicBezTo>
                <a:cubicBezTo>
                  <a:pt x="5419" y="232"/>
                  <a:pt x="5422" y="231"/>
                  <a:pt x="5426" y="230"/>
                </a:cubicBezTo>
                <a:cubicBezTo>
                  <a:pt x="5429" y="238"/>
                  <a:pt x="5429" y="238"/>
                  <a:pt x="5429" y="238"/>
                </a:cubicBezTo>
                <a:cubicBezTo>
                  <a:pt x="5425" y="239"/>
                  <a:pt x="5421" y="240"/>
                  <a:pt x="5417" y="241"/>
                </a:cubicBezTo>
                <a:close/>
                <a:moveTo>
                  <a:pt x="2873" y="241"/>
                </a:moveTo>
                <a:cubicBezTo>
                  <a:pt x="2870" y="234"/>
                  <a:pt x="2870" y="234"/>
                  <a:pt x="2870" y="234"/>
                </a:cubicBezTo>
                <a:cubicBezTo>
                  <a:pt x="2881" y="229"/>
                  <a:pt x="2881" y="229"/>
                  <a:pt x="2881" y="229"/>
                </a:cubicBezTo>
                <a:cubicBezTo>
                  <a:pt x="2884" y="236"/>
                  <a:pt x="2884" y="236"/>
                  <a:pt x="2884" y="236"/>
                </a:cubicBezTo>
                <a:lnTo>
                  <a:pt x="2873" y="241"/>
                </a:lnTo>
                <a:close/>
                <a:moveTo>
                  <a:pt x="114" y="239"/>
                </a:moveTo>
                <a:cubicBezTo>
                  <a:pt x="111" y="231"/>
                  <a:pt x="111" y="231"/>
                  <a:pt x="111" y="231"/>
                </a:cubicBezTo>
                <a:cubicBezTo>
                  <a:pt x="115" y="230"/>
                  <a:pt x="119" y="229"/>
                  <a:pt x="122" y="227"/>
                </a:cubicBezTo>
                <a:cubicBezTo>
                  <a:pt x="125" y="235"/>
                  <a:pt x="125" y="235"/>
                  <a:pt x="125" y="235"/>
                </a:cubicBezTo>
                <a:cubicBezTo>
                  <a:pt x="121" y="236"/>
                  <a:pt x="118" y="237"/>
                  <a:pt x="114" y="239"/>
                </a:cubicBezTo>
                <a:close/>
                <a:moveTo>
                  <a:pt x="4459" y="239"/>
                </a:moveTo>
                <a:cubicBezTo>
                  <a:pt x="4455" y="237"/>
                  <a:pt x="4452" y="236"/>
                  <a:pt x="4448" y="234"/>
                </a:cubicBezTo>
                <a:cubicBezTo>
                  <a:pt x="4451" y="227"/>
                  <a:pt x="4451" y="227"/>
                  <a:pt x="4451" y="227"/>
                </a:cubicBezTo>
                <a:cubicBezTo>
                  <a:pt x="4455" y="228"/>
                  <a:pt x="4459" y="230"/>
                  <a:pt x="4462" y="231"/>
                </a:cubicBezTo>
                <a:lnTo>
                  <a:pt x="4459" y="239"/>
                </a:lnTo>
                <a:close/>
                <a:moveTo>
                  <a:pt x="1633" y="237"/>
                </a:moveTo>
                <a:cubicBezTo>
                  <a:pt x="1629" y="236"/>
                  <a:pt x="1626" y="234"/>
                  <a:pt x="1622" y="233"/>
                </a:cubicBezTo>
                <a:cubicBezTo>
                  <a:pt x="1625" y="225"/>
                  <a:pt x="1625" y="225"/>
                  <a:pt x="1625" y="225"/>
                </a:cubicBezTo>
                <a:cubicBezTo>
                  <a:pt x="1628" y="227"/>
                  <a:pt x="1632" y="228"/>
                  <a:pt x="1636" y="230"/>
                </a:cubicBezTo>
                <a:lnTo>
                  <a:pt x="1633" y="237"/>
                </a:lnTo>
                <a:close/>
                <a:moveTo>
                  <a:pt x="5440" y="234"/>
                </a:moveTo>
                <a:cubicBezTo>
                  <a:pt x="5438" y="226"/>
                  <a:pt x="5438" y="226"/>
                  <a:pt x="5438" y="226"/>
                </a:cubicBezTo>
                <a:cubicBezTo>
                  <a:pt x="5442" y="225"/>
                  <a:pt x="5445" y="224"/>
                  <a:pt x="5449" y="223"/>
                </a:cubicBezTo>
                <a:cubicBezTo>
                  <a:pt x="5452" y="230"/>
                  <a:pt x="5452" y="230"/>
                  <a:pt x="5452" y="230"/>
                </a:cubicBezTo>
                <a:cubicBezTo>
                  <a:pt x="5448" y="232"/>
                  <a:pt x="5444" y="233"/>
                  <a:pt x="5440" y="234"/>
                </a:cubicBezTo>
                <a:close/>
                <a:moveTo>
                  <a:pt x="2896" y="231"/>
                </a:moveTo>
                <a:cubicBezTo>
                  <a:pt x="2892" y="224"/>
                  <a:pt x="2892" y="224"/>
                  <a:pt x="2892" y="224"/>
                </a:cubicBezTo>
                <a:cubicBezTo>
                  <a:pt x="2903" y="219"/>
                  <a:pt x="2903" y="219"/>
                  <a:pt x="2903" y="219"/>
                </a:cubicBezTo>
                <a:cubicBezTo>
                  <a:pt x="2906" y="226"/>
                  <a:pt x="2906" y="226"/>
                  <a:pt x="2906" y="226"/>
                </a:cubicBezTo>
                <a:lnTo>
                  <a:pt x="2896" y="231"/>
                </a:lnTo>
                <a:close/>
                <a:moveTo>
                  <a:pt x="136" y="231"/>
                </a:moveTo>
                <a:cubicBezTo>
                  <a:pt x="134" y="223"/>
                  <a:pt x="134" y="223"/>
                  <a:pt x="134" y="223"/>
                </a:cubicBezTo>
                <a:cubicBezTo>
                  <a:pt x="137" y="222"/>
                  <a:pt x="141" y="220"/>
                  <a:pt x="145" y="219"/>
                </a:cubicBezTo>
                <a:cubicBezTo>
                  <a:pt x="148" y="227"/>
                  <a:pt x="148" y="227"/>
                  <a:pt x="148" y="227"/>
                </a:cubicBezTo>
                <a:cubicBezTo>
                  <a:pt x="144" y="228"/>
                  <a:pt x="140" y="229"/>
                  <a:pt x="136" y="231"/>
                </a:cubicBezTo>
                <a:close/>
                <a:moveTo>
                  <a:pt x="4437" y="229"/>
                </a:moveTo>
                <a:cubicBezTo>
                  <a:pt x="4433" y="227"/>
                  <a:pt x="4430" y="226"/>
                  <a:pt x="4426" y="224"/>
                </a:cubicBezTo>
                <a:cubicBezTo>
                  <a:pt x="4429" y="217"/>
                  <a:pt x="4429" y="217"/>
                  <a:pt x="4429" y="217"/>
                </a:cubicBezTo>
                <a:cubicBezTo>
                  <a:pt x="4433" y="218"/>
                  <a:pt x="4437" y="220"/>
                  <a:pt x="4440" y="222"/>
                </a:cubicBezTo>
                <a:lnTo>
                  <a:pt x="4437" y="229"/>
                </a:lnTo>
                <a:close/>
                <a:moveTo>
                  <a:pt x="1610" y="229"/>
                </a:moveTo>
                <a:cubicBezTo>
                  <a:pt x="1607" y="227"/>
                  <a:pt x="1603" y="226"/>
                  <a:pt x="1599" y="225"/>
                </a:cubicBezTo>
                <a:cubicBezTo>
                  <a:pt x="1602" y="217"/>
                  <a:pt x="1602" y="217"/>
                  <a:pt x="1602" y="217"/>
                </a:cubicBezTo>
                <a:cubicBezTo>
                  <a:pt x="1606" y="218"/>
                  <a:pt x="1609" y="220"/>
                  <a:pt x="1613" y="221"/>
                </a:cubicBezTo>
                <a:lnTo>
                  <a:pt x="1610" y="229"/>
                </a:lnTo>
                <a:close/>
                <a:moveTo>
                  <a:pt x="5463" y="227"/>
                </a:moveTo>
                <a:cubicBezTo>
                  <a:pt x="5461" y="219"/>
                  <a:pt x="5461" y="219"/>
                  <a:pt x="5461" y="219"/>
                </a:cubicBezTo>
                <a:cubicBezTo>
                  <a:pt x="5465" y="218"/>
                  <a:pt x="5468" y="217"/>
                  <a:pt x="5472" y="215"/>
                </a:cubicBezTo>
                <a:cubicBezTo>
                  <a:pt x="5475" y="223"/>
                  <a:pt x="5475" y="223"/>
                  <a:pt x="5475" y="223"/>
                </a:cubicBezTo>
                <a:cubicBezTo>
                  <a:pt x="5471" y="224"/>
                  <a:pt x="5467" y="226"/>
                  <a:pt x="5463" y="227"/>
                </a:cubicBezTo>
                <a:close/>
                <a:moveTo>
                  <a:pt x="159" y="223"/>
                </a:moveTo>
                <a:cubicBezTo>
                  <a:pt x="156" y="215"/>
                  <a:pt x="156" y="215"/>
                  <a:pt x="156" y="215"/>
                </a:cubicBezTo>
                <a:cubicBezTo>
                  <a:pt x="160" y="214"/>
                  <a:pt x="164" y="212"/>
                  <a:pt x="168" y="211"/>
                </a:cubicBezTo>
                <a:cubicBezTo>
                  <a:pt x="170" y="219"/>
                  <a:pt x="170" y="219"/>
                  <a:pt x="170" y="219"/>
                </a:cubicBezTo>
                <a:cubicBezTo>
                  <a:pt x="167" y="220"/>
                  <a:pt x="163" y="221"/>
                  <a:pt x="159" y="223"/>
                </a:cubicBezTo>
                <a:close/>
                <a:moveTo>
                  <a:pt x="2917" y="221"/>
                </a:moveTo>
                <a:cubicBezTo>
                  <a:pt x="2914" y="214"/>
                  <a:pt x="2914" y="214"/>
                  <a:pt x="2914" y="214"/>
                </a:cubicBezTo>
                <a:cubicBezTo>
                  <a:pt x="2925" y="209"/>
                  <a:pt x="2925" y="209"/>
                  <a:pt x="2925" y="209"/>
                </a:cubicBezTo>
                <a:cubicBezTo>
                  <a:pt x="2928" y="217"/>
                  <a:pt x="2928" y="217"/>
                  <a:pt x="2928" y="217"/>
                </a:cubicBezTo>
                <a:lnTo>
                  <a:pt x="2917" y="221"/>
                </a:lnTo>
                <a:close/>
                <a:moveTo>
                  <a:pt x="1588" y="221"/>
                </a:moveTo>
                <a:cubicBezTo>
                  <a:pt x="1576" y="217"/>
                  <a:pt x="1576" y="217"/>
                  <a:pt x="1576" y="217"/>
                </a:cubicBezTo>
                <a:cubicBezTo>
                  <a:pt x="1579" y="209"/>
                  <a:pt x="1579" y="209"/>
                  <a:pt x="1579" y="209"/>
                </a:cubicBezTo>
                <a:cubicBezTo>
                  <a:pt x="1590" y="213"/>
                  <a:pt x="1590" y="213"/>
                  <a:pt x="1590" y="213"/>
                </a:cubicBezTo>
                <a:lnTo>
                  <a:pt x="1588" y="221"/>
                </a:lnTo>
                <a:close/>
                <a:moveTo>
                  <a:pt x="5486" y="219"/>
                </a:moveTo>
                <a:cubicBezTo>
                  <a:pt x="5484" y="212"/>
                  <a:pt x="5484" y="212"/>
                  <a:pt x="5484" y="212"/>
                </a:cubicBezTo>
                <a:cubicBezTo>
                  <a:pt x="5487" y="211"/>
                  <a:pt x="5491" y="209"/>
                  <a:pt x="5495" y="208"/>
                </a:cubicBezTo>
                <a:cubicBezTo>
                  <a:pt x="5498" y="216"/>
                  <a:pt x="5498" y="216"/>
                  <a:pt x="5498" y="216"/>
                </a:cubicBezTo>
                <a:cubicBezTo>
                  <a:pt x="5494" y="217"/>
                  <a:pt x="5490" y="218"/>
                  <a:pt x="5486" y="219"/>
                </a:cubicBezTo>
                <a:close/>
                <a:moveTo>
                  <a:pt x="4415" y="219"/>
                </a:moveTo>
                <a:cubicBezTo>
                  <a:pt x="4411" y="217"/>
                  <a:pt x="4408" y="216"/>
                  <a:pt x="4404" y="214"/>
                </a:cubicBezTo>
                <a:cubicBezTo>
                  <a:pt x="4408" y="207"/>
                  <a:pt x="4408" y="207"/>
                  <a:pt x="4408" y="207"/>
                </a:cubicBezTo>
                <a:cubicBezTo>
                  <a:pt x="4411" y="208"/>
                  <a:pt x="4415" y="210"/>
                  <a:pt x="4419" y="212"/>
                </a:cubicBezTo>
                <a:lnTo>
                  <a:pt x="4415" y="219"/>
                </a:lnTo>
                <a:close/>
                <a:moveTo>
                  <a:pt x="182" y="215"/>
                </a:moveTo>
                <a:cubicBezTo>
                  <a:pt x="179" y="207"/>
                  <a:pt x="179" y="207"/>
                  <a:pt x="179" y="207"/>
                </a:cubicBezTo>
                <a:cubicBezTo>
                  <a:pt x="183" y="206"/>
                  <a:pt x="187" y="205"/>
                  <a:pt x="191" y="204"/>
                </a:cubicBezTo>
                <a:cubicBezTo>
                  <a:pt x="193" y="211"/>
                  <a:pt x="193" y="211"/>
                  <a:pt x="193" y="211"/>
                </a:cubicBezTo>
                <a:cubicBezTo>
                  <a:pt x="189" y="212"/>
                  <a:pt x="186" y="214"/>
                  <a:pt x="182" y="215"/>
                </a:cubicBezTo>
                <a:close/>
                <a:moveTo>
                  <a:pt x="1565" y="213"/>
                </a:moveTo>
                <a:cubicBezTo>
                  <a:pt x="1561" y="212"/>
                  <a:pt x="1557" y="210"/>
                  <a:pt x="1554" y="209"/>
                </a:cubicBezTo>
                <a:cubicBezTo>
                  <a:pt x="1556" y="202"/>
                  <a:pt x="1556" y="202"/>
                  <a:pt x="1556" y="202"/>
                </a:cubicBezTo>
                <a:cubicBezTo>
                  <a:pt x="1560" y="203"/>
                  <a:pt x="1564" y="204"/>
                  <a:pt x="1568" y="205"/>
                </a:cubicBezTo>
                <a:lnTo>
                  <a:pt x="1565" y="213"/>
                </a:lnTo>
                <a:close/>
                <a:moveTo>
                  <a:pt x="5509" y="212"/>
                </a:moveTo>
                <a:cubicBezTo>
                  <a:pt x="5506" y="204"/>
                  <a:pt x="5506" y="204"/>
                  <a:pt x="5506" y="204"/>
                </a:cubicBezTo>
                <a:cubicBezTo>
                  <a:pt x="5510" y="203"/>
                  <a:pt x="5514" y="202"/>
                  <a:pt x="5518" y="200"/>
                </a:cubicBezTo>
                <a:cubicBezTo>
                  <a:pt x="5520" y="208"/>
                  <a:pt x="5520" y="208"/>
                  <a:pt x="5520" y="208"/>
                </a:cubicBezTo>
                <a:cubicBezTo>
                  <a:pt x="5517" y="209"/>
                  <a:pt x="5513" y="210"/>
                  <a:pt x="5509" y="212"/>
                </a:cubicBezTo>
                <a:close/>
                <a:moveTo>
                  <a:pt x="2939" y="212"/>
                </a:moveTo>
                <a:cubicBezTo>
                  <a:pt x="2936" y="204"/>
                  <a:pt x="2936" y="204"/>
                  <a:pt x="2936" y="204"/>
                </a:cubicBezTo>
                <a:cubicBezTo>
                  <a:pt x="2947" y="199"/>
                  <a:pt x="2947" y="199"/>
                  <a:pt x="2947" y="199"/>
                </a:cubicBezTo>
                <a:cubicBezTo>
                  <a:pt x="2950" y="207"/>
                  <a:pt x="2950" y="207"/>
                  <a:pt x="2950" y="207"/>
                </a:cubicBezTo>
                <a:lnTo>
                  <a:pt x="2939" y="212"/>
                </a:lnTo>
                <a:close/>
                <a:moveTo>
                  <a:pt x="4393" y="209"/>
                </a:moveTo>
                <a:cubicBezTo>
                  <a:pt x="4390" y="207"/>
                  <a:pt x="4386" y="205"/>
                  <a:pt x="4383" y="203"/>
                </a:cubicBezTo>
                <a:cubicBezTo>
                  <a:pt x="4386" y="196"/>
                  <a:pt x="4386" y="196"/>
                  <a:pt x="4386" y="196"/>
                </a:cubicBezTo>
                <a:cubicBezTo>
                  <a:pt x="4390" y="198"/>
                  <a:pt x="4393" y="200"/>
                  <a:pt x="4397" y="201"/>
                </a:cubicBezTo>
                <a:lnTo>
                  <a:pt x="4393" y="209"/>
                </a:lnTo>
                <a:close/>
                <a:moveTo>
                  <a:pt x="205" y="208"/>
                </a:moveTo>
                <a:cubicBezTo>
                  <a:pt x="202" y="200"/>
                  <a:pt x="202" y="200"/>
                  <a:pt x="202" y="200"/>
                </a:cubicBezTo>
                <a:cubicBezTo>
                  <a:pt x="206" y="199"/>
                  <a:pt x="210" y="197"/>
                  <a:pt x="214" y="196"/>
                </a:cubicBezTo>
                <a:cubicBezTo>
                  <a:pt x="216" y="204"/>
                  <a:pt x="216" y="204"/>
                  <a:pt x="216" y="204"/>
                </a:cubicBezTo>
                <a:cubicBezTo>
                  <a:pt x="212" y="205"/>
                  <a:pt x="208" y="206"/>
                  <a:pt x="205" y="208"/>
                </a:cubicBezTo>
                <a:close/>
                <a:moveTo>
                  <a:pt x="1542" y="205"/>
                </a:moveTo>
                <a:cubicBezTo>
                  <a:pt x="1538" y="204"/>
                  <a:pt x="1535" y="203"/>
                  <a:pt x="1531" y="202"/>
                </a:cubicBezTo>
                <a:cubicBezTo>
                  <a:pt x="1533" y="194"/>
                  <a:pt x="1533" y="194"/>
                  <a:pt x="1533" y="194"/>
                </a:cubicBezTo>
                <a:cubicBezTo>
                  <a:pt x="1537" y="195"/>
                  <a:pt x="1541" y="197"/>
                  <a:pt x="1545" y="198"/>
                </a:cubicBezTo>
                <a:lnTo>
                  <a:pt x="1542" y="205"/>
                </a:lnTo>
                <a:close/>
                <a:moveTo>
                  <a:pt x="5532" y="204"/>
                </a:moveTo>
                <a:cubicBezTo>
                  <a:pt x="5529" y="196"/>
                  <a:pt x="5529" y="196"/>
                  <a:pt x="5529" y="196"/>
                </a:cubicBezTo>
                <a:cubicBezTo>
                  <a:pt x="5533" y="195"/>
                  <a:pt x="5537" y="194"/>
                  <a:pt x="5541" y="192"/>
                </a:cubicBezTo>
                <a:cubicBezTo>
                  <a:pt x="5543" y="200"/>
                  <a:pt x="5543" y="200"/>
                  <a:pt x="5543" y="200"/>
                </a:cubicBezTo>
                <a:cubicBezTo>
                  <a:pt x="5539" y="201"/>
                  <a:pt x="5536" y="203"/>
                  <a:pt x="5532" y="204"/>
                </a:cubicBezTo>
                <a:close/>
                <a:moveTo>
                  <a:pt x="2961" y="202"/>
                </a:moveTo>
                <a:cubicBezTo>
                  <a:pt x="2958" y="194"/>
                  <a:pt x="2958" y="194"/>
                  <a:pt x="2958" y="194"/>
                </a:cubicBezTo>
                <a:cubicBezTo>
                  <a:pt x="2969" y="189"/>
                  <a:pt x="2969" y="189"/>
                  <a:pt x="2969" y="189"/>
                </a:cubicBezTo>
                <a:cubicBezTo>
                  <a:pt x="2972" y="197"/>
                  <a:pt x="2972" y="197"/>
                  <a:pt x="2972" y="197"/>
                </a:cubicBezTo>
                <a:lnTo>
                  <a:pt x="2961" y="202"/>
                </a:lnTo>
                <a:close/>
                <a:moveTo>
                  <a:pt x="228" y="200"/>
                </a:moveTo>
                <a:cubicBezTo>
                  <a:pt x="225" y="193"/>
                  <a:pt x="225" y="193"/>
                  <a:pt x="225" y="193"/>
                </a:cubicBezTo>
                <a:cubicBezTo>
                  <a:pt x="229" y="192"/>
                  <a:pt x="233" y="190"/>
                  <a:pt x="237" y="189"/>
                </a:cubicBezTo>
                <a:cubicBezTo>
                  <a:pt x="239" y="197"/>
                  <a:pt x="239" y="197"/>
                  <a:pt x="239" y="197"/>
                </a:cubicBezTo>
                <a:cubicBezTo>
                  <a:pt x="235" y="198"/>
                  <a:pt x="231" y="199"/>
                  <a:pt x="228" y="200"/>
                </a:cubicBezTo>
                <a:close/>
                <a:moveTo>
                  <a:pt x="1519" y="198"/>
                </a:moveTo>
                <a:cubicBezTo>
                  <a:pt x="1515" y="197"/>
                  <a:pt x="1512" y="196"/>
                  <a:pt x="1508" y="195"/>
                </a:cubicBezTo>
                <a:cubicBezTo>
                  <a:pt x="1510" y="187"/>
                  <a:pt x="1510" y="187"/>
                  <a:pt x="1510" y="187"/>
                </a:cubicBezTo>
                <a:cubicBezTo>
                  <a:pt x="1514" y="188"/>
                  <a:pt x="1518" y="189"/>
                  <a:pt x="1522" y="191"/>
                </a:cubicBezTo>
                <a:lnTo>
                  <a:pt x="1519" y="198"/>
                </a:lnTo>
                <a:close/>
                <a:moveTo>
                  <a:pt x="4372" y="198"/>
                </a:moveTo>
                <a:cubicBezTo>
                  <a:pt x="4368" y="196"/>
                  <a:pt x="4365" y="195"/>
                  <a:pt x="4361" y="193"/>
                </a:cubicBezTo>
                <a:cubicBezTo>
                  <a:pt x="4365" y="186"/>
                  <a:pt x="4365" y="186"/>
                  <a:pt x="4365" y="186"/>
                </a:cubicBezTo>
                <a:cubicBezTo>
                  <a:pt x="4368" y="187"/>
                  <a:pt x="4372" y="189"/>
                  <a:pt x="4375" y="191"/>
                </a:cubicBezTo>
                <a:lnTo>
                  <a:pt x="4372" y="198"/>
                </a:lnTo>
                <a:close/>
                <a:moveTo>
                  <a:pt x="5555" y="196"/>
                </a:moveTo>
                <a:cubicBezTo>
                  <a:pt x="5552" y="188"/>
                  <a:pt x="5552" y="188"/>
                  <a:pt x="5552" y="188"/>
                </a:cubicBezTo>
                <a:cubicBezTo>
                  <a:pt x="5563" y="184"/>
                  <a:pt x="5563" y="184"/>
                  <a:pt x="5563" y="184"/>
                </a:cubicBezTo>
                <a:cubicBezTo>
                  <a:pt x="5566" y="192"/>
                  <a:pt x="5566" y="192"/>
                  <a:pt x="5566" y="192"/>
                </a:cubicBezTo>
                <a:lnTo>
                  <a:pt x="5555" y="196"/>
                </a:lnTo>
                <a:close/>
                <a:moveTo>
                  <a:pt x="251" y="194"/>
                </a:moveTo>
                <a:cubicBezTo>
                  <a:pt x="248" y="186"/>
                  <a:pt x="248" y="186"/>
                  <a:pt x="248" y="186"/>
                </a:cubicBezTo>
                <a:cubicBezTo>
                  <a:pt x="252" y="185"/>
                  <a:pt x="256" y="184"/>
                  <a:pt x="260" y="183"/>
                </a:cubicBezTo>
                <a:cubicBezTo>
                  <a:pt x="262" y="190"/>
                  <a:pt x="262" y="190"/>
                  <a:pt x="262" y="190"/>
                </a:cubicBezTo>
                <a:cubicBezTo>
                  <a:pt x="258" y="191"/>
                  <a:pt x="254" y="192"/>
                  <a:pt x="251" y="194"/>
                </a:cubicBezTo>
                <a:close/>
                <a:moveTo>
                  <a:pt x="2983" y="192"/>
                </a:moveTo>
                <a:cubicBezTo>
                  <a:pt x="2980" y="185"/>
                  <a:pt x="2980" y="185"/>
                  <a:pt x="2980" y="185"/>
                </a:cubicBezTo>
                <a:cubicBezTo>
                  <a:pt x="2991" y="180"/>
                  <a:pt x="2991" y="180"/>
                  <a:pt x="2991" y="180"/>
                </a:cubicBezTo>
                <a:cubicBezTo>
                  <a:pt x="2994" y="187"/>
                  <a:pt x="2994" y="187"/>
                  <a:pt x="2994" y="187"/>
                </a:cubicBezTo>
                <a:lnTo>
                  <a:pt x="2983" y="192"/>
                </a:lnTo>
                <a:close/>
                <a:moveTo>
                  <a:pt x="1496" y="191"/>
                </a:moveTo>
                <a:cubicBezTo>
                  <a:pt x="1492" y="190"/>
                  <a:pt x="1488" y="189"/>
                  <a:pt x="1485" y="188"/>
                </a:cubicBezTo>
                <a:cubicBezTo>
                  <a:pt x="1487" y="180"/>
                  <a:pt x="1487" y="180"/>
                  <a:pt x="1487" y="180"/>
                </a:cubicBezTo>
                <a:cubicBezTo>
                  <a:pt x="1491" y="181"/>
                  <a:pt x="1494" y="183"/>
                  <a:pt x="1498" y="184"/>
                </a:cubicBezTo>
                <a:lnTo>
                  <a:pt x="1496" y="191"/>
                </a:lnTo>
                <a:close/>
                <a:moveTo>
                  <a:pt x="5577" y="188"/>
                </a:moveTo>
                <a:cubicBezTo>
                  <a:pt x="5575" y="180"/>
                  <a:pt x="5575" y="180"/>
                  <a:pt x="5575" y="180"/>
                </a:cubicBezTo>
                <a:cubicBezTo>
                  <a:pt x="5586" y="176"/>
                  <a:pt x="5586" y="176"/>
                  <a:pt x="5586" y="176"/>
                </a:cubicBezTo>
                <a:cubicBezTo>
                  <a:pt x="5589" y="184"/>
                  <a:pt x="5589" y="184"/>
                  <a:pt x="5589" y="184"/>
                </a:cubicBezTo>
                <a:lnTo>
                  <a:pt x="5577" y="188"/>
                </a:lnTo>
                <a:close/>
                <a:moveTo>
                  <a:pt x="4350" y="187"/>
                </a:moveTo>
                <a:cubicBezTo>
                  <a:pt x="4339" y="182"/>
                  <a:pt x="4339" y="182"/>
                  <a:pt x="4339" y="182"/>
                </a:cubicBezTo>
                <a:cubicBezTo>
                  <a:pt x="4343" y="175"/>
                  <a:pt x="4343" y="175"/>
                  <a:pt x="4343" y="175"/>
                </a:cubicBezTo>
                <a:cubicBezTo>
                  <a:pt x="4354" y="180"/>
                  <a:pt x="4354" y="180"/>
                  <a:pt x="4354" y="180"/>
                </a:cubicBezTo>
                <a:lnTo>
                  <a:pt x="4350" y="187"/>
                </a:lnTo>
                <a:close/>
                <a:moveTo>
                  <a:pt x="274" y="187"/>
                </a:moveTo>
                <a:cubicBezTo>
                  <a:pt x="272" y="179"/>
                  <a:pt x="272" y="179"/>
                  <a:pt x="272" y="179"/>
                </a:cubicBezTo>
                <a:cubicBezTo>
                  <a:pt x="275" y="178"/>
                  <a:pt x="279" y="177"/>
                  <a:pt x="283" y="176"/>
                </a:cubicBezTo>
                <a:cubicBezTo>
                  <a:pt x="285" y="184"/>
                  <a:pt x="285" y="184"/>
                  <a:pt x="285" y="184"/>
                </a:cubicBezTo>
                <a:cubicBezTo>
                  <a:pt x="281" y="185"/>
                  <a:pt x="278" y="186"/>
                  <a:pt x="274" y="187"/>
                </a:cubicBezTo>
                <a:close/>
                <a:moveTo>
                  <a:pt x="1473" y="185"/>
                </a:moveTo>
                <a:cubicBezTo>
                  <a:pt x="1469" y="184"/>
                  <a:pt x="1465" y="183"/>
                  <a:pt x="1461" y="182"/>
                </a:cubicBezTo>
                <a:cubicBezTo>
                  <a:pt x="1463" y="174"/>
                  <a:pt x="1463" y="174"/>
                  <a:pt x="1463" y="174"/>
                </a:cubicBezTo>
                <a:cubicBezTo>
                  <a:pt x="1467" y="175"/>
                  <a:pt x="1471" y="176"/>
                  <a:pt x="1475" y="177"/>
                </a:cubicBezTo>
                <a:lnTo>
                  <a:pt x="1473" y="185"/>
                </a:lnTo>
                <a:close/>
                <a:moveTo>
                  <a:pt x="3005" y="182"/>
                </a:moveTo>
                <a:cubicBezTo>
                  <a:pt x="3002" y="175"/>
                  <a:pt x="3002" y="175"/>
                  <a:pt x="3002" y="175"/>
                </a:cubicBezTo>
                <a:cubicBezTo>
                  <a:pt x="3013" y="170"/>
                  <a:pt x="3013" y="170"/>
                  <a:pt x="3013" y="170"/>
                </a:cubicBezTo>
                <a:cubicBezTo>
                  <a:pt x="3016" y="177"/>
                  <a:pt x="3016" y="177"/>
                  <a:pt x="3016" y="177"/>
                </a:cubicBezTo>
                <a:lnTo>
                  <a:pt x="3005" y="182"/>
                </a:lnTo>
                <a:close/>
                <a:moveTo>
                  <a:pt x="297" y="181"/>
                </a:moveTo>
                <a:cubicBezTo>
                  <a:pt x="295" y="173"/>
                  <a:pt x="295" y="173"/>
                  <a:pt x="295" y="173"/>
                </a:cubicBezTo>
                <a:cubicBezTo>
                  <a:pt x="299" y="172"/>
                  <a:pt x="303" y="171"/>
                  <a:pt x="306" y="170"/>
                </a:cubicBezTo>
                <a:cubicBezTo>
                  <a:pt x="308" y="178"/>
                  <a:pt x="308" y="178"/>
                  <a:pt x="308" y="178"/>
                </a:cubicBezTo>
                <a:cubicBezTo>
                  <a:pt x="305" y="179"/>
                  <a:pt x="301" y="180"/>
                  <a:pt x="297" y="181"/>
                </a:cubicBezTo>
                <a:close/>
                <a:moveTo>
                  <a:pt x="5600" y="180"/>
                </a:moveTo>
                <a:cubicBezTo>
                  <a:pt x="5597" y="172"/>
                  <a:pt x="5597" y="172"/>
                  <a:pt x="5597" y="172"/>
                </a:cubicBezTo>
                <a:cubicBezTo>
                  <a:pt x="5609" y="168"/>
                  <a:pt x="5609" y="168"/>
                  <a:pt x="5609" y="168"/>
                </a:cubicBezTo>
                <a:cubicBezTo>
                  <a:pt x="5611" y="175"/>
                  <a:pt x="5611" y="175"/>
                  <a:pt x="5611" y="175"/>
                </a:cubicBezTo>
                <a:lnTo>
                  <a:pt x="5600" y="180"/>
                </a:lnTo>
                <a:close/>
                <a:moveTo>
                  <a:pt x="1450" y="179"/>
                </a:moveTo>
                <a:cubicBezTo>
                  <a:pt x="1446" y="178"/>
                  <a:pt x="1442" y="177"/>
                  <a:pt x="1438" y="176"/>
                </a:cubicBezTo>
                <a:cubicBezTo>
                  <a:pt x="1440" y="168"/>
                  <a:pt x="1440" y="168"/>
                  <a:pt x="1440" y="168"/>
                </a:cubicBezTo>
                <a:cubicBezTo>
                  <a:pt x="1444" y="169"/>
                  <a:pt x="1448" y="170"/>
                  <a:pt x="1452" y="171"/>
                </a:cubicBezTo>
                <a:lnTo>
                  <a:pt x="1450" y="179"/>
                </a:lnTo>
                <a:close/>
                <a:moveTo>
                  <a:pt x="4329" y="177"/>
                </a:moveTo>
                <a:cubicBezTo>
                  <a:pt x="4318" y="171"/>
                  <a:pt x="4318" y="171"/>
                  <a:pt x="4318" y="171"/>
                </a:cubicBezTo>
                <a:cubicBezTo>
                  <a:pt x="4322" y="164"/>
                  <a:pt x="4322" y="164"/>
                  <a:pt x="4322" y="164"/>
                </a:cubicBezTo>
                <a:cubicBezTo>
                  <a:pt x="4332" y="169"/>
                  <a:pt x="4332" y="169"/>
                  <a:pt x="4332" y="169"/>
                </a:cubicBezTo>
                <a:lnTo>
                  <a:pt x="4329" y="177"/>
                </a:lnTo>
                <a:close/>
                <a:moveTo>
                  <a:pt x="320" y="175"/>
                </a:moveTo>
                <a:cubicBezTo>
                  <a:pt x="318" y="167"/>
                  <a:pt x="318" y="167"/>
                  <a:pt x="318" y="167"/>
                </a:cubicBezTo>
                <a:cubicBezTo>
                  <a:pt x="322" y="166"/>
                  <a:pt x="326" y="165"/>
                  <a:pt x="330" y="164"/>
                </a:cubicBezTo>
                <a:cubicBezTo>
                  <a:pt x="332" y="172"/>
                  <a:pt x="332" y="172"/>
                  <a:pt x="332" y="172"/>
                </a:cubicBezTo>
                <a:cubicBezTo>
                  <a:pt x="328" y="173"/>
                  <a:pt x="324" y="174"/>
                  <a:pt x="320" y="175"/>
                </a:cubicBezTo>
                <a:close/>
                <a:moveTo>
                  <a:pt x="1426" y="173"/>
                </a:moveTo>
                <a:cubicBezTo>
                  <a:pt x="1423" y="172"/>
                  <a:pt x="1419" y="171"/>
                  <a:pt x="1415" y="170"/>
                </a:cubicBezTo>
                <a:cubicBezTo>
                  <a:pt x="1417" y="162"/>
                  <a:pt x="1417" y="162"/>
                  <a:pt x="1417" y="162"/>
                </a:cubicBezTo>
                <a:cubicBezTo>
                  <a:pt x="1421" y="163"/>
                  <a:pt x="1424" y="164"/>
                  <a:pt x="1428" y="165"/>
                </a:cubicBezTo>
                <a:lnTo>
                  <a:pt x="1426" y="173"/>
                </a:lnTo>
                <a:close/>
                <a:moveTo>
                  <a:pt x="3027" y="172"/>
                </a:moveTo>
                <a:cubicBezTo>
                  <a:pt x="3024" y="165"/>
                  <a:pt x="3024" y="165"/>
                  <a:pt x="3024" y="165"/>
                </a:cubicBezTo>
                <a:cubicBezTo>
                  <a:pt x="3035" y="160"/>
                  <a:pt x="3035" y="160"/>
                  <a:pt x="3035" y="160"/>
                </a:cubicBezTo>
                <a:cubicBezTo>
                  <a:pt x="3038" y="167"/>
                  <a:pt x="3038" y="167"/>
                  <a:pt x="3038" y="167"/>
                </a:cubicBezTo>
                <a:lnTo>
                  <a:pt x="3027" y="172"/>
                </a:lnTo>
                <a:close/>
                <a:moveTo>
                  <a:pt x="5623" y="171"/>
                </a:moveTo>
                <a:cubicBezTo>
                  <a:pt x="5620" y="164"/>
                  <a:pt x="5620" y="164"/>
                  <a:pt x="5620" y="164"/>
                </a:cubicBezTo>
                <a:cubicBezTo>
                  <a:pt x="5631" y="160"/>
                  <a:pt x="5631" y="160"/>
                  <a:pt x="5631" y="160"/>
                </a:cubicBezTo>
                <a:cubicBezTo>
                  <a:pt x="5634" y="167"/>
                  <a:pt x="5634" y="167"/>
                  <a:pt x="5634" y="167"/>
                </a:cubicBezTo>
                <a:lnTo>
                  <a:pt x="5623" y="171"/>
                </a:lnTo>
                <a:close/>
                <a:moveTo>
                  <a:pt x="343" y="169"/>
                </a:moveTo>
                <a:cubicBezTo>
                  <a:pt x="341" y="161"/>
                  <a:pt x="341" y="161"/>
                  <a:pt x="341" y="161"/>
                </a:cubicBezTo>
                <a:cubicBezTo>
                  <a:pt x="345" y="161"/>
                  <a:pt x="349" y="160"/>
                  <a:pt x="353" y="159"/>
                </a:cubicBezTo>
                <a:cubicBezTo>
                  <a:pt x="355" y="166"/>
                  <a:pt x="355" y="166"/>
                  <a:pt x="355" y="166"/>
                </a:cubicBezTo>
                <a:cubicBezTo>
                  <a:pt x="351" y="167"/>
                  <a:pt x="347" y="168"/>
                  <a:pt x="343" y="169"/>
                </a:cubicBezTo>
                <a:close/>
                <a:moveTo>
                  <a:pt x="1403" y="167"/>
                </a:moveTo>
                <a:cubicBezTo>
                  <a:pt x="1399" y="166"/>
                  <a:pt x="1395" y="165"/>
                  <a:pt x="1391" y="164"/>
                </a:cubicBezTo>
                <a:cubicBezTo>
                  <a:pt x="1393" y="156"/>
                  <a:pt x="1393" y="156"/>
                  <a:pt x="1393" y="156"/>
                </a:cubicBezTo>
                <a:cubicBezTo>
                  <a:pt x="1397" y="157"/>
                  <a:pt x="1401" y="158"/>
                  <a:pt x="1405" y="159"/>
                </a:cubicBezTo>
                <a:lnTo>
                  <a:pt x="1403" y="167"/>
                </a:lnTo>
                <a:close/>
                <a:moveTo>
                  <a:pt x="4307" y="166"/>
                </a:moveTo>
                <a:cubicBezTo>
                  <a:pt x="4296" y="160"/>
                  <a:pt x="4296" y="160"/>
                  <a:pt x="4296" y="160"/>
                </a:cubicBezTo>
                <a:cubicBezTo>
                  <a:pt x="4300" y="153"/>
                  <a:pt x="4300" y="153"/>
                  <a:pt x="4300" y="153"/>
                </a:cubicBezTo>
                <a:cubicBezTo>
                  <a:pt x="4311" y="158"/>
                  <a:pt x="4311" y="158"/>
                  <a:pt x="4311" y="158"/>
                </a:cubicBezTo>
                <a:lnTo>
                  <a:pt x="4307" y="166"/>
                </a:lnTo>
                <a:close/>
                <a:moveTo>
                  <a:pt x="367" y="164"/>
                </a:moveTo>
                <a:cubicBezTo>
                  <a:pt x="365" y="156"/>
                  <a:pt x="365" y="156"/>
                  <a:pt x="365" y="156"/>
                </a:cubicBezTo>
                <a:cubicBezTo>
                  <a:pt x="369" y="155"/>
                  <a:pt x="373" y="154"/>
                  <a:pt x="377" y="153"/>
                </a:cubicBezTo>
                <a:cubicBezTo>
                  <a:pt x="378" y="161"/>
                  <a:pt x="378" y="161"/>
                  <a:pt x="378" y="161"/>
                </a:cubicBezTo>
                <a:cubicBezTo>
                  <a:pt x="374" y="162"/>
                  <a:pt x="370" y="163"/>
                  <a:pt x="367" y="164"/>
                </a:cubicBezTo>
                <a:close/>
                <a:moveTo>
                  <a:pt x="5645" y="163"/>
                </a:moveTo>
                <a:cubicBezTo>
                  <a:pt x="5642" y="155"/>
                  <a:pt x="5642" y="155"/>
                  <a:pt x="5642" y="155"/>
                </a:cubicBezTo>
                <a:cubicBezTo>
                  <a:pt x="5654" y="151"/>
                  <a:pt x="5654" y="151"/>
                  <a:pt x="5654" y="151"/>
                </a:cubicBezTo>
                <a:cubicBezTo>
                  <a:pt x="5657" y="159"/>
                  <a:pt x="5657" y="159"/>
                  <a:pt x="5657" y="159"/>
                </a:cubicBezTo>
                <a:lnTo>
                  <a:pt x="5645" y="163"/>
                </a:lnTo>
                <a:close/>
                <a:moveTo>
                  <a:pt x="3049" y="163"/>
                </a:moveTo>
                <a:cubicBezTo>
                  <a:pt x="3046" y="155"/>
                  <a:pt x="3046" y="155"/>
                  <a:pt x="3046" y="155"/>
                </a:cubicBezTo>
                <a:cubicBezTo>
                  <a:pt x="3057" y="150"/>
                  <a:pt x="3057" y="150"/>
                  <a:pt x="3057" y="150"/>
                </a:cubicBezTo>
                <a:cubicBezTo>
                  <a:pt x="3060" y="158"/>
                  <a:pt x="3060" y="158"/>
                  <a:pt x="3060" y="158"/>
                </a:cubicBezTo>
                <a:lnTo>
                  <a:pt x="3049" y="163"/>
                </a:lnTo>
                <a:close/>
                <a:moveTo>
                  <a:pt x="1380" y="161"/>
                </a:moveTo>
                <a:cubicBezTo>
                  <a:pt x="1376" y="161"/>
                  <a:pt x="1372" y="160"/>
                  <a:pt x="1368" y="159"/>
                </a:cubicBezTo>
                <a:cubicBezTo>
                  <a:pt x="1370" y="151"/>
                  <a:pt x="1370" y="151"/>
                  <a:pt x="1370" y="151"/>
                </a:cubicBezTo>
                <a:cubicBezTo>
                  <a:pt x="1373" y="152"/>
                  <a:pt x="1377" y="153"/>
                  <a:pt x="1381" y="154"/>
                </a:cubicBezTo>
                <a:lnTo>
                  <a:pt x="1380" y="161"/>
                </a:lnTo>
                <a:close/>
                <a:moveTo>
                  <a:pt x="390" y="159"/>
                </a:moveTo>
                <a:cubicBezTo>
                  <a:pt x="388" y="151"/>
                  <a:pt x="388" y="151"/>
                  <a:pt x="388" y="151"/>
                </a:cubicBezTo>
                <a:cubicBezTo>
                  <a:pt x="392" y="150"/>
                  <a:pt x="396" y="149"/>
                  <a:pt x="400" y="148"/>
                </a:cubicBezTo>
                <a:cubicBezTo>
                  <a:pt x="402" y="156"/>
                  <a:pt x="402" y="156"/>
                  <a:pt x="402" y="156"/>
                </a:cubicBezTo>
                <a:cubicBezTo>
                  <a:pt x="398" y="157"/>
                  <a:pt x="394" y="158"/>
                  <a:pt x="390" y="159"/>
                </a:cubicBezTo>
                <a:close/>
                <a:moveTo>
                  <a:pt x="1356" y="156"/>
                </a:moveTo>
                <a:cubicBezTo>
                  <a:pt x="1352" y="155"/>
                  <a:pt x="1348" y="155"/>
                  <a:pt x="1344" y="154"/>
                </a:cubicBezTo>
                <a:cubicBezTo>
                  <a:pt x="1346" y="146"/>
                  <a:pt x="1346" y="146"/>
                  <a:pt x="1346" y="146"/>
                </a:cubicBezTo>
                <a:cubicBezTo>
                  <a:pt x="1350" y="147"/>
                  <a:pt x="1354" y="148"/>
                  <a:pt x="1358" y="148"/>
                </a:cubicBezTo>
                <a:lnTo>
                  <a:pt x="1356" y="156"/>
                </a:lnTo>
                <a:close/>
                <a:moveTo>
                  <a:pt x="4286" y="155"/>
                </a:moveTo>
                <a:cubicBezTo>
                  <a:pt x="4275" y="149"/>
                  <a:pt x="4275" y="149"/>
                  <a:pt x="4275" y="149"/>
                </a:cubicBezTo>
                <a:cubicBezTo>
                  <a:pt x="4279" y="142"/>
                  <a:pt x="4279" y="142"/>
                  <a:pt x="4279" y="142"/>
                </a:cubicBezTo>
                <a:cubicBezTo>
                  <a:pt x="4289" y="148"/>
                  <a:pt x="4289" y="148"/>
                  <a:pt x="4289" y="148"/>
                </a:cubicBezTo>
                <a:lnTo>
                  <a:pt x="4286" y="155"/>
                </a:lnTo>
                <a:close/>
                <a:moveTo>
                  <a:pt x="5668" y="154"/>
                </a:moveTo>
                <a:cubicBezTo>
                  <a:pt x="5665" y="147"/>
                  <a:pt x="5665" y="147"/>
                  <a:pt x="5665" y="147"/>
                </a:cubicBezTo>
                <a:cubicBezTo>
                  <a:pt x="5676" y="142"/>
                  <a:pt x="5676" y="142"/>
                  <a:pt x="5676" y="142"/>
                </a:cubicBezTo>
                <a:cubicBezTo>
                  <a:pt x="5679" y="150"/>
                  <a:pt x="5679" y="150"/>
                  <a:pt x="5679" y="150"/>
                </a:cubicBezTo>
                <a:lnTo>
                  <a:pt x="5668" y="154"/>
                </a:lnTo>
                <a:close/>
                <a:moveTo>
                  <a:pt x="413" y="154"/>
                </a:moveTo>
                <a:cubicBezTo>
                  <a:pt x="412" y="146"/>
                  <a:pt x="412" y="146"/>
                  <a:pt x="412" y="146"/>
                </a:cubicBezTo>
                <a:cubicBezTo>
                  <a:pt x="416" y="145"/>
                  <a:pt x="420" y="144"/>
                  <a:pt x="424" y="144"/>
                </a:cubicBezTo>
                <a:cubicBezTo>
                  <a:pt x="425" y="151"/>
                  <a:pt x="425" y="151"/>
                  <a:pt x="425" y="151"/>
                </a:cubicBezTo>
                <a:cubicBezTo>
                  <a:pt x="421" y="152"/>
                  <a:pt x="417" y="153"/>
                  <a:pt x="413" y="154"/>
                </a:cubicBezTo>
                <a:close/>
                <a:moveTo>
                  <a:pt x="3071" y="153"/>
                </a:moveTo>
                <a:cubicBezTo>
                  <a:pt x="3068" y="146"/>
                  <a:pt x="3068" y="146"/>
                  <a:pt x="3068" y="146"/>
                </a:cubicBezTo>
                <a:cubicBezTo>
                  <a:pt x="3072" y="144"/>
                  <a:pt x="3075" y="143"/>
                  <a:pt x="3079" y="141"/>
                </a:cubicBezTo>
                <a:cubicBezTo>
                  <a:pt x="3082" y="148"/>
                  <a:pt x="3082" y="148"/>
                  <a:pt x="3082" y="148"/>
                </a:cubicBezTo>
                <a:cubicBezTo>
                  <a:pt x="3079" y="150"/>
                  <a:pt x="3075" y="151"/>
                  <a:pt x="3071" y="153"/>
                </a:cubicBezTo>
                <a:close/>
                <a:moveTo>
                  <a:pt x="1332" y="151"/>
                </a:moveTo>
                <a:cubicBezTo>
                  <a:pt x="1329" y="151"/>
                  <a:pt x="1325" y="150"/>
                  <a:pt x="1321" y="149"/>
                </a:cubicBezTo>
                <a:cubicBezTo>
                  <a:pt x="1322" y="141"/>
                  <a:pt x="1322" y="141"/>
                  <a:pt x="1322" y="141"/>
                </a:cubicBezTo>
                <a:cubicBezTo>
                  <a:pt x="1326" y="142"/>
                  <a:pt x="1330" y="143"/>
                  <a:pt x="1334" y="144"/>
                </a:cubicBezTo>
                <a:lnTo>
                  <a:pt x="1332" y="151"/>
                </a:lnTo>
                <a:close/>
                <a:moveTo>
                  <a:pt x="437" y="149"/>
                </a:moveTo>
                <a:cubicBezTo>
                  <a:pt x="435" y="141"/>
                  <a:pt x="435" y="141"/>
                  <a:pt x="435" y="141"/>
                </a:cubicBezTo>
                <a:cubicBezTo>
                  <a:pt x="439" y="141"/>
                  <a:pt x="443" y="140"/>
                  <a:pt x="447" y="139"/>
                </a:cubicBezTo>
                <a:cubicBezTo>
                  <a:pt x="449" y="147"/>
                  <a:pt x="449" y="147"/>
                  <a:pt x="449" y="147"/>
                </a:cubicBezTo>
                <a:cubicBezTo>
                  <a:pt x="445" y="148"/>
                  <a:pt x="441" y="148"/>
                  <a:pt x="437" y="149"/>
                </a:cubicBezTo>
                <a:close/>
                <a:moveTo>
                  <a:pt x="1309" y="147"/>
                </a:moveTo>
                <a:cubicBezTo>
                  <a:pt x="1305" y="146"/>
                  <a:pt x="1301" y="145"/>
                  <a:pt x="1297" y="145"/>
                </a:cubicBezTo>
                <a:cubicBezTo>
                  <a:pt x="1298" y="137"/>
                  <a:pt x="1298" y="137"/>
                  <a:pt x="1298" y="137"/>
                </a:cubicBezTo>
                <a:cubicBezTo>
                  <a:pt x="1302" y="138"/>
                  <a:pt x="1306" y="138"/>
                  <a:pt x="1310" y="139"/>
                </a:cubicBezTo>
                <a:lnTo>
                  <a:pt x="1309" y="147"/>
                </a:lnTo>
                <a:close/>
                <a:moveTo>
                  <a:pt x="5690" y="146"/>
                </a:moveTo>
                <a:cubicBezTo>
                  <a:pt x="5687" y="138"/>
                  <a:pt x="5687" y="138"/>
                  <a:pt x="5687" y="138"/>
                </a:cubicBezTo>
                <a:cubicBezTo>
                  <a:pt x="5699" y="134"/>
                  <a:pt x="5699" y="134"/>
                  <a:pt x="5699" y="134"/>
                </a:cubicBezTo>
                <a:cubicBezTo>
                  <a:pt x="5701" y="141"/>
                  <a:pt x="5701" y="141"/>
                  <a:pt x="5701" y="141"/>
                </a:cubicBezTo>
                <a:lnTo>
                  <a:pt x="5690" y="146"/>
                </a:lnTo>
                <a:close/>
                <a:moveTo>
                  <a:pt x="461" y="145"/>
                </a:moveTo>
                <a:cubicBezTo>
                  <a:pt x="459" y="137"/>
                  <a:pt x="459" y="137"/>
                  <a:pt x="459" y="137"/>
                </a:cubicBezTo>
                <a:cubicBezTo>
                  <a:pt x="463" y="136"/>
                  <a:pt x="467" y="136"/>
                  <a:pt x="471" y="135"/>
                </a:cubicBezTo>
                <a:cubicBezTo>
                  <a:pt x="472" y="143"/>
                  <a:pt x="472" y="143"/>
                  <a:pt x="472" y="143"/>
                </a:cubicBezTo>
                <a:cubicBezTo>
                  <a:pt x="468" y="143"/>
                  <a:pt x="464" y="144"/>
                  <a:pt x="461" y="145"/>
                </a:cubicBezTo>
                <a:close/>
                <a:moveTo>
                  <a:pt x="4264" y="144"/>
                </a:moveTo>
                <a:cubicBezTo>
                  <a:pt x="4261" y="142"/>
                  <a:pt x="4257" y="141"/>
                  <a:pt x="4253" y="139"/>
                </a:cubicBezTo>
                <a:cubicBezTo>
                  <a:pt x="4257" y="132"/>
                  <a:pt x="4257" y="132"/>
                  <a:pt x="4257" y="132"/>
                </a:cubicBezTo>
                <a:cubicBezTo>
                  <a:pt x="4261" y="133"/>
                  <a:pt x="4264" y="135"/>
                  <a:pt x="4268" y="137"/>
                </a:cubicBezTo>
                <a:lnTo>
                  <a:pt x="4264" y="144"/>
                </a:lnTo>
                <a:close/>
                <a:moveTo>
                  <a:pt x="3093" y="144"/>
                </a:moveTo>
                <a:cubicBezTo>
                  <a:pt x="3090" y="136"/>
                  <a:pt x="3090" y="136"/>
                  <a:pt x="3090" y="136"/>
                </a:cubicBezTo>
                <a:cubicBezTo>
                  <a:pt x="3101" y="132"/>
                  <a:pt x="3101" y="132"/>
                  <a:pt x="3101" y="132"/>
                </a:cubicBezTo>
                <a:cubicBezTo>
                  <a:pt x="3104" y="139"/>
                  <a:pt x="3104" y="139"/>
                  <a:pt x="3104" y="139"/>
                </a:cubicBezTo>
                <a:lnTo>
                  <a:pt x="3093" y="144"/>
                </a:lnTo>
                <a:close/>
                <a:moveTo>
                  <a:pt x="1285" y="143"/>
                </a:moveTo>
                <a:cubicBezTo>
                  <a:pt x="1281" y="142"/>
                  <a:pt x="1277" y="141"/>
                  <a:pt x="1273" y="140"/>
                </a:cubicBezTo>
                <a:cubicBezTo>
                  <a:pt x="1275" y="133"/>
                  <a:pt x="1275" y="133"/>
                  <a:pt x="1275" y="133"/>
                </a:cubicBezTo>
                <a:cubicBezTo>
                  <a:pt x="1279" y="133"/>
                  <a:pt x="1283" y="134"/>
                  <a:pt x="1287" y="135"/>
                </a:cubicBezTo>
                <a:lnTo>
                  <a:pt x="1285" y="143"/>
                </a:lnTo>
                <a:close/>
                <a:moveTo>
                  <a:pt x="484" y="141"/>
                </a:moveTo>
                <a:cubicBezTo>
                  <a:pt x="483" y="133"/>
                  <a:pt x="483" y="133"/>
                  <a:pt x="483" y="133"/>
                </a:cubicBezTo>
                <a:cubicBezTo>
                  <a:pt x="487" y="132"/>
                  <a:pt x="491" y="131"/>
                  <a:pt x="495" y="131"/>
                </a:cubicBezTo>
                <a:cubicBezTo>
                  <a:pt x="496" y="139"/>
                  <a:pt x="496" y="139"/>
                  <a:pt x="496" y="139"/>
                </a:cubicBezTo>
                <a:cubicBezTo>
                  <a:pt x="492" y="139"/>
                  <a:pt x="488" y="140"/>
                  <a:pt x="484" y="141"/>
                </a:cubicBezTo>
                <a:close/>
                <a:moveTo>
                  <a:pt x="1261" y="138"/>
                </a:moveTo>
                <a:cubicBezTo>
                  <a:pt x="1257" y="138"/>
                  <a:pt x="1254" y="137"/>
                  <a:pt x="1250" y="137"/>
                </a:cubicBezTo>
                <a:cubicBezTo>
                  <a:pt x="1251" y="129"/>
                  <a:pt x="1251" y="129"/>
                  <a:pt x="1251" y="129"/>
                </a:cubicBezTo>
                <a:cubicBezTo>
                  <a:pt x="1255" y="129"/>
                  <a:pt x="1259" y="130"/>
                  <a:pt x="1263" y="131"/>
                </a:cubicBezTo>
                <a:lnTo>
                  <a:pt x="1261" y="138"/>
                </a:lnTo>
                <a:close/>
                <a:moveTo>
                  <a:pt x="5713" y="137"/>
                </a:moveTo>
                <a:cubicBezTo>
                  <a:pt x="5710" y="129"/>
                  <a:pt x="5710" y="129"/>
                  <a:pt x="5710" y="129"/>
                </a:cubicBezTo>
                <a:cubicBezTo>
                  <a:pt x="5721" y="125"/>
                  <a:pt x="5721" y="125"/>
                  <a:pt x="5721" y="125"/>
                </a:cubicBezTo>
                <a:cubicBezTo>
                  <a:pt x="5724" y="133"/>
                  <a:pt x="5724" y="133"/>
                  <a:pt x="5724" y="133"/>
                </a:cubicBezTo>
                <a:lnTo>
                  <a:pt x="5713" y="137"/>
                </a:lnTo>
                <a:close/>
                <a:moveTo>
                  <a:pt x="508" y="137"/>
                </a:moveTo>
                <a:cubicBezTo>
                  <a:pt x="507" y="129"/>
                  <a:pt x="507" y="129"/>
                  <a:pt x="507" y="129"/>
                </a:cubicBezTo>
                <a:cubicBezTo>
                  <a:pt x="510" y="128"/>
                  <a:pt x="514" y="128"/>
                  <a:pt x="518" y="127"/>
                </a:cubicBezTo>
                <a:cubicBezTo>
                  <a:pt x="520" y="135"/>
                  <a:pt x="520" y="135"/>
                  <a:pt x="520" y="135"/>
                </a:cubicBezTo>
                <a:cubicBezTo>
                  <a:pt x="516" y="136"/>
                  <a:pt x="512" y="136"/>
                  <a:pt x="508" y="137"/>
                </a:cubicBezTo>
                <a:close/>
                <a:moveTo>
                  <a:pt x="1238" y="135"/>
                </a:moveTo>
                <a:cubicBezTo>
                  <a:pt x="1234" y="134"/>
                  <a:pt x="1230" y="133"/>
                  <a:pt x="1226" y="133"/>
                </a:cubicBezTo>
                <a:cubicBezTo>
                  <a:pt x="1227" y="125"/>
                  <a:pt x="1227" y="125"/>
                  <a:pt x="1227" y="125"/>
                </a:cubicBezTo>
                <a:cubicBezTo>
                  <a:pt x="1231" y="126"/>
                  <a:pt x="1235" y="126"/>
                  <a:pt x="1239" y="127"/>
                </a:cubicBezTo>
                <a:lnTo>
                  <a:pt x="1238" y="135"/>
                </a:lnTo>
                <a:close/>
                <a:moveTo>
                  <a:pt x="3116" y="134"/>
                </a:moveTo>
                <a:cubicBezTo>
                  <a:pt x="3112" y="127"/>
                  <a:pt x="3112" y="127"/>
                  <a:pt x="3112" y="127"/>
                </a:cubicBezTo>
                <a:cubicBezTo>
                  <a:pt x="3116" y="125"/>
                  <a:pt x="3120" y="124"/>
                  <a:pt x="3124" y="122"/>
                </a:cubicBezTo>
                <a:cubicBezTo>
                  <a:pt x="3127" y="130"/>
                  <a:pt x="3127" y="130"/>
                  <a:pt x="3127" y="130"/>
                </a:cubicBezTo>
                <a:cubicBezTo>
                  <a:pt x="3123" y="131"/>
                  <a:pt x="3119" y="133"/>
                  <a:pt x="3116" y="134"/>
                </a:cubicBezTo>
                <a:close/>
                <a:moveTo>
                  <a:pt x="4243" y="134"/>
                </a:moveTo>
                <a:cubicBezTo>
                  <a:pt x="4239" y="132"/>
                  <a:pt x="4235" y="130"/>
                  <a:pt x="4232" y="128"/>
                </a:cubicBezTo>
                <a:cubicBezTo>
                  <a:pt x="4235" y="121"/>
                  <a:pt x="4235" y="121"/>
                  <a:pt x="4235" y="121"/>
                </a:cubicBezTo>
                <a:cubicBezTo>
                  <a:pt x="4239" y="123"/>
                  <a:pt x="4242" y="125"/>
                  <a:pt x="4246" y="126"/>
                </a:cubicBezTo>
                <a:lnTo>
                  <a:pt x="4243" y="134"/>
                </a:lnTo>
                <a:close/>
                <a:moveTo>
                  <a:pt x="531" y="133"/>
                </a:moveTo>
                <a:cubicBezTo>
                  <a:pt x="530" y="125"/>
                  <a:pt x="530" y="125"/>
                  <a:pt x="530" y="125"/>
                </a:cubicBezTo>
                <a:cubicBezTo>
                  <a:pt x="534" y="125"/>
                  <a:pt x="538" y="124"/>
                  <a:pt x="542" y="124"/>
                </a:cubicBezTo>
                <a:cubicBezTo>
                  <a:pt x="543" y="131"/>
                  <a:pt x="543" y="131"/>
                  <a:pt x="543" y="131"/>
                </a:cubicBezTo>
                <a:cubicBezTo>
                  <a:pt x="539" y="132"/>
                  <a:pt x="535" y="133"/>
                  <a:pt x="531" y="133"/>
                </a:cubicBezTo>
                <a:close/>
                <a:moveTo>
                  <a:pt x="1214" y="131"/>
                </a:moveTo>
                <a:cubicBezTo>
                  <a:pt x="1210" y="131"/>
                  <a:pt x="1206" y="130"/>
                  <a:pt x="1202" y="129"/>
                </a:cubicBezTo>
                <a:cubicBezTo>
                  <a:pt x="1203" y="122"/>
                  <a:pt x="1203" y="122"/>
                  <a:pt x="1203" y="122"/>
                </a:cubicBezTo>
                <a:cubicBezTo>
                  <a:pt x="1207" y="122"/>
                  <a:pt x="1211" y="123"/>
                  <a:pt x="1215" y="123"/>
                </a:cubicBezTo>
                <a:lnTo>
                  <a:pt x="1214" y="131"/>
                </a:lnTo>
                <a:close/>
                <a:moveTo>
                  <a:pt x="555" y="130"/>
                </a:moveTo>
                <a:cubicBezTo>
                  <a:pt x="554" y="122"/>
                  <a:pt x="554" y="122"/>
                  <a:pt x="554" y="122"/>
                </a:cubicBezTo>
                <a:cubicBezTo>
                  <a:pt x="558" y="121"/>
                  <a:pt x="562" y="121"/>
                  <a:pt x="566" y="120"/>
                </a:cubicBezTo>
                <a:cubicBezTo>
                  <a:pt x="567" y="128"/>
                  <a:pt x="567" y="128"/>
                  <a:pt x="567" y="128"/>
                </a:cubicBezTo>
                <a:cubicBezTo>
                  <a:pt x="563" y="129"/>
                  <a:pt x="559" y="129"/>
                  <a:pt x="555" y="130"/>
                </a:cubicBezTo>
                <a:close/>
                <a:moveTo>
                  <a:pt x="5735" y="128"/>
                </a:moveTo>
                <a:cubicBezTo>
                  <a:pt x="5732" y="121"/>
                  <a:pt x="5732" y="121"/>
                  <a:pt x="5732" y="121"/>
                </a:cubicBezTo>
                <a:cubicBezTo>
                  <a:pt x="5743" y="116"/>
                  <a:pt x="5743" y="116"/>
                  <a:pt x="5743" y="116"/>
                </a:cubicBezTo>
                <a:cubicBezTo>
                  <a:pt x="5746" y="124"/>
                  <a:pt x="5746" y="124"/>
                  <a:pt x="5746" y="124"/>
                </a:cubicBezTo>
                <a:lnTo>
                  <a:pt x="5735" y="128"/>
                </a:lnTo>
                <a:close/>
                <a:moveTo>
                  <a:pt x="1190" y="128"/>
                </a:moveTo>
                <a:cubicBezTo>
                  <a:pt x="1186" y="127"/>
                  <a:pt x="1182" y="127"/>
                  <a:pt x="1178" y="126"/>
                </a:cubicBezTo>
                <a:cubicBezTo>
                  <a:pt x="1179" y="118"/>
                  <a:pt x="1179" y="118"/>
                  <a:pt x="1179" y="118"/>
                </a:cubicBezTo>
                <a:cubicBezTo>
                  <a:pt x="1183" y="119"/>
                  <a:pt x="1187" y="119"/>
                  <a:pt x="1191" y="120"/>
                </a:cubicBezTo>
                <a:lnTo>
                  <a:pt x="1190" y="128"/>
                </a:lnTo>
                <a:close/>
                <a:moveTo>
                  <a:pt x="579" y="127"/>
                </a:moveTo>
                <a:cubicBezTo>
                  <a:pt x="578" y="119"/>
                  <a:pt x="578" y="119"/>
                  <a:pt x="578" y="119"/>
                </a:cubicBezTo>
                <a:cubicBezTo>
                  <a:pt x="582" y="118"/>
                  <a:pt x="586" y="118"/>
                  <a:pt x="590" y="117"/>
                </a:cubicBezTo>
                <a:cubicBezTo>
                  <a:pt x="591" y="125"/>
                  <a:pt x="591" y="125"/>
                  <a:pt x="591" y="125"/>
                </a:cubicBezTo>
                <a:cubicBezTo>
                  <a:pt x="587" y="126"/>
                  <a:pt x="583" y="126"/>
                  <a:pt x="579" y="127"/>
                </a:cubicBezTo>
                <a:close/>
                <a:moveTo>
                  <a:pt x="3138" y="125"/>
                </a:moveTo>
                <a:cubicBezTo>
                  <a:pt x="3135" y="118"/>
                  <a:pt x="3135" y="118"/>
                  <a:pt x="3135" y="118"/>
                </a:cubicBezTo>
                <a:cubicBezTo>
                  <a:pt x="3138" y="116"/>
                  <a:pt x="3142" y="115"/>
                  <a:pt x="3146" y="113"/>
                </a:cubicBezTo>
                <a:cubicBezTo>
                  <a:pt x="3149" y="121"/>
                  <a:pt x="3149" y="121"/>
                  <a:pt x="3149" y="121"/>
                </a:cubicBezTo>
                <a:cubicBezTo>
                  <a:pt x="3145" y="122"/>
                  <a:pt x="3141" y="124"/>
                  <a:pt x="3138" y="125"/>
                </a:cubicBezTo>
                <a:close/>
                <a:moveTo>
                  <a:pt x="1166" y="125"/>
                </a:moveTo>
                <a:cubicBezTo>
                  <a:pt x="1162" y="124"/>
                  <a:pt x="1158" y="124"/>
                  <a:pt x="1154" y="123"/>
                </a:cubicBezTo>
                <a:cubicBezTo>
                  <a:pt x="1155" y="116"/>
                  <a:pt x="1155" y="116"/>
                  <a:pt x="1155" y="116"/>
                </a:cubicBezTo>
                <a:cubicBezTo>
                  <a:pt x="1159" y="116"/>
                  <a:pt x="1163" y="116"/>
                  <a:pt x="1167" y="117"/>
                </a:cubicBezTo>
                <a:lnTo>
                  <a:pt x="1166" y="125"/>
                </a:lnTo>
                <a:close/>
                <a:moveTo>
                  <a:pt x="603" y="124"/>
                </a:moveTo>
                <a:cubicBezTo>
                  <a:pt x="602" y="116"/>
                  <a:pt x="602" y="116"/>
                  <a:pt x="602" y="116"/>
                </a:cubicBezTo>
                <a:cubicBezTo>
                  <a:pt x="606" y="115"/>
                  <a:pt x="610" y="115"/>
                  <a:pt x="614" y="115"/>
                </a:cubicBezTo>
                <a:cubicBezTo>
                  <a:pt x="615" y="122"/>
                  <a:pt x="615" y="122"/>
                  <a:pt x="615" y="122"/>
                </a:cubicBezTo>
                <a:cubicBezTo>
                  <a:pt x="611" y="123"/>
                  <a:pt x="607" y="123"/>
                  <a:pt x="603" y="124"/>
                </a:cubicBezTo>
                <a:close/>
                <a:moveTo>
                  <a:pt x="4221" y="123"/>
                </a:moveTo>
                <a:cubicBezTo>
                  <a:pt x="4217" y="122"/>
                  <a:pt x="4214" y="120"/>
                  <a:pt x="4210" y="118"/>
                </a:cubicBezTo>
                <a:cubicBezTo>
                  <a:pt x="4213" y="111"/>
                  <a:pt x="4213" y="111"/>
                  <a:pt x="4213" y="111"/>
                </a:cubicBezTo>
                <a:cubicBezTo>
                  <a:pt x="4217" y="113"/>
                  <a:pt x="4221" y="114"/>
                  <a:pt x="4224" y="116"/>
                </a:cubicBezTo>
                <a:lnTo>
                  <a:pt x="4221" y="123"/>
                </a:lnTo>
                <a:close/>
                <a:moveTo>
                  <a:pt x="1142" y="122"/>
                </a:moveTo>
                <a:cubicBezTo>
                  <a:pt x="1138" y="122"/>
                  <a:pt x="1134" y="121"/>
                  <a:pt x="1130" y="121"/>
                </a:cubicBezTo>
                <a:cubicBezTo>
                  <a:pt x="1131" y="113"/>
                  <a:pt x="1131" y="113"/>
                  <a:pt x="1131" y="113"/>
                </a:cubicBezTo>
                <a:cubicBezTo>
                  <a:pt x="1135" y="113"/>
                  <a:pt x="1139" y="114"/>
                  <a:pt x="1143" y="114"/>
                </a:cubicBezTo>
                <a:lnTo>
                  <a:pt x="1142" y="122"/>
                </a:lnTo>
                <a:close/>
                <a:moveTo>
                  <a:pt x="627" y="121"/>
                </a:moveTo>
                <a:cubicBezTo>
                  <a:pt x="626" y="113"/>
                  <a:pt x="626" y="113"/>
                  <a:pt x="626" y="113"/>
                </a:cubicBezTo>
                <a:cubicBezTo>
                  <a:pt x="630" y="113"/>
                  <a:pt x="634" y="112"/>
                  <a:pt x="638" y="112"/>
                </a:cubicBezTo>
                <a:cubicBezTo>
                  <a:pt x="639" y="120"/>
                  <a:pt x="639" y="120"/>
                  <a:pt x="639" y="120"/>
                </a:cubicBezTo>
                <a:cubicBezTo>
                  <a:pt x="635" y="120"/>
                  <a:pt x="631" y="121"/>
                  <a:pt x="627" y="121"/>
                </a:cubicBezTo>
                <a:close/>
                <a:moveTo>
                  <a:pt x="1118" y="120"/>
                </a:moveTo>
                <a:cubicBezTo>
                  <a:pt x="1114" y="119"/>
                  <a:pt x="1110" y="119"/>
                  <a:pt x="1106" y="118"/>
                </a:cubicBezTo>
                <a:cubicBezTo>
                  <a:pt x="1107" y="110"/>
                  <a:pt x="1107" y="110"/>
                  <a:pt x="1107" y="110"/>
                </a:cubicBezTo>
                <a:cubicBezTo>
                  <a:pt x="1111" y="111"/>
                  <a:pt x="1115" y="111"/>
                  <a:pt x="1119" y="112"/>
                </a:cubicBezTo>
                <a:lnTo>
                  <a:pt x="1118" y="120"/>
                </a:lnTo>
                <a:close/>
                <a:moveTo>
                  <a:pt x="5758" y="119"/>
                </a:moveTo>
                <a:cubicBezTo>
                  <a:pt x="5755" y="112"/>
                  <a:pt x="5755" y="112"/>
                  <a:pt x="5755" y="112"/>
                </a:cubicBezTo>
                <a:cubicBezTo>
                  <a:pt x="5766" y="107"/>
                  <a:pt x="5766" y="107"/>
                  <a:pt x="5766" y="107"/>
                </a:cubicBezTo>
                <a:cubicBezTo>
                  <a:pt x="5769" y="115"/>
                  <a:pt x="5769" y="115"/>
                  <a:pt x="5769" y="115"/>
                </a:cubicBezTo>
                <a:lnTo>
                  <a:pt x="5758" y="119"/>
                </a:lnTo>
                <a:close/>
                <a:moveTo>
                  <a:pt x="651" y="119"/>
                </a:moveTo>
                <a:cubicBezTo>
                  <a:pt x="650" y="111"/>
                  <a:pt x="650" y="111"/>
                  <a:pt x="650" y="111"/>
                </a:cubicBezTo>
                <a:cubicBezTo>
                  <a:pt x="654" y="110"/>
                  <a:pt x="658" y="110"/>
                  <a:pt x="662" y="110"/>
                </a:cubicBezTo>
                <a:cubicBezTo>
                  <a:pt x="662" y="118"/>
                  <a:pt x="662" y="118"/>
                  <a:pt x="662" y="118"/>
                </a:cubicBezTo>
                <a:cubicBezTo>
                  <a:pt x="658" y="118"/>
                  <a:pt x="654" y="118"/>
                  <a:pt x="651" y="119"/>
                </a:cubicBezTo>
                <a:close/>
                <a:moveTo>
                  <a:pt x="1094" y="117"/>
                </a:moveTo>
                <a:cubicBezTo>
                  <a:pt x="1090" y="117"/>
                  <a:pt x="1086" y="117"/>
                  <a:pt x="1082" y="116"/>
                </a:cubicBezTo>
                <a:cubicBezTo>
                  <a:pt x="1083" y="108"/>
                  <a:pt x="1083" y="108"/>
                  <a:pt x="1083" y="108"/>
                </a:cubicBezTo>
                <a:cubicBezTo>
                  <a:pt x="1087" y="109"/>
                  <a:pt x="1091" y="109"/>
                  <a:pt x="1095" y="109"/>
                </a:cubicBezTo>
                <a:lnTo>
                  <a:pt x="1094" y="117"/>
                </a:lnTo>
                <a:close/>
                <a:moveTo>
                  <a:pt x="674" y="117"/>
                </a:moveTo>
                <a:cubicBezTo>
                  <a:pt x="674" y="109"/>
                  <a:pt x="674" y="109"/>
                  <a:pt x="674" y="109"/>
                </a:cubicBezTo>
                <a:cubicBezTo>
                  <a:pt x="678" y="108"/>
                  <a:pt x="682" y="108"/>
                  <a:pt x="686" y="108"/>
                </a:cubicBezTo>
                <a:cubicBezTo>
                  <a:pt x="686" y="116"/>
                  <a:pt x="686" y="116"/>
                  <a:pt x="686" y="116"/>
                </a:cubicBezTo>
                <a:cubicBezTo>
                  <a:pt x="682" y="116"/>
                  <a:pt x="678" y="116"/>
                  <a:pt x="674" y="117"/>
                </a:cubicBezTo>
                <a:close/>
                <a:moveTo>
                  <a:pt x="3160" y="116"/>
                </a:moveTo>
                <a:cubicBezTo>
                  <a:pt x="3157" y="109"/>
                  <a:pt x="3157" y="109"/>
                  <a:pt x="3157" y="109"/>
                </a:cubicBezTo>
                <a:cubicBezTo>
                  <a:pt x="3161" y="107"/>
                  <a:pt x="3165" y="106"/>
                  <a:pt x="3168" y="104"/>
                </a:cubicBezTo>
                <a:cubicBezTo>
                  <a:pt x="3171" y="112"/>
                  <a:pt x="3171" y="112"/>
                  <a:pt x="3171" y="112"/>
                </a:cubicBezTo>
                <a:cubicBezTo>
                  <a:pt x="3167" y="113"/>
                  <a:pt x="3164" y="115"/>
                  <a:pt x="3160" y="116"/>
                </a:cubicBezTo>
                <a:close/>
                <a:moveTo>
                  <a:pt x="1070" y="115"/>
                </a:moveTo>
                <a:cubicBezTo>
                  <a:pt x="1066" y="115"/>
                  <a:pt x="1062" y="115"/>
                  <a:pt x="1058" y="114"/>
                </a:cubicBezTo>
                <a:cubicBezTo>
                  <a:pt x="1059" y="106"/>
                  <a:pt x="1059" y="106"/>
                  <a:pt x="1059" y="106"/>
                </a:cubicBezTo>
                <a:cubicBezTo>
                  <a:pt x="1063" y="107"/>
                  <a:pt x="1067" y="107"/>
                  <a:pt x="1071" y="107"/>
                </a:cubicBezTo>
                <a:lnTo>
                  <a:pt x="1070" y="115"/>
                </a:lnTo>
                <a:close/>
                <a:moveTo>
                  <a:pt x="698" y="115"/>
                </a:moveTo>
                <a:cubicBezTo>
                  <a:pt x="698" y="107"/>
                  <a:pt x="698" y="107"/>
                  <a:pt x="698" y="107"/>
                </a:cubicBezTo>
                <a:cubicBezTo>
                  <a:pt x="702" y="106"/>
                  <a:pt x="706" y="106"/>
                  <a:pt x="710" y="106"/>
                </a:cubicBezTo>
                <a:cubicBezTo>
                  <a:pt x="710" y="114"/>
                  <a:pt x="710" y="114"/>
                  <a:pt x="710" y="114"/>
                </a:cubicBezTo>
                <a:cubicBezTo>
                  <a:pt x="706" y="114"/>
                  <a:pt x="702" y="114"/>
                  <a:pt x="698" y="115"/>
                </a:cubicBezTo>
                <a:close/>
                <a:moveTo>
                  <a:pt x="1046" y="114"/>
                </a:moveTo>
                <a:cubicBezTo>
                  <a:pt x="1042" y="113"/>
                  <a:pt x="1038" y="113"/>
                  <a:pt x="1034" y="113"/>
                </a:cubicBezTo>
                <a:cubicBezTo>
                  <a:pt x="1035" y="105"/>
                  <a:pt x="1035" y="105"/>
                  <a:pt x="1035" y="105"/>
                </a:cubicBezTo>
                <a:cubicBezTo>
                  <a:pt x="1039" y="105"/>
                  <a:pt x="1043" y="105"/>
                  <a:pt x="1047" y="106"/>
                </a:cubicBezTo>
                <a:lnTo>
                  <a:pt x="1046" y="114"/>
                </a:lnTo>
                <a:close/>
                <a:moveTo>
                  <a:pt x="4199" y="113"/>
                </a:moveTo>
                <a:cubicBezTo>
                  <a:pt x="4195" y="112"/>
                  <a:pt x="4192" y="110"/>
                  <a:pt x="4188" y="108"/>
                </a:cubicBezTo>
                <a:cubicBezTo>
                  <a:pt x="4191" y="101"/>
                  <a:pt x="4191" y="101"/>
                  <a:pt x="4191" y="101"/>
                </a:cubicBezTo>
                <a:cubicBezTo>
                  <a:pt x="4195" y="103"/>
                  <a:pt x="4199" y="104"/>
                  <a:pt x="4202" y="106"/>
                </a:cubicBezTo>
                <a:lnTo>
                  <a:pt x="4199" y="113"/>
                </a:lnTo>
                <a:close/>
                <a:moveTo>
                  <a:pt x="722" y="113"/>
                </a:moveTo>
                <a:cubicBezTo>
                  <a:pt x="722" y="105"/>
                  <a:pt x="722" y="105"/>
                  <a:pt x="722" y="105"/>
                </a:cubicBezTo>
                <a:cubicBezTo>
                  <a:pt x="726" y="105"/>
                  <a:pt x="730" y="105"/>
                  <a:pt x="734" y="104"/>
                </a:cubicBezTo>
                <a:cubicBezTo>
                  <a:pt x="734" y="112"/>
                  <a:pt x="734" y="112"/>
                  <a:pt x="734" y="112"/>
                </a:cubicBezTo>
                <a:cubicBezTo>
                  <a:pt x="730" y="112"/>
                  <a:pt x="726" y="113"/>
                  <a:pt x="722" y="113"/>
                </a:cubicBezTo>
                <a:close/>
                <a:moveTo>
                  <a:pt x="1022" y="112"/>
                </a:moveTo>
                <a:cubicBezTo>
                  <a:pt x="1018" y="112"/>
                  <a:pt x="1014" y="112"/>
                  <a:pt x="1010" y="111"/>
                </a:cubicBezTo>
                <a:cubicBezTo>
                  <a:pt x="1011" y="103"/>
                  <a:pt x="1011" y="103"/>
                  <a:pt x="1011" y="103"/>
                </a:cubicBezTo>
                <a:cubicBezTo>
                  <a:pt x="1015" y="104"/>
                  <a:pt x="1019" y="104"/>
                  <a:pt x="1023" y="104"/>
                </a:cubicBezTo>
                <a:lnTo>
                  <a:pt x="1022" y="112"/>
                </a:lnTo>
                <a:close/>
                <a:moveTo>
                  <a:pt x="746" y="112"/>
                </a:moveTo>
                <a:cubicBezTo>
                  <a:pt x="746" y="104"/>
                  <a:pt x="746" y="104"/>
                  <a:pt x="746" y="104"/>
                </a:cubicBezTo>
                <a:cubicBezTo>
                  <a:pt x="750" y="103"/>
                  <a:pt x="754" y="103"/>
                  <a:pt x="758" y="103"/>
                </a:cubicBezTo>
                <a:cubicBezTo>
                  <a:pt x="758" y="111"/>
                  <a:pt x="758" y="111"/>
                  <a:pt x="758" y="111"/>
                </a:cubicBezTo>
                <a:cubicBezTo>
                  <a:pt x="754" y="111"/>
                  <a:pt x="750" y="111"/>
                  <a:pt x="746" y="112"/>
                </a:cubicBezTo>
                <a:close/>
                <a:moveTo>
                  <a:pt x="998" y="111"/>
                </a:moveTo>
                <a:cubicBezTo>
                  <a:pt x="994" y="111"/>
                  <a:pt x="990" y="110"/>
                  <a:pt x="986" y="110"/>
                </a:cubicBezTo>
                <a:cubicBezTo>
                  <a:pt x="987" y="102"/>
                  <a:pt x="987" y="102"/>
                  <a:pt x="987" y="102"/>
                </a:cubicBezTo>
                <a:cubicBezTo>
                  <a:pt x="991" y="102"/>
                  <a:pt x="995" y="103"/>
                  <a:pt x="999" y="103"/>
                </a:cubicBezTo>
                <a:lnTo>
                  <a:pt x="998" y="111"/>
                </a:lnTo>
                <a:close/>
                <a:moveTo>
                  <a:pt x="5780" y="110"/>
                </a:moveTo>
                <a:cubicBezTo>
                  <a:pt x="5777" y="103"/>
                  <a:pt x="5777" y="103"/>
                  <a:pt x="5777" y="103"/>
                </a:cubicBezTo>
                <a:cubicBezTo>
                  <a:pt x="5788" y="99"/>
                  <a:pt x="5788" y="99"/>
                  <a:pt x="5788" y="99"/>
                </a:cubicBezTo>
                <a:cubicBezTo>
                  <a:pt x="5791" y="106"/>
                  <a:pt x="5791" y="106"/>
                  <a:pt x="5791" y="106"/>
                </a:cubicBezTo>
                <a:lnTo>
                  <a:pt x="5780" y="110"/>
                </a:lnTo>
                <a:close/>
                <a:moveTo>
                  <a:pt x="770" y="110"/>
                </a:moveTo>
                <a:cubicBezTo>
                  <a:pt x="770" y="102"/>
                  <a:pt x="770" y="102"/>
                  <a:pt x="770" y="102"/>
                </a:cubicBezTo>
                <a:cubicBezTo>
                  <a:pt x="774" y="102"/>
                  <a:pt x="778" y="102"/>
                  <a:pt x="782" y="102"/>
                </a:cubicBezTo>
                <a:cubicBezTo>
                  <a:pt x="782" y="110"/>
                  <a:pt x="782" y="110"/>
                  <a:pt x="782" y="110"/>
                </a:cubicBezTo>
                <a:cubicBezTo>
                  <a:pt x="778" y="110"/>
                  <a:pt x="774" y="110"/>
                  <a:pt x="770" y="110"/>
                </a:cubicBezTo>
                <a:close/>
                <a:moveTo>
                  <a:pt x="974" y="110"/>
                </a:moveTo>
                <a:cubicBezTo>
                  <a:pt x="970" y="109"/>
                  <a:pt x="966" y="109"/>
                  <a:pt x="962" y="109"/>
                </a:cubicBezTo>
                <a:cubicBezTo>
                  <a:pt x="963" y="101"/>
                  <a:pt x="963" y="101"/>
                  <a:pt x="963" y="101"/>
                </a:cubicBezTo>
                <a:cubicBezTo>
                  <a:pt x="967" y="101"/>
                  <a:pt x="971" y="102"/>
                  <a:pt x="975" y="102"/>
                </a:cubicBezTo>
                <a:lnTo>
                  <a:pt x="974" y="110"/>
                </a:lnTo>
                <a:close/>
                <a:moveTo>
                  <a:pt x="794" y="109"/>
                </a:moveTo>
                <a:cubicBezTo>
                  <a:pt x="794" y="101"/>
                  <a:pt x="794" y="101"/>
                  <a:pt x="794" y="101"/>
                </a:cubicBezTo>
                <a:cubicBezTo>
                  <a:pt x="798" y="101"/>
                  <a:pt x="802" y="101"/>
                  <a:pt x="806" y="101"/>
                </a:cubicBezTo>
                <a:cubicBezTo>
                  <a:pt x="806" y="109"/>
                  <a:pt x="806" y="109"/>
                  <a:pt x="806" y="109"/>
                </a:cubicBezTo>
                <a:cubicBezTo>
                  <a:pt x="802" y="109"/>
                  <a:pt x="798" y="109"/>
                  <a:pt x="794" y="109"/>
                </a:cubicBezTo>
                <a:close/>
                <a:moveTo>
                  <a:pt x="950" y="109"/>
                </a:moveTo>
                <a:cubicBezTo>
                  <a:pt x="946" y="109"/>
                  <a:pt x="942" y="109"/>
                  <a:pt x="938" y="109"/>
                </a:cubicBezTo>
                <a:cubicBezTo>
                  <a:pt x="939" y="101"/>
                  <a:pt x="939" y="101"/>
                  <a:pt x="939" y="101"/>
                </a:cubicBezTo>
                <a:cubicBezTo>
                  <a:pt x="943" y="101"/>
                  <a:pt x="947" y="101"/>
                  <a:pt x="951" y="101"/>
                </a:cubicBezTo>
                <a:lnTo>
                  <a:pt x="950" y="109"/>
                </a:lnTo>
                <a:close/>
                <a:moveTo>
                  <a:pt x="818" y="109"/>
                </a:moveTo>
                <a:cubicBezTo>
                  <a:pt x="818" y="101"/>
                  <a:pt x="818" y="101"/>
                  <a:pt x="818" y="101"/>
                </a:cubicBezTo>
                <a:cubicBezTo>
                  <a:pt x="822" y="101"/>
                  <a:pt x="826" y="100"/>
                  <a:pt x="830" y="100"/>
                </a:cubicBezTo>
                <a:cubicBezTo>
                  <a:pt x="830" y="108"/>
                  <a:pt x="830" y="108"/>
                  <a:pt x="830" y="108"/>
                </a:cubicBezTo>
                <a:cubicBezTo>
                  <a:pt x="826" y="108"/>
                  <a:pt x="822" y="109"/>
                  <a:pt x="818" y="109"/>
                </a:cubicBezTo>
                <a:close/>
                <a:moveTo>
                  <a:pt x="926" y="108"/>
                </a:moveTo>
                <a:cubicBezTo>
                  <a:pt x="922" y="108"/>
                  <a:pt x="918" y="108"/>
                  <a:pt x="914" y="108"/>
                </a:cubicBezTo>
                <a:cubicBezTo>
                  <a:pt x="914" y="100"/>
                  <a:pt x="914" y="100"/>
                  <a:pt x="914" y="100"/>
                </a:cubicBezTo>
                <a:cubicBezTo>
                  <a:pt x="918" y="100"/>
                  <a:pt x="923" y="100"/>
                  <a:pt x="927" y="100"/>
                </a:cubicBezTo>
                <a:lnTo>
                  <a:pt x="926" y="108"/>
                </a:lnTo>
                <a:close/>
                <a:moveTo>
                  <a:pt x="842" y="108"/>
                </a:moveTo>
                <a:cubicBezTo>
                  <a:pt x="842" y="100"/>
                  <a:pt x="842" y="100"/>
                  <a:pt x="842" y="100"/>
                </a:cubicBezTo>
                <a:cubicBezTo>
                  <a:pt x="846" y="100"/>
                  <a:pt x="850" y="100"/>
                  <a:pt x="854" y="100"/>
                </a:cubicBezTo>
                <a:cubicBezTo>
                  <a:pt x="854" y="108"/>
                  <a:pt x="854" y="108"/>
                  <a:pt x="854" y="108"/>
                </a:cubicBezTo>
                <a:cubicBezTo>
                  <a:pt x="850" y="108"/>
                  <a:pt x="846" y="108"/>
                  <a:pt x="842" y="108"/>
                </a:cubicBezTo>
                <a:close/>
                <a:moveTo>
                  <a:pt x="902" y="108"/>
                </a:moveTo>
                <a:cubicBezTo>
                  <a:pt x="898" y="108"/>
                  <a:pt x="894" y="108"/>
                  <a:pt x="890" y="108"/>
                </a:cubicBezTo>
                <a:cubicBezTo>
                  <a:pt x="890" y="100"/>
                  <a:pt x="890" y="100"/>
                  <a:pt x="890" y="100"/>
                </a:cubicBezTo>
                <a:cubicBezTo>
                  <a:pt x="894" y="100"/>
                  <a:pt x="898" y="100"/>
                  <a:pt x="902" y="100"/>
                </a:cubicBezTo>
                <a:lnTo>
                  <a:pt x="902" y="108"/>
                </a:lnTo>
                <a:close/>
                <a:moveTo>
                  <a:pt x="866" y="108"/>
                </a:moveTo>
                <a:cubicBezTo>
                  <a:pt x="866" y="100"/>
                  <a:pt x="866" y="100"/>
                  <a:pt x="866" y="100"/>
                </a:cubicBezTo>
                <a:cubicBezTo>
                  <a:pt x="870" y="100"/>
                  <a:pt x="874" y="100"/>
                  <a:pt x="878" y="100"/>
                </a:cubicBezTo>
                <a:cubicBezTo>
                  <a:pt x="878" y="108"/>
                  <a:pt x="878" y="108"/>
                  <a:pt x="878" y="108"/>
                </a:cubicBezTo>
                <a:cubicBezTo>
                  <a:pt x="874" y="108"/>
                  <a:pt x="870" y="108"/>
                  <a:pt x="866" y="108"/>
                </a:cubicBezTo>
                <a:close/>
                <a:moveTo>
                  <a:pt x="3182" y="108"/>
                </a:moveTo>
                <a:cubicBezTo>
                  <a:pt x="3179" y="100"/>
                  <a:pt x="3179" y="100"/>
                  <a:pt x="3179" y="100"/>
                </a:cubicBezTo>
                <a:cubicBezTo>
                  <a:pt x="3183" y="99"/>
                  <a:pt x="3187" y="97"/>
                  <a:pt x="3191" y="96"/>
                </a:cubicBezTo>
                <a:cubicBezTo>
                  <a:pt x="3194" y="103"/>
                  <a:pt x="3194" y="103"/>
                  <a:pt x="3194" y="103"/>
                </a:cubicBezTo>
                <a:cubicBezTo>
                  <a:pt x="3190" y="105"/>
                  <a:pt x="3186" y="106"/>
                  <a:pt x="3182" y="108"/>
                </a:cubicBezTo>
                <a:close/>
                <a:moveTo>
                  <a:pt x="4177" y="104"/>
                </a:moveTo>
                <a:cubicBezTo>
                  <a:pt x="4173" y="102"/>
                  <a:pt x="4170" y="100"/>
                  <a:pt x="4166" y="99"/>
                </a:cubicBezTo>
                <a:cubicBezTo>
                  <a:pt x="4169" y="91"/>
                  <a:pt x="4169" y="91"/>
                  <a:pt x="4169" y="91"/>
                </a:cubicBezTo>
                <a:cubicBezTo>
                  <a:pt x="4173" y="93"/>
                  <a:pt x="4176" y="95"/>
                  <a:pt x="4180" y="96"/>
                </a:cubicBezTo>
                <a:lnTo>
                  <a:pt x="4177" y="104"/>
                </a:lnTo>
                <a:close/>
                <a:moveTo>
                  <a:pt x="3205" y="99"/>
                </a:moveTo>
                <a:cubicBezTo>
                  <a:pt x="3202" y="92"/>
                  <a:pt x="3202" y="92"/>
                  <a:pt x="3202" y="92"/>
                </a:cubicBezTo>
                <a:cubicBezTo>
                  <a:pt x="3206" y="90"/>
                  <a:pt x="3210" y="89"/>
                  <a:pt x="3213" y="88"/>
                </a:cubicBezTo>
                <a:cubicBezTo>
                  <a:pt x="3216" y="95"/>
                  <a:pt x="3216" y="95"/>
                  <a:pt x="3216" y="95"/>
                </a:cubicBezTo>
                <a:cubicBezTo>
                  <a:pt x="3212" y="96"/>
                  <a:pt x="3209" y="98"/>
                  <a:pt x="3205" y="99"/>
                </a:cubicBezTo>
                <a:close/>
                <a:moveTo>
                  <a:pt x="4155" y="94"/>
                </a:moveTo>
                <a:cubicBezTo>
                  <a:pt x="4151" y="93"/>
                  <a:pt x="4147" y="91"/>
                  <a:pt x="4144" y="90"/>
                </a:cubicBezTo>
                <a:cubicBezTo>
                  <a:pt x="4147" y="82"/>
                  <a:pt x="4147" y="82"/>
                  <a:pt x="4147" y="82"/>
                </a:cubicBezTo>
                <a:cubicBezTo>
                  <a:pt x="4150" y="84"/>
                  <a:pt x="4154" y="85"/>
                  <a:pt x="4158" y="87"/>
                </a:cubicBezTo>
                <a:lnTo>
                  <a:pt x="4155" y="94"/>
                </a:lnTo>
                <a:close/>
                <a:moveTo>
                  <a:pt x="3227" y="91"/>
                </a:moveTo>
                <a:cubicBezTo>
                  <a:pt x="3225" y="83"/>
                  <a:pt x="3225" y="83"/>
                  <a:pt x="3225" y="83"/>
                </a:cubicBezTo>
                <a:cubicBezTo>
                  <a:pt x="3228" y="82"/>
                  <a:pt x="3232" y="81"/>
                  <a:pt x="3236" y="79"/>
                </a:cubicBezTo>
                <a:cubicBezTo>
                  <a:pt x="3239" y="87"/>
                  <a:pt x="3239" y="87"/>
                  <a:pt x="3239" y="87"/>
                </a:cubicBezTo>
                <a:cubicBezTo>
                  <a:pt x="3235" y="88"/>
                  <a:pt x="3231" y="90"/>
                  <a:pt x="3227" y="91"/>
                </a:cubicBezTo>
                <a:close/>
                <a:moveTo>
                  <a:pt x="4132" y="85"/>
                </a:moveTo>
                <a:cubicBezTo>
                  <a:pt x="4129" y="84"/>
                  <a:pt x="4125" y="83"/>
                  <a:pt x="4121" y="81"/>
                </a:cubicBezTo>
                <a:cubicBezTo>
                  <a:pt x="4124" y="74"/>
                  <a:pt x="4124" y="74"/>
                  <a:pt x="4124" y="74"/>
                </a:cubicBezTo>
                <a:cubicBezTo>
                  <a:pt x="4128" y="75"/>
                  <a:pt x="4132" y="77"/>
                  <a:pt x="4135" y="78"/>
                </a:cubicBezTo>
                <a:lnTo>
                  <a:pt x="4132" y="85"/>
                </a:lnTo>
                <a:close/>
                <a:moveTo>
                  <a:pt x="3250" y="83"/>
                </a:moveTo>
                <a:cubicBezTo>
                  <a:pt x="3247" y="76"/>
                  <a:pt x="3247" y="76"/>
                  <a:pt x="3247" y="76"/>
                </a:cubicBezTo>
                <a:cubicBezTo>
                  <a:pt x="3251" y="74"/>
                  <a:pt x="3255" y="73"/>
                  <a:pt x="3259" y="72"/>
                </a:cubicBezTo>
                <a:cubicBezTo>
                  <a:pt x="3261" y="79"/>
                  <a:pt x="3261" y="79"/>
                  <a:pt x="3261" y="79"/>
                </a:cubicBezTo>
                <a:cubicBezTo>
                  <a:pt x="3257" y="81"/>
                  <a:pt x="3254" y="82"/>
                  <a:pt x="3250" y="83"/>
                </a:cubicBezTo>
                <a:close/>
                <a:moveTo>
                  <a:pt x="4110" y="77"/>
                </a:moveTo>
                <a:cubicBezTo>
                  <a:pt x="4106" y="76"/>
                  <a:pt x="4102" y="75"/>
                  <a:pt x="4099" y="73"/>
                </a:cubicBezTo>
                <a:cubicBezTo>
                  <a:pt x="4101" y="66"/>
                  <a:pt x="4101" y="66"/>
                  <a:pt x="4101" y="66"/>
                </a:cubicBezTo>
                <a:cubicBezTo>
                  <a:pt x="4105" y="67"/>
                  <a:pt x="4109" y="68"/>
                  <a:pt x="4113" y="70"/>
                </a:cubicBezTo>
                <a:lnTo>
                  <a:pt x="4110" y="77"/>
                </a:lnTo>
                <a:close/>
                <a:moveTo>
                  <a:pt x="3273" y="76"/>
                </a:moveTo>
                <a:cubicBezTo>
                  <a:pt x="3270" y="68"/>
                  <a:pt x="3270" y="68"/>
                  <a:pt x="3270" y="68"/>
                </a:cubicBezTo>
                <a:cubicBezTo>
                  <a:pt x="3274" y="67"/>
                  <a:pt x="3278" y="65"/>
                  <a:pt x="3282" y="64"/>
                </a:cubicBezTo>
                <a:cubicBezTo>
                  <a:pt x="3284" y="72"/>
                  <a:pt x="3284" y="72"/>
                  <a:pt x="3284" y="72"/>
                </a:cubicBezTo>
                <a:cubicBezTo>
                  <a:pt x="3280" y="73"/>
                  <a:pt x="3276" y="74"/>
                  <a:pt x="3273" y="76"/>
                </a:cubicBezTo>
                <a:close/>
                <a:moveTo>
                  <a:pt x="4087" y="69"/>
                </a:moveTo>
                <a:cubicBezTo>
                  <a:pt x="4083" y="68"/>
                  <a:pt x="4080" y="67"/>
                  <a:pt x="4076" y="66"/>
                </a:cubicBezTo>
                <a:cubicBezTo>
                  <a:pt x="4078" y="58"/>
                  <a:pt x="4078" y="58"/>
                  <a:pt x="4078" y="58"/>
                </a:cubicBezTo>
                <a:cubicBezTo>
                  <a:pt x="4082" y="59"/>
                  <a:pt x="4086" y="61"/>
                  <a:pt x="4090" y="62"/>
                </a:cubicBezTo>
                <a:lnTo>
                  <a:pt x="4087" y="69"/>
                </a:lnTo>
                <a:close/>
                <a:moveTo>
                  <a:pt x="3295" y="68"/>
                </a:moveTo>
                <a:cubicBezTo>
                  <a:pt x="3293" y="61"/>
                  <a:pt x="3293" y="61"/>
                  <a:pt x="3293" y="61"/>
                </a:cubicBezTo>
                <a:cubicBezTo>
                  <a:pt x="3297" y="59"/>
                  <a:pt x="3301" y="58"/>
                  <a:pt x="3305" y="57"/>
                </a:cubicBezTo>
                <a:cubicBezTo>
                  <a:pt x="3307" y="65"/>
                  <a:pt x="3307" y="65"/>
                  <a:pt x="3307" y="65"/>
                </a:cubicBezTo>
                <a:cubicBezTo>
                  <a:pt x="3303" y="66"/>
                  <a:pt x="3299" y="67"/>
                  <a:pt x="3295" y="68"/>
                </a:cubicBezTo>
                <a:close/>
                <a:moveTo>
                  <a:pt x="4064" y="62"/>
                </a:moveTo>
                <a:cubicBezTo>
                  <a:pt x="4060" y="61"/>
                  <a:pt x="4057" y="60"/>
                  <a:pt x="4053" y="59"/>
                </a:cubicBezTo>
                <a:cubicBezTo>
                  <a:pt x="4055" y="51"/>
                  <a:pt x="4055" y="51"/>
                  <a:pt x="4055" y="51"/>
                </a:cubicBezTo>
                <a:cubicBezTo>
                  <a:pt x="4059" y="52"/>
                  <a:pt x="4063" y="53"/>
                  <a:pt x="4067" y="55"/>
                </a:cubicBezTo>
                <a:lnTo>
                  <a:pt x="4064" y="62"/>
                </a:lnTo>
                <a:close/>
                <a:moveTo>
                  <a:pt x="3318" y="61"/>
                </a:moveTo>
                <a:cubicBezTo>
                  <a:pt x="3316" y="54"/>
                  <a:pt x="3316" y="54"/>
                  <a:pt x="3316" y="54"/>
                </a:cubicBezTo>
                <a:cubicBezTo>
                  <a:pt x="3320" y="53"/>
                  <a:pt x="3324" y="51"/>
                  <a:pt x="3328" y="50"/>
                </a:cubicBezTo>
                <a:cubicBezTo>
                  <a:pt x="3330" y="58"/>
                  <a:pt x="3330" y="58"/>
                  <a:pt x="3330" y="58"/>
                </a:cubicBezTo>
                <a:cubicBezTo>
                  <a:pt x="3326" y="59"/>
                  <a:pt x="3322" y="60"/>
                  <a:pt x="3318" y="61"/>
                </a:cubicBezTo>
                <a:close/>
                <a:moveTo>
                  <a:pt x="4041" y="55"/>
                </a:moveTo>
                <a:cubicBezTo>
                  <a:pt x="4037" y="54"/>
                  <a:pt x="4033" y="53"/>
                  <a:pt x="4030" y="52"/>
                </a:cubicBezTo>
                <a:cubicBezTo>
                  <a:pt x="4032" y="45"/>
                  <a:pt x="4032" y="45"/>
                  <a:pt x="4032" y="45"/>
                </a:cubicBezTo>
                <a:cubicBezTo>
                  <a:pt x="4036" y="46"/>
                  <a:pt x="4039" y="47"/>
                  <a:pt x="4043" y="48"/>
                </a:cubicBezTo>
                <a:lnTo>
                  <a:pt x="4041" y="55"/>
                </a:lnTo>
                <a:close/>
                <a:moveTo>
                  <a:pt x="3341" y="55"/>
                </a:moveTo>
                <a:cubicBezTo>
                  <a:pt x="3339" y="47"/>
                  <a:pt x="3339" y="47"/>
                  <a:pt x="3339" y="47"/>
                </a:cubicBezTo>
                <a:cubicBezTo>
                  <a:pt x="3343" y="46"/>
                  <a:pt x="3347" y="45"/>
                  <a:pt x="3351" y="44"/>
                </a:cubicBezTo>
                <a:cubicBezTo>
                  <a:pt x="3353" y="52"/>
                  <a:pt x="3353" y="52"/>
                  <a:pt x="3353" y="52"/>
                </a:cubicBezTo>
                <a:cubicBezTo>
                  <a:pt x="3349" y="53"/>
                  <a:pt x="3345" y="54"/>
                  <a:pt x="3341" y="55"/>
                </a:cubicBezTo>
                <a:close/>
                <a:moveTo>
                  <a:pt x="4018" y="49"/>
                </a:moveTo>
                <a:cubicBezTo>
                  <a:pt x="4014" y="48"/>
                  <a:pt x="4010" y="47"/>
                  <a:pt x="4006" y="46"/>
                </a:cubicBezTo>
                <a:cubicBezTo>
                  <a:pt x="4008" y="38"/>
                  <a:pt x="4008" y="38"/>
                  <a:pt x="4008" y="38"/>
                </a:cubicBezTo>
                <a:cubicBezTo>
                  <a:pt x="4012" y="39"/>
                  <a:pt x="4016" y="40"/>
                  <a:pt x="4020" y="41"/>
                </a:cubicBezTo>
                <a:lnTo>
                  <a:pt x="4018" y="49"/>
                </a:lnTo>
                <a:close/>
                <a:moveTo>
                  <a:pt x="3365" y="49"/>
                </a:moveTo>
                <a:cubicBezTo>
                  <a:pt x="3363" y="41"/>
                  <a:pt x="3363" y="41"/>
                  <a:pt x="3363" y="41"/>
                </a:cubicBezTo>
                <a:cubicBezTo>
                  <a:pt x="3367" y="40"/>
                  <a:pt x="3370" y="39"/>
                  <a:pt x="3374" y="38"/>
                </a:cubicBezTo>
                <a:cubicBezTo>
                  <a:pt x="3376" y="46"/>
                  <a:pt x="3376" y="46"/>
                  <a:pt x="3376" y="46"/>
                </a:cubicBezTo>
                <a:cubicBezTo>
                  <a:pt x="3372" y="47"/>
                  <a:pt x="3369" y="48"/>
                  <a:pt x="3365" y="49"/>
                </a:cubicBezTo>
                <a:close/>
                <a:moveTo>
                  <a:pt x="3995" y="43"/>
                </a:moveTo>
                <a:cubicBezTo>
                  <a:pt x="3991" y="42"/>
                  <a:pt x="3987" y="42"/>
                  <a:pt x="3983" y="41"/>
                </a:cubicBezTo>
                <a:cubicBezTo>
                  <a:pt x="3985" y="33"/>
                  <a:pt x="3985" y="33"/>
                  <a:pt x="3985" y="33"/>
                </a:cubicBezTo>
                <a:cubicBezTo>
                  <a:pt x="3989" y="34"/>
                  <a:pt x="3993" y="35"/>
                  <a:pt x="3996" y="36"/>
                </a:cubicBezTo>
                <a:lnTo>
                  <a:pt x="3995" y="43"/>
                </a:lnTo>
                <a:close/>
                <a:moveTo>
                  <a:pt x="3388" y="43"/>
                </a:moveTo>
                <a:cubicBezTo>
                  <a:pt x="3386" y="35"/>
                  <a:pt x="3386" y="35"/>
                  <a:pt x="3386" y="35"/>
                </a:cubicBezTo>
                <a:cubicBezTo>
                  <a:pt x="3390" y="34"/>
                  <a:pt x="3394" y="33"/>
                  <a:pt x="3398" y="32"/>
                </a:cubicBezTo>
                <a:cubicBezTo>
                  <a:pt x="3400" y="40"/>
                  <a:pt x="3400" y="40"/>
                  <a:pt x="3400" y="40"/>
                </a:cubicBezTo>
                <a:cubicBezTo>
                  <a:pt x="3396" y="41"/>
                  <a:pt x="3392" y="42"/>
                  <a:pt x="3388" y="43"/>
                </a:cubicBezTo>
                <a:close/>
                <a:moveTo>
                  <a:pt x="3971" y="38"/>
                </a:moveTo>
                <a:cubicBezTo>
                  <a:pt x="3967" y="37"/>
                  <a:pt x="3963" y="36"/>
                  <a:pt x="3959" y="36"/>
                </a:cubicBezTo>
                <a:cubicBezTo>
                  <a:pt x="3961" y="28"/>
                  <a:pt x="3961" y="28"/>
                  <a:pt x="3961" y="28"/>
                </a:cubicBezTo>
                <a:cubicBezTo>
                  <a:pt x="3965" y="29"/>
                  <a:pt x="3969" y="29"/>
                  <a:pt x="3973" y="30"/>
                </a:cubicBezTo>
                <a:lnTo>
                  <a:pt x="3971" y="38"/>
                </a:lnTo>
                <a:close/>
                <a:moveTo>
                  <a:pt x="3411" y="37"/>
                </a:moveTo>
                <a:cubicBezTo>
                  <a:pt x="3410" y="30"/>
                  <a:pt x="3410" y="30"/>
                  <a:pt x="3410" y="30"/>
                </a:cubicBezTo>
                <a:cubicBezTo>
                  <a:pt x="3414" y="29"/>
                  <a:pt x="3417" y="28"/>
                  <a:pt x="3421" y="27"/>
                </a:cubicBezTo>
                <a:cubicBezTo>
                  <a:pt x="3423" y="35"/>
                  <a:pt x="3423" y="35"/>
                  <a:pt x="3423" y="35"/>
                </a:cubicBezTo>
                <a:cubicBezTo>
                  <a:pt x="3419" y="36"/>
                  <a:pt x="3415" y="37"/>
                  <a:pt x="3411" y="37"/>
                </a:cubicBezTo>
                <a:close/>
                <a:moveTo>
                  <a:pt x="3948" y="33"/>
                </a:moveTo>
                <a:cubicBezTo>
                  <a:pt x="3944" y="32"/>
                  <a:pt x="3940" y="32"/>
                  <a:pt x="3936" y="31"/>
                </a:cubicBezTo>
                <a:cubicBezTo>
                  <a:pt x="3937" y="23"/>
                  <a:pt x="3937" y="23"/>
                  <a:pt x="3937" y="23"/>
                </a:cubicBezTo>
                <a:cubicBezTo>
                  <a:pt x="3941" y="24"/>
                  <a:pt x="3945" y="25"/>
                  <a:pt x="3949" y="25"/>
                </a:cubicBezTo>
                <a:lnTo>
                  <a:pt x="3948" y="33"/>
                </a:lnTo>
                <a:close/>
                <a:moveTo>
                  <a:pt x="3435" y="33"/>
                </a:moveTo>
                <a:cubicBezTo>
                  <a:pt x="3433" y="25"/>
                  <a:pt x="3433" y="25"/>
                  <a:pt x="3433" y="25"/>
                </a:cubicBezTo>
                <a:cubicBezTo>
                  <a:pt x="3437" y="24"/>
                  <a:pt x="3441" y="23"/>
                  <a:pt x="3445" y="22"/>
                </a:cubicBezTo>
                <a:cubicBezTo>
                  <a:pt x="3447" y="30"/>
                  <a:pt x="3447" y="30"/>
                  <a:pt x="3447" y="30"/>
                </a:cubicBezTo>
                <a:cubicBezTo>
                  <a:pt x="3443" y="31"/>
                  <a:pt x="3439" y="32"/>
                  <a:pt x="3435" y="33"/>
                </a:cubicBezTo>
                <a:close/>
                <a:moveTo>
                  <a:pt x="3924" y="29"/>
                </a:moveTo>
                <a:cubicBezTo>
                  <a:pt x="3920" y="28"/>
                  <a:pt x="3916" y="27"/>
                  <a:pt x="3912" y="27"/>
                </a:cubicBezTo>
                <a:cubicBezTo>
                  <a:pt x="3914" y="19"/>
                  <a:pt x="3914" y="19"/>
                  <a:pt x="3914" y="19"/>
                </a:cubicBezTo>
                <a:cubicBezTo>
                  <a:pt x="3918" y="19"/>
                  <a:pt x="3921" y="20"/>
                  <a:pt x="3925" y="21"/>
                </a:cubicBezTo>
                <a:lnTo>
                  <a:pt x="3924" y="29"/>
                </a:lnTo>
                <a:close/>
                <a:moveTo>
                  <a:pt x="3458" y="28"/>
                </a:moveTo>
                <a:cubicBezTo>
                  <a:pt x="3457" y="20"/>
                  <a:pt x="3457" y="20"/>
                  <a:pt x="3457" y="20"/>
                </a:cubicBezTo>
                <a:cubicBezTo>
                  <a:pt x="3460" y="20"/>
                  <a:pt x="3464" y="19"/>
                  <a:pt x="3467" y="18"/>
                </a:cubicBezTo>
                <a:cubicBezTo>
                  <a:pt x="3469" y="18"/>
                  <a:pt x="3469" y="18"/>
                  <a:pt x="3469" y="18"/>
                </a:cubicBezTo>
                <a:cubicBezTo>
                  <a:pt x="3470" y="26"/>
                  <a:pt x="3470" y="26"/>
                  <a:pt x="3470" y="26"/>
                </a:cubicBezTo>
                <a:cubicBezTo>
                  <a:pt x="3468" y="26"/>
                  <a:pt x="3468" y="26"/>
                  <a:pt x="3468" y="26"/>
                </a:cubicBezTo>
                <a:cubicBezTo>
                  <a:pt x="3465" y="27"/>
                  <a:pt x="3462" y="27"/>
                  <a:pt x="3458" y="28"/>
                </a:cubicBezTo>
                <a:close/>
                <a:moveTo>
                  <a:pt x="3900" y="25"/>
                </a:moveTo>
                <a:cubicBezTo>
                  <a:pt x="3896" y="24"/>
                  <a:pt x="3892" y="23"/>
                  <a:pt x="3888" y="23"/>
                </a:cubicBezTo>
                <a:cubicBezTo>
                  <a:pt x="3890" y="15"/>
                  <a:pt x="3890" y="15"/>
                  <a:pt x="3890" y="15"/>
                </a:cubicBezTo>
                <a:cubicBezTo>
                  <a:pt x="3894" y="16"/>
                  <a:pt x="3898" y="16"/>
                  <a:pt x="3902" y="17"/>
                </a:cubicBezTo>
                <a:lnTo>
                  <a:pt x="3900" y="25"/>
                </a:lnTo>
                <a:close/>
                <a:moveTo>
                  <a:pt x="3482" y="24"/>
                </a:moveTo>
                <a:cubicBezTo>
                  <a:pt x="3481" y="16"/>
                  <a:pt x="3481" y="16"/>
                  <a:pt x="3481" y="16"/>
                </a:cubicBezTo>
                <a:cubicBezTo>
                  <a:pt x="3485" y="15"/>
                  <a:pt x="3489" y="15"/>
                  <a:pt x="3493" y="14"/>
                </a:cubicBezTo>
                <a:cubicBezTo>
                  <a:pt x="3494" y="22"/>
                  <a:pt x="3494" y="22"/>
                  <a:pt x="3494" y="22"/>
                </a:cubicBezTo>
                <a:cubicBezTo>
                  <a:pt x="3490" y="23"/>
                  <a:pt x="3486" y="23"/>
                  <a:pt x="3482" y="24"/>
                </a:cubicBezTo>
                <a:close/>
                <a:moveTo>
                  <a:pt x="3877" y="21"/>
                </a:moveTo>
                <a:cubicBezTo>
                  <a:pt x="3873" y="21"/>
                  <a:pt x="3869" y="20"/>
                  <a:pt x="3865" y="20"/>
                </a:cubicBezTo>
                <a:cubicBezTo>
                  <a:pt x="3866" y="12"/>
                  <a:pt x="3866" y="12"/>
                  <a:pt x="3866" y="12"/>
                </a:cubicBezTo>
                <a:cubicBezTo>
                  <a:pt x="3870" y="12"/>
                  <a:pt x="3874" y="13"/>
                  <a:pt x="3878" y="13"/>
                </a:cubicBezTo>
                <a:lnTo>
                  <a:pt x="3877" y="21"/>
                </a:lnTo>
                <a:close/>
                <a:moveTo>
                  <a:pt x="3506" y="20"/>
                </a:moveTo>
                <a:cubicBezTo>
                  <a:pt x="3505" y="12"/>
                  <a:pt x="3505" y="12"/>
                  <a:pt x="3505" y="12"/>
                </a:cubicBezTo>
                <a:cubicBezTo>
                  <a:pt x="3509" y="12"/>
                  <a:pt x="3513" y="11"/>
                  <a:pt x="3517" y="11"/>
                </a:cubicBezTo>
                <a:cubicBezTo>
                  <a:pt x="3518" y="19"/>
                  <a:pt x="3518" y="19"/>
                  <a:pt x="3518" y="19"/>
                </a:cubicBezTo>
                <a:cubicBezTo>
                  <a:pt x="3514" y="19"/>
                  <a:pt x="3510" y="20"/>
                  <a:pt x="3506" y="20"/>
                </a:cubicBezTo>
                <a:close/>
                <a:moveTo>
                  <a:pt x="3853" y="18"/>
                </a:moveTo>
                <a:cubicBezTo>
                  <a:pt x="3849" y="18"/>
                  <a:pt x="3845" y="17"/>
                  <a:pt x="3841" y="17"/>
                </a:cubicBezTo>
                <a:cubicBezTo>
                  <a:pt x="3842" y="9"/>
                  <a:pt x="3842" y="9"/>
                  <a:pt x="3842" y="9"/>
                </a:cubicBezTo>
                <a:cubicBezTo>
                  <a:pt x="3846" y="9"/>
                  <a:pt x="3850" y="10"/>
                  <a:pt x="3854" y="10"/>
                </a:cubicBezTo>
                <a:lnTo>
                  <a:pt x="3853" y="18"/>
                </a:lnTo>
                <a:close/>
                <a:moveTo>
                  <a:pt x="3529" y="17"/>
                </a:moveTo>
                <a:cubicBezTo>
                  <a:pt x="3529" y="9"/>
                  <a:pt x="3529" y="9"/>
                  <a:pt x="3529" y="9"/>
                </a:cubicBezTo>
                <a:cubicBezTo>
                  <a:pt x="3533" y="9"/>
                  <a:pt x="3537" y="8"/>
                  <a:pt x="3541" y="8"/>
                </a:cubicBezTo>
                <a:cubicBezTo>
                  <a:pt x="3541" y="16"/>
                  <a:pt x="3541" y="16"/>
                  <a:pt x="3541" y="16"/>
                </a:cubicBezTo>
                <a:cubicBezTo>
                  <a:pt x="3537" y="16"/>
                  <a:pt x="3533" y="17"/>
                  <a:pt x="3529" y="17"/>
                </a:cubicBezTo>
                <a:close/>
                <a:moveTo>
                  <a:pt x="3829" y="15"/>
                </a:moveTo>
                <a:cubicBezTo>
                  <a:pt x="3825" y="15"/>
                  <a:pt x="3821" y="14"/>
                  <a:pt x="3817" y="14"/>
                </a:cubicBezTo>
                <a:cubicBezTo>
                  <a:pt x="3818" y="6"/>
                  <a:pt x="3818" y="6"/>
                  <a:pt x="3818" y="6"/>
                </a:cubicBezTo>
                <a:cubicBezTo>
                  <a:pt x="3822" y="7"/>
                  <a:pt x="3826" y="7"/>
                  <a:pt x="3830" y="7"/>
                </a:cubicBezTo>
                <a:lnTo>
                  <a:pt x="3829" y="15"/>
                </a:lnTo>
                <a:close/>
                <a:moveTo>
                  <a:pt x="3553" y="15"/>
                </a:moveTo>
                <a:cubicBezTo>
                  <a:pt x="3553" y="7"/>
                  <a:pt x="3553" y="7"/>
                  <a:pt x="3553" y="7"/>
                </a:cubicBezTo>
                <a:cubicBezTo>
                  <a:pt x="3557" y="6"/>
                  <a:pt x="3561" y="6"/>
                  <a:pt x="3565" y="5"/>
                </a:cubicBezTo>
                <a:cubicBezTo>
                  <a:pt x="3565" y="13"/>
                  <a:pt x="3565" y="13"/>
                  <a:pt x="3565" y="13"/>
                </a:cubicBezTo>
                <a:cubicBezTo>
                  <a:pt x="3561" y="14"/>
                  <a:pt x="3557" y="14"/>
                  <a:pt x="3553" y="15"/>
                </a:cubicBezTo>
                <a:close/>
                <a:moveTo>
                  <a:pt x="3805" y="13"/>
                </a:moveTo>
                <a:cubicBezTo>
                  <a:pt x="3801" y="13"/>
                  <a:pt x="3797" y="12"/>
                  <a:pt x="3793" y="12"/>
                </a:cubicBezTo>
                <a:cubicBezTo>
                  <a:pt x="3794" y="4"/>
                  <a:pt x="3794" y="4"/>
                  <a:pt x="3794" y="4"/>
                </a:cubicBezTo>
                <a:cubicBezTo>
                  <a:pt x="3798" y="4"/>
                  <a:pt x="3802" y="5"/>
                  <a:pt x="3806" y="5"/>
                </a:cubicBezTo>
                <a:lnTo>
                  <a:pt x="3805" y="13"/>
                </a:lnTo>
                <a:close/>
                <a:moveTo>
                  <a:pt x="3577" y="12"/>
                </a:moveTo>
                <a:cubicBezTo>
                  <a:pt x="3577" y="4"/>
                  <a:pt x="3577" y="4"/>
                  <a:pt x="3577" y="4"/>
                </a:cubicBezTo>
                <a:cubicBezTo>
                  <a:pt x="3581" y="4"/>
                  <a:pt x="3585" y="4"/>
                  <a:pt x="3589" y="4"/>
                </a:cubicBezTo>
                <a:cubicBezTo>
                  <a:pt x="3589" y="11"/>
                  <a:pt x="3589" y="11"/>
                  <a:pt x="3589" y="11"/>
                </a:cubicBezTo>
                <a:cubicBezTo>
                  <a:pt x="3585" y="12"/>
                  <a:pt x="3581" y="12"/>
                  <a:pt x="3577" y="12"/>
                </a:cubicBezTo>
                <a:close/>
                <a:moveTo>
                  <a:pt x="3781" y="11"/>
                </a:moveTo>
                <a:cubicBezTo>
                  <a:pt x="3777" y="11"/>
                  <a:pt x="3773" y="11"/>
                  <a:pt x="3769" y="10"/>
                </a:cubicBezTo>
                <a:cubicBezTo>
                  <a:pt x="3770" y="2"/>
                  <a:pt x="3770" y="2"/>
                  <a:pt x="3770" y="2"/>
                </a:cubicBezTo>
                <a:cubicBezTo>
                  <a:pt x="3774" y="3"/>
                  <a:pt x="3778" y="3"/>
                  <a:pt x="3782" y="3"/>
                </a:cubicBezTo>
                <a:lnTo>
                  <a:pt x="3781" y="11"/>
                </a:lnTo>
                <a:close/>
                <a:moveTo>
                  <a:pt x="3601" y="11"/>
                </a:moveTo>
                <a:cubicBezTo>
                  <a:pt x="3601" y="3"/>
                  <a:pt x="3601" y="3"/>
                  <a:pt x="3601" y="3"/>
                </a:cubicBezTo>
                <a:cubicBezTo>
                  <a:pt x="3605" y="2"/>
                  <a:pt x="3609" y="2"/>
                  <a:pt x="3613" y="2"/>
                </a:cubicBezTo>
                <a:cubicBezTo>
                  <a:pt x="3613" y="10"/>
                  <a:pt x="3613" y="10"/>
                  <a:pt x="3613" y="10"/>
                </a:cubicBezTo>
                <a:cubicBezTo>
                  <a:pt x="3609" y="10"/>
                  <a:pt x="3605" y="10"/>
                  <a:pt x="3601" y="11"/>
                </a:cubicBezTo>
                <a:close/>
                <a:moveTo>
                  <a:pt x="3757" y="10"/>
                </a:moveTo>
                <a:cubicBezTo>
                  <a:pt x="3753" y="9"/>
                  <a:pt x="3749" y="9"/>
                  <a:pt x="3745" y="9"/>
                </a:cubicBezTo>
                <a:cubicBezTo>
                  <a:pt x="3745" y="1"/>
                  <a:pt x="3745" y="1"/>
                  <a:pt x="3745" y="1"/>
                </a:cubicBezTo>
                <a:cubicBezTo>
                  <a:pt x="3749" y="1"/>
                  <a:pt x="3753" y="1"/>
                  <a:pt x="3757" y="2"/>
                </a:cubicBezTo>
                <a:lnTo>
                  <a:pt x="3757" y="10"/>
                </a:lnTo>
                <a:close/>
                <a:moveTo>
                  <a:pt x="3625" y="9"/>
                </a:moveTo>
                <a:cubicBezTo>
                  <a:pt x="3625" y="1"/>
                  <a:pt x="3625" y="1"/>
                  <a:pt x="3625" y="1"/>
                </a:cubicBezTo>
                <a:cubicBezTo>
                  <a:pt x="3629" y="1"/>
                  <a:pt x="3633" y="1"/>
                  <a:pt x="3637" y="1"/>
                </a:cubicBezTo>
                <a:cubicBezTo>
                  <a:pt x="3637" y="9"/>
                  <a:pt x="3637" y="9"/>
                  <a:pt x="3637" y="9"/>
                </a:cubicBezTo>
                <a:cubicBezTo>
                  <a:pt x="3633" y="9"/>
                  <a:pt x="3629" y="9"/>
                  <a:pt x="3625" y="9"/>
                </a:cubicBezTo>
                <a:close/>
                <a:moveTo>
                  <a:pt x="3733" y="9"/>
                </a:moveTo>
                <a:cubicBezTo>
                  <a:pt x="3729" y="9"/>
                  <a:pt x="3725" y="8"/>
                  <a:pt x="3721" y="8"/>
                </a:cubicBezTo>
                <a:cubicBezTo>
                  <a:pt x="3721" y="0"/>
                  <a:pt x="3721" y="0"/>
                  <a:pt x="3721" y="0"/>
                </a:cubicBezTo>
                <a:cubicBezTo>
                  <a:pt x="3725" y="0"/>
                  <a:pt x="3729" y="1"/>
                  <a:pt x="3733" y="1"/>
                </a:cubicBezTo>
                <a:lnTo>
                  <a:pt x="3733" y="9"/>
                </a:lnTo>
                <a:close/>
                <a:moveTo>
                  <a:pt x="3649" y="8"/>
                </a:moveTo>
                <a:cubicBezTo>
                  <a:pt x="3649" y="0"/>
                  <a:pt x="3649" y="0"/>
                  <a:pt x="3649" y="0"/>
                </a:cubicBezTo>
                <a:cubicBezTo>
                  <a:pt x="3653" y="0"/>
                  <a:pt x="3657" y="0"/>
                  <a:pt x="3661" y="0"/>
                </a:cubicBezTo>
                <a:cubicBezTo>
                  <a:pt x="3661" y="8"/>
                  <a:pt x="3661" y="8"/>
                  <a:pt x="3661" y="8"/>
                </a:cubicBezTo>
                <a:cubicBezTo>
                  <a:pt x="3657" y="8"/>
                  <a:pt x="3653" y="8"/>
                  <a:pt x="3649" y="8"/>
                </a:cubicBezTo>
                <a:close/>
                <a:moveTo>
                  <a:pt x="3709" y="8"/>
                </a:moveTo>
                <a:cubicBezTo>
                  <a:pt x="3705" y="8"/>
                  <a:pt x="3701" y="8"/>
                  <a:pt x="3697" y="8"/>
                </a:cubicBezTo>
                <a:cubicBezTo>
                  <a:pt x="3697" y="0"/>
                  <a:pt x="3697" y="0"/>
                  <a:pt x="3697" y="0"/>
                </a:cubicBezTo>
                <a:cubicBezTo>
                  <a:pt x="3701" y="0"/>
                  <a:pt x="3705" y="0"/>
                  <a:pt x="3709" y="0"/>
                </a:cubicBezTo>
                <a:lnTo>
                  <a:pt x="3709" y="8"/>
                </a:lnTo>
                <a:close/>
                <a:moveTo>
                  <a:pt x="3673" y="8"/>
                </a:moveTo>
                <a:cubicBezTo>
                  <a:pt x="3673" y="0"/>
                  <a:pt x="3673" y="0"/>
                  <a:pt x="3673" y="0"/>
                </a:cubicBezTo>
                <a:cubicBezTo>
                  <a:pt x="3677" y="0"/>
                  <a:pt x="3681" y="0"/>
                  <a:pt x="3685" y="0"/>
                </a:cubicBezTo>
                <a:cubicBezTo>
                  <a:pt x="3685" y="8"/>
                  <a:pt x="3685" y="8"/>
                  <a:pt x="3685" y="8"/>
                </a:cubicBezTo>
                <a:cubicBezTo>
                  <a:pt x="3681" y="8"/>
                  <a:pt x="3677" y="8"/>
                  <a:pt x="3673" y="8"/>
                </a:cubicBezTo>
                <a:close/>
              </a:path>
            </a:pathLst>
          </a:custGeom>
          <a:solidFill>
            <a:srgbClr val="BEBEB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800084">
              <a:defRPr/>
            </a:pPr>
            <a:endParaRPr lang="en-US" sz="1618" kern="0">
              <a:solidFill>
                <a:srgbClr val="505050"/>
              </a:solidFill>
            </a:endParaRPr>
          </a:p>
        </p:txBody>
      </p:sp>
      <p:sp>
        <p:nvSpPr>
          <p:cNvPr id="266" name="Freeform 3429"/>
          <p:cNvSpPr>
            <a:spLocks/>
          </p:cNvSpPr>
          <p:nvPr/>
        </p:nvSpPr>
        <p:spPr bwMode="auto">
          <a:xfrm>
            <a:off x="1037659" y="2715319"/>
            <a:ext cx="1637610" cy="878916"/>
          </a:xfrm>
          <a:custGeom>
            <a:avLst/>
            <a:gdLst>
              <a:gd name="T0" fmla="*/ 1001 w 1077"/>
              <a:gd name="T1" fmla="*/ 134 h 578"/>
              <a:gd name="T2" fmla="*/ 0 w 1077"/>
              <a:gd name="T3" fmla="*/ 42 h 578"/>
              <a:gd name="T4" fmla="*/ 546 w 1077"/>
              <a:gd name="T5" fmla="*/ 578 h 578"/>
              <a:gd name="T6" fmla="*/ 1077 w 1077"/>
              <a:gd name="T7" fmla="*/ 162 h 578"/>
              <a:gd name="T8" fmla="*/ 1001 w 1077"/>
              <a:gd name="T9" fmla="*/ 134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7" h="578">
                <a:moveTo>
                  <a:pt x="1001" y="134"/>
                </a:moveTo>
                <a:cubicBezTo>
                  <a:pt x="697" y="29"/>
                  <a:pt x="336" y="0"/>
                  <a:pt x="0" y="42"/>
                </a:cubicBezTo>
                <a:cubicBezTo>
                  <a:pt x="5" y="339"/>
                  <a:pt x="248" y="578"/>
                  <a:pt x="546" y="578"/>
                </a:cubicBezTo>
                <a:cubicBezTo>
                  <a:pt x="803" y="578"/>
                  <a:pt x="1018" y="401"/>
                  <a:pt x="1077" y="162"/>
                </a:cubicBezTo>
                <a:cubicBezTo>
                  <a:pt x="1052" y="152"/>
                  <a:pt x="1026" y="143"/>
                  <a:pt x="1001" y="134"/>
                </a:cubicBezTo>
                <a:close/>
              </a:path>
            </a:pathLst>
          </a:custGeom>
          <a:solidFill>
            <a:srgbClr val="8D2376"/>
          </a:solidFill>
          <a:ln>
            <a:noFill/>
          </a:ln>
          <a:extLst/>
        </p:spPr>
        <p:txBody>
          <a:bodyPr vert="horz" wrap="square" lIns="67232" tIns="33616" rIns="67232" bIns="0" numCol="1" anchor="ctr" anchorCtr="0" compatLnSpc="1">
            <a:prstTxWarp prst="textNoShape">
              <a:avLst/>
            </a:prstTxWarp>
          </a:bodyPr>
          <a:lstStyle/>
          <a:p>
            <a:pPr algn="ctr" defTabSz="800084">
              <a:lnSpc>
                <a:spcPct val="130000"/>
              </a:lnSpc>
              <a:defRPr/>
            </a:pPr>
            <a:r>
              <a:rPr lang="en-US" sz="1471" kern="0" dirty="0">
                <a:solidFill>
                  <a:srgbClr val="FFFFFF"/>
                </a:solidFill>
                <a:latin typeface="Segoe UI Light"/>
              </a:rPr>
              <a:t>Developers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89876" y="1419704"/>
            <a:ext cx="1593832" cy="1376050"/>
            <a:chOff x="122237" y="1930399"/>
            <a:chExt cx="2167722" cy="1871523"/>
          </a:xfrm>
        </p:grpSpPr>
        <p:sp>
          <p:nvSpPr>
            <p:cNvPr id="580" name="Rectangle 3449"/>
            <p:cNvSpPr>
              <a:spLocks noChangeArrowheads="1"/>
            </p:cNvSpPr>
            <p:nvPr/>
          </p:nvSpPr>
          <p:spPr bwMode="auto">
            <a:xfrm>
              <a:off x="122237" y="2647900"/>
              <a:ext cx="1213643" cy="1154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72358"/>
              <a:r>
                <a:rPr lang="en-US" altLang="en-US" sz="1176" dirty="0">
                  <a:solidFill>
                    <a:srgbClr val="002050"/>
                  </a:solidFill>
                  <a:latin typeface="Segoe UI Light"/>
                </a:rPr>
                <a:t>26.7%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/>
              </a:r>
              <a:b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No executive support</a:t>
              </a:r>
            </a:p>
            <a:p>
              <a:pPr algn="ctr" defTabSz="672358"/>
              <a:r>
                <a:rPr lang="en-US" altLang="en-US" sz="1176" dirty="0">
                  <a:solidFill>
                    <a:srgbClr val="002050"/>
                  </a:solidFill>
                  <a:latin typeface="Segoe UI Light"/>
                </a:rPr>
                <a:t>56.7%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/>
              </a:r>
              <a:b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Cultural inhibitors</a:t>
              </a:r>
            </a:p>
            <a:p>
              <a:pPr algn="ctr" defTabSz="672358"/>
              <a:r>
                <a:rPr lang="en-US" altLang="en-US" sz="1176" dirty="0">
                  <a:solidFill>
                    <a:srgbClr val="002050"/>
                  </a:solidFill>
                  <a:latin typeface="Segoe UI Light"/>
                </a:rPr>
                <a:t>43.3%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/>
              </a:r>
              <a:b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spc="-29" dirty="0">
                  <a:solidFill>
                    <a:srgbClr val="002050"/>
                  </a:solidFill>
                  <a:latin typeface="Segoe UI" panose="020B0502040204020203" pitchFamily="34" charset="0"/>
                </a:rPr>
                <a:t>Fragmented processes</a:t>
              </a:r>
              <a:endParaRPr lang="en-US" altLang="en-US" sz="662" spc="-29" dirty="0">
                <a:solidFill>
                  <a:srgbClr val="002050"/>
                </a:solidFill>
                <a:latin typeface="Segoe UI" panose="020B0502040204020203" pitchFamily="34" charset="0"/>
              </a:endParaRPr>
            </a:p>
          </p:txBody>
        </p:sp>
        <p:grpSp>
          <p:nvGrpSpPr>
            <p:cNvPr id="584" name="Group 583"/>
            <p:cNvGrpSpPr/>
            <p:nvPr/>
          </p:nvGrpSpPr>
          <p:grpSpPr>
            <a:xfrm>
              <a:off x="655637" y="1930399"/>
              <a:ext cx="1634322" cy="652463"/>
              <a:chOff x="780044" y="2006599"/>
              <a:chExt cx="1634322" cy="652463"/>
            </a:xfrm>
          </p:grpSpPr>
          <p:sp>
            <p:nvSpPr>
              <p:cNvPr id="33" name="Freeform 3171"/>
              <p:cNvSpPr>
                <a:spLocks/>
              </p:cNvSpPr>
              <p:nvPr/>
            </p:nvSpPr>
            <p:spPr bwMode="auto">
              <a:xfrm>
                <a:off x="1000706" y="2347913"/>
                <a:ext cx="1413660" cy="311149"/>
              </a:xfrm>
              <a:custGeom>
                <a:avLst/>
                <a:gdLst>
                  <a:gd name="T0" fmla="*/ 440 w 520"/>
                  <a:gd name="T1" fmla="*/ 162 h 162"/>
                  <a:gd name="T2" fmla="*/ 80 w 520"/>
                  <a:gd name="T3" fmla="*/ 162 h 162"/>
                  <a:gd name="T4" fmla="*/ 0 w 520"/>
                  <a:gd name="T5" fmla="*/ 82 h 162"/>
                  <a:gd name="T6" fmla="*/ 0 w 520"/>
                  <a:gd name="T7" fmla="*/ 81 h 162"/>
                  <a:gd name="T8" fmla="*/ 80 w 520"/>
                  <a:gd name="T9" fmla="*/ 0 h 162"/>
                  <a:gd name="T10" fmla="*/ 440 w 520"/>
                  <a:gd name="T11" fmla="*/ 0 h 162"/>
                  <a:gd name="T12" fmla="*/ 520 w 520"/>
                  <a:gd name="T13" fmla="*/ 81 h 162"/>
                  <a:gd name="T14" fmla="*/ 520 w 520"/>
                  <a:gd name="T15" fmla="*/ 82 h 162"/>
                  <a:gd name="T16" fmla="*/ 440 w 520"/>
                  <a:gd name="T17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0" h="162">
                    <a:moveTo>
                      <a:pt x="440" y="162"/>
                    </a:moveTo>
                    <a:cubicBezTo>
                      <a:pt x="80" y="162"/>
                      <a:pt x="80" y="162"/>
                      <a:pt x="80" y="162"/>
                    </a:cubicBezTo>
                    <a:cubicBezTo>
                      <a:pt x="35" y="162"/>
                      <a:pt x="0" y="126"/>
                      <a:pt x="0" y="82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36"/>
                      <a:pt x="35" y="0"/>
                      <a:pt x="80" y="0"/>
                    </a:cubicBezTo>
                    <a:cubicBezTo>
                      <a:pt x="440" y="0"/>
                      <a:pt x="440" y="0"/>
                      <a:pt x="440" y="0"/>
                    </a:cubicBezTo>
                    <a:cubicBezTo>
                      <a:pt x="484" y="0"/>
                      <a:pt x="520" y="36"/>
                      <a:pt x="520" y="81"/>
                    </a:cubicBezTo>
                    <a:cubicBezTo>
                      <a:pt x="520" y="82"/>
                      <a:pt x="520" y="82"/>
                      <a:pt x="520" y="82"/>
                    </a:cubicBezTo>
                    <a:cubicBezTo>
                      <a:pt x="520" y="126"/>
                      <a:pt x="484" y="162"/>
                      <a:pt x="440" y="16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" name="Freeform 3172"/>
              <p:cNvSpPr>
                <a:spLocks/>
              </p:cNvSpPr>
              <p:nvPr/>
            </p:nvSpPr>
            <p:spPr bwMode="auto">
              <a:xfrm>
                <a:off x="1016582" y="2238374"/>
                <a:ext cx="41275" cy="215900"/>
              </a:xfrm>
              <a:custGeom>
                <a:avLst/>
                <a:gdLst>
                  <a:gd name="T0" fmla="*/ 16 w 26"/>
                  <a:gd name="T1" fmla="*/ 24 h 136"/>
                  <a:gd name="T2" fmla="*/ 9 w 26"/>
                  <a:gd name="T3" fmla="*/ 30 h 136"/>
                  <a:gd name="T4" fmla="*/ 9 w 26"/>
                  <a:gd name="T5" fmla="*/ 136 h 136"/>
                  <a:gd name="T6" fmla="*/ 26 w 26"/>
                  <a:gd name="T7" fmla="*/ 3 h 136"/>
                  <a:gd name="T8" fmla="*/ 26 w 26"/>
                  <a:gd name="T9" fmla="*/ 0 h 136"/>
                  <a:gd name="T10" fmla="*/ 25 w 26"/>
                  <a:gd name="T11" fmla="*/ 0 h 136"/>
                  <a:gd name="T12" fmla="*/ 0 w 26"/>
                  <a:gd name="T13" fmla="*/ 14 h 136"/>
                  <a:gd name="T14" fmla="*/ 16 w 26"/>
                  <a:gd name="T15" fmla="*/ 2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36">
                    <a:moveTo>
                      <a:pt x="16" y="24"/>
                    </a:moveTo>
                    <a:lnTo>
                      <a:pt x="9" y="30"/>
                    </a:lnTo>
                    <a:lnTo>
                      <a:pt x="9" y="136"/>
                    </a:lnTo>
                    <a:lnTo>
                      <a:pt x="26" y="3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0" y="14"/>
                    </a:ln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5" name="Freeform 3173"/>
              <p:cNvSpPr>
                <a:spLocks/>
              </p:cNvSpPr>
              <p:nvPr/>
            </p:nvSpPr>
            <p:spPr bwMode="auto">
              <a:xfrm>
                <a:off x="975307" y="2238374"/>
                <a:ext cx="41275" cy="242887"/>
              </a:xfrm>
              <a:custGeom>
                <a:avLst/>
                <a:gdLst>
                  <a:gd name="T0" fmla="*/ 20 w 26"/>
                  <a:gd name="T1" fmla="*/ 30 h 153"/>
                  <a:gd name="T2" fmla="*/ 11 w 26"/>
                  <a:gd name="T3" fmla="*/ 24 h 153"/>
                  <a:gd name="T4" fmla="*/ 26 w 26"/>
                  <a:gd name="T5" fmla="*/ 14 h 153"/>
                  <a:gd name="T6" fmla="*/ 0 w 26"/>
                  <a:gd name="T7" fmla="*/ 0 h 153"/>
                  <a:gd name="T8" fmla="*/ 0 w 26"/>
                  <a:gd name="T9" fmla="*/ 0 h 153"/>
                  <a:gd name="T10" fmla="*/ 0 w 26"/>
                  <a:gd name="T11" fmla="*/ 3 h 153"/>
                  <a:gd name="T12" fmla="*/ 19 w 26"/>
                  <a:gd name="T13" fmla="*/ 153 h 153"/>
                  <a:gd name="T14" fmla="*/ 20 w 26"/>
                  <a:gd name="T15" fmla="*/ 3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53">
                    <a:moveTo>
                      <a:pt x="20" y="30"/>
                    </a:moveTo>
                    <a:lnTo>
                      <a:pt x="11" y="24"/>
                    </a:lnTo>
                    <a:lnTo>
                      <a:pt x="26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19" y="153"/>
                    </a:lnTo>
                    <a:lnTo>
                      <a:pt x="20" y="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6" name="Freeform 3174"/>
              <p:cNvSpPr>
                <a:spLocks noEditPoints="1"/>
              </p:cNvSpPr>
              <p:nvPr/>
            </p:nvSpPr>
            <p:spPr bwMode="auto">
              <a:xfrm>
                <a:off x="1035632" y="2027237"/>
                <a:ext cx="68263" cy="79375"/>
              </a:xfrm>
              <a:custGeom>
                <a:avLst/>
                <a:gdLst>
                  <a:gd name="T0" fmla="*/ 13 w 33"/>
                  <a:gd name="T1" fmla="*/ 14 h 39"/>
                  <a:gd name="T2" fmla="*/ 17 w 33"/>
                  <a:gd name="T3" fmla="*/ 24 h 39"/>
                  <a:gd name="T4" fmla="*/ 23 w 33"/>
                  <a:gd name="T5" fmla="*/ 22 h 39"/>
                  <a:gd name="T6" fmla="*/ 23 w 33"/>
                  <a:gd name="T7" fmla="*/ 24 h 39"/>
                  <a:gd name="T8" fmla="*/ 23 w 33"/>
                  <a:gd name="T9" fmla="*/ 26 h 39"/>
                  <a:gd name="T10" fmla="*/ 25 w 33"/>
                  <a:gd name="T11" fmla="*/ 27 h 39"/>
                  <a:gd name="T12" fmla="*/ 25 w 33"/>
                  <a:gd name="T13" fmla="*/ 29 h 39"/>
                  <a:gd name="T14" fmla="*/ 25 w 33"/>
                  <a:gd name="T15" fmla="*/ 31 h 39"/>
                  <a:gd name="T16" fmla="*/ 25 w 33"/>
                  <a:gd name="T17" fmla="*/ 32 h 39"/>
                  <a:gd name="T18" fmla="*/ 25 w 33"/>
                  <a:gd name="T19" fmla="*/ 37 h 39"/>
                  <a:gd name="T20" fmla="*/ 28 w 33"/>
                  <a:gd name="T21" fmla="*/ 37 h 39"/>
                  <a:gd name="T22" fmla="*/ 30 w 33"/>
                  <a:gd name="T23" fmla="*/ 39 h 39"/>
                  <a:gd name="T24" fmla="*/ 11 w 33"/>
                  <a:gd name="T25" fmla="*/ 1 h 39"/>
                  <a:gd name="T26" fmla="*/ 0 w 33"/>
                  <a:gd name="T27" fmla="*/ 0 h 39"/>
                  <a:gd name="T28" fmla="*/ 13 w 33"/>
                  <a:gd name="T29" fmla="*/ 14 h 39"/>
                  <a:gd name="T30" fmla="*/ 24 w 33"/>
                  <a:gd name="T31" fmla="*/ 22 h 39"/>
                  <a:gd name="T32" fmla="*/ 25 w 33"/>
                  <a:gd name="T33" fmla="*/ 22 h 39"/>
                  <a:gd name="T34" fmla="*/ 25 w 33"/>
                  <a:gd name="T35" fmla="*/ 23 h 39"/>
                  <a:gd name="T36" fmla="*/ 24 w 33"/>
                  <a:gd name="T37" fmla="*/ 23 h 39"/>
                  <a:gd name="T38" fmla="*/ 24 w 33"/>
                  <a:gd name="T39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39">
                    <a:moveTo>
                      <a:pt x="13" y="14"/>
                    </a:moveTo>
                    <a:cubicBezTo>
                      <a:pt x="15" y="17"/>
                      <a:pt x="16" y="20"/>
                      <a:pt x="17" y="24"/>
                    </a:cubicBezTo>
                    <a:cubicBezTo>
                      <a:pt x="19" y="24"/>
                      <a:pt x="20" y="24"/>
                      <a:pt x="23" y="22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6"/>
                    </a:cubicBezTo>
                    <a:cubicBezTo>
                      <a:pt x="25" y="26"/>
                      <a:pt x="25" y="26"/>
                      <a:pt x="25" y="27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7"/>
                    </a:cubicBezTo>
                    <a:cubicBezTo>
                      <a:pt x="27" y="37"/>
                      <a:pt x="27" y="37"/>
                      <a:pt x="28" y="37"/>
                    </a:cubicBezTo>
                    <a:cubicBezTo>
                      <a:pt x="29" y="38"/>
                      <a:pt x="29" y="38"/>
                      <a:pt x="30" y="39"/>
                    </a:cubicBezTo>
                    <a:cubicBezTo>
                      <a:pt x="33" y="21"/>
                      <a:pt x="27" y="7"/>
                      <a:pt x="11" y="1"/>
                    </a:cubicBezTo>
                    <a:cubicBezTo>
                      <a:pt x="8" y="0"/>
                      <a:pt x="4" y="0"/>
                      <a:pt x="0" y="0"/>
                    </a:cubicBezTo>
                    <a:cubicBezTo>
                      <a:pt x="5" y="4"/>
                      <a:pt x="10" y="8"/>
                      <a:pt x="13" y="14"/>
                    </a:cubicBezTo>
                    <a:close/>
                    <a:moveTo>
                      <a:pt x="24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4" y="23"/>
                      <a:pt x="24" y="23"/>
                      <a:pt x="24" y="23"/>
                    </a:cubicBezTo>
                    <a:lnTo>
                      <a:pt x="24" y="22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" name="Freeform 3175"/>
              <p:cNvSpPr>
                <a:spLocks/>
              </p:cNvSpPr>
              <p:nvPr/>
            </p:nvSpPr>
            <p:spPr bwMode="auto">
              <a:xfrm>
                <a:off x="921332" y="2006599"/>
                <a:ext cx="149225" cy="103187"/>
              </a:xfrm>
              <a:custGeom>
                <a:avLst/>
                <a:gdLst>
                  <a:gd name="T0" fmla="*/ 11 w 72"/>
                  <a:gd name="T1" fmla="*/ 47 h 50"/>
                  <a:gd name="T2" fmla="*/ 11 w 72"/>
                  <a:gd name="T3" fmla="*/ 42 h 50"/>
                  <a:gd name="T4" fmla="*/ 11 w 72"/>
                  <a:gd name="T5" fmla="*/ 41 h 50"/>
                  <a:gd name="T6" fmla="*/ 11 w 72"/>
                  <a:gd name="T7" fmla="*/ 39 h 50"/>
                  <a:gd name="T8" fmla="*/ 13 w 72"/>
                  <a:gd name="T9" fmla="*/ 39 h 50"/>
                  <a:gd name="T10" fmla="*/ 13 w 72"/>
                  <a:gd name="T11" fmla="*/ 37 h 50"/>
                  <a:gd name="T12" fmla="*/ 13 w 72"/>
                  <a:gd name="T13" fmla="*/ 36 h 50"/>
                  <a:gd name="T14" fmla="*/ 14 w 72"/>
                  <a:gd name="T15" fmla="*/ 34 h 50"/>
                  <a:gd name="T16" fmla="*/ 16 w 72"/>
                  <a:gd name="T17" fmla="*/ 30 h 50"/>
                  <a:gd name="T18" fmla="*/ 38 w 72"/>
                  <a:gd name="T19" fmla="*/ 34 h 50"/>
                  <a:gd name="T20" fmla="*/ 60 w 72"/>
                  <a:gd name="T21" fmla="*/ 30 h 50"/>
                  <a:gd name="T22" fmla="*/ 72 w 72"/>
                  <a:gd name="T23" fmla="*/ 34 h 50"/>
                  <a:gd name="T24" fmla="*/ 72 w 72"/>
                  <a:gd name="T25" fmla="*/ 34 h 50"/>
                  <a:gd name="T26" fmla="*/ 68 w 72"/>
                  <a:gd name="T27" fmla="*/ 24 h 50"/>
                  <a:gd name="T28" fmla="*/ 55 w 72"/>
                  <a:gd name="T29" fmla="*/ 10 h 50"/>
                  <a:gd name="T30" fmla="*/ 18 w 72"/>
                  <a:gd name="T31" fmla="*/ 5 h 50"/>
                  <a:gd name="T32" fmla="*/ 7 w 72"/>
                  <a:gd name="T33" fmla="*/ 50 h 50"/>
                  <a:gd name="T34" fmla="*/ 11 w 72"/>
                  <a:gd name="T35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" h="50">
                    <a:moveTo>
                      <a:pt x="11" y="47"/>
                    </a:moveTo>
                    <a:cubicBezTo>
                      <a:pt x="11" y="47"/>
                      <a:pt x="11" y="47"/>
                      <a:pt x="11" y="42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4" y="34"/>
                    </a:cubicBezTo>
                    <a:cubicBezTo>
                      <a:pt x="14" y="32"/>
                      <a:pt x="16" y="32"/>
                      <a:pt x="16" y="30"/>
                    </a:cubicBezTo>
                    <a:cubicBezTo>
                      <a:pt x="21" y="32"/>
                      <a:pt x="30" y="34"/>
                      <a:pt x="38" y="34"/>
                    </a:cubicBezTo>
                    <a:cubicBezTo>
                      <a:pt x="46" y="34"/>
                      <a:pt x="55" y="32"/>
                      <a:pt x="60" y="30"/>
                    </a:cubicBezTo>
                    <a:cubicBezTo>
                      <a:pt x="61" y="32"/>
                      <a:pt x="66" y="34"/>
                      <a:pt x="72" y="34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1" y="30"/>
                      <a:pt x="70" y="27"/>
                      <a:pt x="68" y="24"/>
                    </a:cubicBezTo>
                    <a:cubicBezTo>
                      <a:pt x="65" y="18"/>
                      <a:pt x="60" y="14"/>
                      <a:pt x="55" y="10"/>
                    </a:cubicBezTo>
                    <a:cubicBezTo>
                      <a:pt x="43" y="2"/>
                      <a:pt x="28" y="0"/>
                      <a:pt x="18" y="5"/>
                    </a:cubicBezTo>
                    <a:cubicBezTo>
                      <a:pt x="4" y="13"/>
                      <a:pt x="0" y="32"/>
                      <a:pt x="7" y="50"/>
                    </a:cubicBezTo>
                    <a:cubicBezTo>
                      <a:pt x="8" y="48"/>
                      <a:pt x="9" y="47"/>
                      <a:pt x="11" y="47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" name="Freeform 3176"/>
              <p:cNvSpPr>
                <a:spLocks/>
              </p:cNvSpPr>
              <p:nvPr/>
            </p:nvSpPr>
            <p:spPr bwMode="auto">
              <a:xfrm>
                <a:off x="975307" y="2212974"/>
                <a:ext cx="82550" cy="47625"/>
              </a:xfrm>
              <a:custGeom>
                <a:avLst/>
                <a:gdLst>
                  <a:gd name="T0" fmla="*/ 20 w 40"/>
                  <a:gd name="T1" fmla="*/ 23 h 23"/>
                  <a:gd name="T2" fmla="*/ 20 w 40"/>
                  <a:gd name="T3" fmla="*/ 23 h 23"/>
                  <a:gd name="T4" fmla="*/ 39 w 40"/>
                  <a:gd name="T5" fmla="*/ 12 h 23"/>
                  <a:gd name="T6" fmla="*/ 40 w 40"/>
                  <a:gd name="T7" fmla="*/ 12 h 23"/>
                  <a:gd name="T8" fmla="*/ 40 w 40"/>
                  <a:gd name="T9" fmla="*/ 1 h 23"/>
                  <a:gd name="T10" fmla="*/ 35 w 40"/>
                  <a:gd name="T11" fmla="*/ 3 h 23"/>
                  <a:gd name="T12" fmla="*/ 5 w 40"/>
                  <a:gd name="T13" fmla="*/ 3 h 23"/>
                  <a:gd name="T14" fmla="*/ 0 w 40"/>
                  <a:gd name="T15" fmla="*/ 0 h 23"/>
                  <a:gd name="T16" fmla="*/ 0 w 40"/>
                  <a:gd name="T17" fmla="*/ 12 h 23"/>
                  <a:gd name="T18" fmla="*/ 0 w 40"/>
                  <a:gd name="T19" fmla="*/ 12 h 23"/>
                  <a:gd name="T20" fmla="*/ 20 w 40"/>
                  <a:gd name="T21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23"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2"/>
                      <a:pt x="37" y="3"/>
                      <a:pt x="35" y="3"/>
                    </a:cubicBezTo>
                    <a:cubicBezTo>
                      <a:pt x="35" y="3"/>
                      <a:pt x="35" y="3"/>
                      <a:pt x="5" y="3"/>
                    </a:cubicBezTo>
                    <a:cubicBezTo>
                      <a:pt x="3" y="3"/>
                      <a:pt x="1" y="2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</a:path>
                </a:pathLst>
              </a:custGeom>
              <a:solidFill>
                <a:srgbClr val="CEA57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" name="Freeform 3177"/>
              <p:cNvSpPr>
                <a:spLocks/>
              </p:cNvSpPr>
              <p:nvPr/>
            </p:nvSpPr>
            <p:spPr bwMode="auto">
              <a:xfrm>
                <a:off x="992769" y="2260599"/>
                <a:ext cx="49213" cy="312737"/>
              </a:xfrm>
              <a:custGeom>
                <a:avLst/>
                <a:gdLst>
                  <a:gd name="T0" fmla="*/ 31 w 31"/>
                  <a:gd name="T1" fmla="*/ 10 h 197"/>
                  <a:gd name="T2" fmla="*/ 15 w 31"/>
                  <a:gd name="T3" fmla="*/ 0 h 197"/>
                  <a:gd name="T4" fmla="*/ 15 w 31"/>
                  <a:gd name="T5" fmla="*/ 0 h 197"/>
                  <a:gd name="T6" fmla="*/ 15 w 31"/>
                  <a:gd name="T7" fmla="*/ 0 h 197"/>
                  <a:gd name="T8" fmla="*/ 0 w 31"/>
                  <a:gd name="T9" fmla="*/ 10 h 197"/>
                  <a:gd name="T10" fmla="*/ 9 w 31"/>
                  <a:gd name="T11" fmla="*/ 16 h 197"/>
                  <a:gd name="T12" fmla="*/ 8 w 31"/>
                  <a:gd name="T13" fmla="*/ 139 h 197"/>
                  <a:gd name="T14" fmla="*/ 15 w 31"/>
                  <a:gd name="T15" fmla="*/ 197 h 197"/>
                  <a:gd name="T16" fmla="*/ 24 w 31"/>
                  <a:gd name="T17" fmla="*/ 122 h 197"/>
                  <a:gd name="T18" fmla="*/ 24 w 31"/>
                  <a:gd name="T19" fmla="*/ 16 h 197"/>
                  <a:gd name="T20" fmla="*/ 31 w 31"/>
                  <a:gd name="T21" fmla="*/ 1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97">
                    <a:moveTo>
                      <a:pt x="31" y="10"/>
                    </a:moveTo>
                    <a:lnTo>
                      <a:pt x="15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0" y="10"/>
                    </a:lnTo>
                    <a:lnTo>
                      <a:pt x="9" y="16"/>
                    </a:lnTo>
                    <a:lnTo>
                      <a:pt x="8" y="139"/>
                    </a:lnTo>
                    <a:lnTo>
                      <a:pt x="15" y="197"/>
                    </a:lnTo>
                    <a:lnTo>
                      <a:pt x="24" y="122"/>
                    </a:lnTo>
                    <a:lnTo>
                      <a:pt x="24" y="16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176CB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" name="Freeform 3178"/>
              <p:cNvSpPr>
                <a:spLocks/>
              </p:cNvSpPr>
              <p:nvPr/>
            </p:nvSpPr>
            <p:spPr bwMode="auto">
              <a:xfrm>
                <a:off x="780044" y="2266949"/>
                <a:ext cx="103188" cy="392112"/>
              </a:xfrm>
              <a:custGeom>
                <a:avLst/>
                <a:gdLst>
                  <a:gd name="T0" fmla="*/ 50 w 50"/>
                  <a:gd name="T1" fmla="*/ 0 h 190"/>
                  <a:gd name="T2" fmla="*/ 0 w 50"/>
                  <a:gd name="T3" fmla="*/ 190 h 190"/>
                  <a:gd name="T4" fmla="*/ 36 w 50"/>
                  <a:gd name="T5" fmla="*/ 190 h 190"/>
                  <a:gd name="T6" fmla="*/ 50 w 50"/>
                  <a:gd name="T7" fmla="*/ 109 h 190"/>
                  <a:gd name="T8" fmla="*/ 50 w 50"/>
                  <a:gd name="T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90">
                    <a:moveTo>
                      <a:pt x="50" y="0"/>
                    </a:moveTo>
                    <a:cubicBezTo>
                      <a:pt x="20" y="62"/>
                      <a:pt x="8" y="124"/>
                      <a:pt x="0" y="190"/>
                    </a:cubicBezTo>
                    <a:cubicBezTo>
                      <a:pt x="36" y="190"/>
                      <a:pt x="36" y="190"/>
                      <a:pt x="36" y="190"/>
                    </a:cubicBezTo>
                    <a:cubicBezTo>
                      <a:pt x="40" y="163"/>
                      <a:pt x="44" y="136"/>
                      <a:pt x="50" y="109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1" name="Freeform 3179"/>
              <p:cNvSpPr>
                <a:spLocks/>
              </p:cNvSpPr>
              <p:nvPr/>
            </p:nvSpPr>
            <p:spPr bwMode="auto">
              <a:xfrm>
                <a:off x="883232" y="2262187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" name="Freeform 3180"/>
              <p:cNvSpPr>
                <a:spLocks/>
              </p:cNvSpPr>
              <p:nvPr/>
            </p:nvSpPr>
            <p:spPr bwMode="auto">
              <a:xfrm>
                <a:off x="1151519" y="2262187"/>
                <a:ext cx="104775" cy="396875"/>
              </a:xfrm>
              <a:custGeom>
                <a:avLst/>
                <a:gdLst>
                  <a:gd name="T0" fmla="*/ 1 w 51"/>
                  <a:gd name="T1" fmla="*/ 0 h 192"/>
                  <a:gd name="T2" fmla="*/ 1 w 51"/>
                  <a:gd name="T3" fmla="*/ 0 h 192"/>
                  <a:gd name="T4" fmla="*/ 0 w 51"/>
                  <a:gd name="T5" fmla="*/ 106 h 192"/>
                  <a:gd name="T6" fmla="*/ 15 w 51"/>
                  <a:gd name="T7" fmla="*/ 192 h 192"/>
                  <a:gd name="T8" fmla="*/ 51 w 51"/>
                  <a:gd name="T9" fmla="*/ 192 h 192"/>
                  <a:gd name="T10" fmla="*/ 2 w 51"/>
                  <a:gd name="T11" fmla="*/ 0 h 192"/>
                  <a:gd name="T12" fmla="*/ 1 w 51"/>
                  <a:gd name="T1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9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7" y="134"/>
                      <a:pt x="11" y="163"/>
                      <a:pt x="15" y="192"/>
                    </a:cubicBezTo>
                    <a:cubicBezTo>
                      <a:pt x="51" y="192"/>
                      <a:pt x="51" y="192"/>
                      <a:pt x="51" y="192"/>
                    </a:cubicBezTo>
                    <a:cubicBezTo>
                      <a:pt x="43" y="125"/>
                      <a:pt x="31" y="63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3" name="Freeform 3181"/>
              <p:cNvSpPr>
                <a:spLocks/>
              </p:cNvSpPr>
              <p:nvPr/>
            </p:nvSpPr>
            <p:spPr bwMode="auto">
              <a:xfrm>
                <a:off x="883232" y="2238374"/>
                <a:ext cx="269875" cy="420687"/>
              </a:xfrm>
              <a:custGeom>
                <a:avLst/>
                <a:gdLst>
                  <a:gd name="T0" fmla="*/ 170 w 170"/>
                  <a:gd name="T1" fmla="*/ 15 h 265"/>
                  <a:gd name="T2" fmla="*/ 170 w 170"/>
                  <a:gd name="T3" fmla="*/ 15 h 265"/>
                  <a:gd name="T4" fmla="*/ 110 w 170"/>
                  <a:gd name="T5" fmla="*/ 0 h 265"/>
                  <a:gd name="T6" fmla="*/ 110 w 170"/>
                  <a:gd name="T7" fmla="*/ 3 h 265"/>
                  <a:gd name="T8" fmla="*/ 93 w 170"/>
                  <a:gd name="T9" fmla="*/ 136 h 265"/>
                  <a:gd name="T10" fmla="*/ 84 w 170"/>
                  <a:gd name="T11" fmla="*/ 211 h 265"/>
                  <a:gd name="T12" fmla="*/ 77 w 170"/>
                  <a:gd name="T13" fmla="*/ 153 h 265"/>
                  <a:gd name="T14" fmla="*/ 58 w 170"/>
                  <a:gd name="T15" fmla="*/ 3 h 265"/>
                  <a:gd name="T16" fmla="*/ 57 w 170"/>
                  <a:gd name="T17" fmla="*/ 0 h 265"/>
                  <a:gd name="T18" fmla="*/ 1 w 170"/>
                  <a:gd name="T19" fmla="*/ 15 h 265"/>
                  <a:gd name="T20" fmla="*/ 0 w 170"/>
                  <a:gd name="T21" fmla="*/ 15 h 265"/>
                  <a:gd name="T22" fmla="*/ 0 w 170"/>
                  <a:gd name="T23" fmla="*/ 15 h 265"/>
                  <a:gd name="T24" fmla="*/ 0 w 170"/>
                  <a:gd name="T25" fmla="*/ 18 h 265"/>
                  <a:gd name="T26" fmla="*/ 0 w 170"/>
                  <a:gd name="T27" fmla="*/ 160 h 265"/>
                  <a:gd name="T28" fmla="*/ 1 w 170"/>
                  <a:gd name="T29" fmla="*/ 265 h 265"/>
                  <a:gd name="T30" fmla="*/ 168 w 170"/>
                  <a:gd name="T31" fmla="*/ 265 h 265"/>
                  <a:gd name="T32" fmla="*/ 169 w 170"/>
                  <a:gd name="T33" fmla="*/ 153 h 265"/>
                  <a:gd name="T34" fmla="*/ 170 w 170"/>
                  <a:gd name="T35" fmla="*/ 1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0" h="265">
                    <a:moveTo>
                      <a:pt x="170" y="15"/>
                    </a:moveTo>
                    <a:lnTo>
                      <a:pt x="170" y="15"/>
                    </a:lnTo>
                    <a:lnTo>
                      <a:pt x="110" y="0"/>
                    </a:lnTo>
                    <a:lnTo>
                      <a:pt x="110" y="3"/>
                    </a:lnTo>
                    <a:lnTo>
                      <a:pt x="93" y="136"/>
                    </a:lnTo>
                    <a:lnTo>
                      <a:pt x="84" y="211"/>
                    </a:lnTo>
                    <a:lnTo>
                      <a:pt x="77" y="153"/>
                    </a:lnTo>
                    <a:lnTo>
                      <a:pt x="58" y="3"/>
                    </a:lnTo>
                    <a:lnTo>
                      <a:pt x="57" y="0"/>
                    </a:lnTo>
                    <a:lnTo>
                      <a:pt x="1" y="15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160"/>
                    </a:lnTo>
                    <a:lnTo>
                      <a:pt x="1" y="265"/>
                    </a:lnTo>
                    <a:lnTo>
                      <a:pt x="168" y="265"/>
                    </a:lnTo>
                    <a:lnTo>
                      <a:pt x="169" y="153"/>
                    </a:lnTo>
                    <a:lnTo>
                      <a:pt x="170" y="15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" name="Rectangle 3182"/>
              <p:cNvSpPr>
                <a:spLocks noChangeArrowheads="1"/>
              </p:cNvSpPr>
              <p:nvPr/>
            </p:nvSpPr>
            <p:spPr bwMode="auto">
              <a:xfrm>
                <a:off x="1084844" y="2071687"/>
                <a:ext cx="3175" cy="3175"/>
              </a:xfrm>
              <a:prstGeom prst="rect">
                <a:avLst/>
              </a:prstGeom>
              <a:solidFill>
                <a:srgbClr val="FFD60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5" name="Freeform 3183"/>
              <p:cNvSpPr>
                <a:spLocks/>
              </p:cNvSpPr>
              <p:nvPr/>
            </p:nvSpPr>
            <p:spPr bwMode="auto">
              <a:xfrm>
                <a:off x="934032" y="2068512"/>
                <a:ext cx="168275" cy="150812"/>
              </a:xfrm>
              <a:custGeom>
                <a:avLst/>
                <a:gdLst>
                  <a:gd name="T0" fmla="*/ 25 w 81"/>
                  <a:gd name="T1" fmla="*/ 73 h 73"/>
                  <a:gd name="T2" fmla="*/ 55 w 81"/>
                  <a:gd name="T3" fmla="*/ 73 h 73"/>
                  <a:gd name="T4" fmla="*/ 60 w 81"/>
                  <a:gd name="T5" fmla="*/ 71 h 73"/>
                  <a:gd name="T6" fmla="*/ 74 w 81"/>
                  <a:gd name="T7" fmla="*/ 43 h 73"/>
                  <a:gd name="T8" fmla="*/ 81 w 81"/>
                  <a:gd name="T9" fmla="*/ 36 h 73"/>
                  <a:gd name="T10" fmla="*/ 81 w 81"/>
                  <a:gd name="T11" fmla="*/ 24 h 73"/>
                  <a:gd name="T12" fmla="*/ 79 w 81"/>
                  <a:gd name="T13" fmla="*/ 19 h 73"/>
                  <a:gd name="T14" fmla="*/ 77 w 81"/>
                  <a:gd name="T15" fmla="*/ 17 h 73"/>
                  <a:gd name="T16" fmla="*/ 74 w 81"/>
                  <a:gd name="T17" fmla="*/ 17 h 73"/>
                  <a:gd name="T18" fmla="*/ 74 w 81"/>
                  <a:gd name="T19" fmla="*/ 12 h 73"/>
                  <a:gd name="T20" fmla="*/ 74 w 81"/>
                  <a:gd name="T21" fmla="*/ 11 h 73"/>
                  <a:gd name="T22" fmla="*/ 74 w 81"/>
                  <a:gd name="T23" fmla="*/ 9 h 73"/>
                  <a:gd name="T24" fmla="*/ 74 w 81"/>
                  <a:gd name="T25" fmla="*/ 7 h 73"/>
                  <a:gd name="T26" fmla="*/ 72 w 81"/>
                  <a:gd name="T27" fmla="*/ 6 h 73"/>
                  <a:gd name="T28" fmla="*/ 72 w 81"/>
                  <a:gd name="T29" fmla="*/ 4 h 73"/>
                  <a:gd name="T30" fmla="*/ 72 w 81"/>
                  <a:gd name="T31" fmla="*/ 2 h 73"/>
                  <a:gd name="T32" fmla="*/ 66 w 81"/>
                  <a:gd name="T33" fmla="*/ 4 h 73"/>
                  <a:gd name="T34" fmla="*/ 66 w 81"/>
                  <a:gd name="T35" fmla="*/ 4 h 73"/>
                  <a:gd name="T36" fmla="*/ 54 w 81"/>
                  <a:gd name="T37" fmla="*/ 0 h 73"/>
                  <a:gd name="T38" fmla="*/ 32 w 81"/>
                  <a:gd name="T39" fmla="*/ 4 h 73"/>
                  <a:gd name="T40" fmla="*/ 10 w 81"/>
                  <a:gd name="T41" fmla="*/ 0 h 73"/>
                  <a:gd name="T42" fmla="*/ 8 w 81"/>
                  <a:gd name="T43" fmla="*/ 4 h 73"/>
                  <a:gd name="T44" fmla="*/ 7 w 81"/>
                  <a:gd name="T45" fmla="*/ 6 h 73"/>
                  <a:gd name="T46" fmla="*/ 7 w 81"/>
                  <a:gd name="T47" fmla="*/ 7 h 73"/>
                  <a:gd name="T48" fmla="*/ 7 w 81"/>
                  <a:gd name="T49" fmla="*/ 9 h 73"/>
                  <a:gd name="T50" fmla="*/ 5 w 81"/>
                  <a:gd name="T51" fmla="*/ 9 h 73"/>
                  <a:gd name="T52" fmla="*/ 5 w 81"/>
                  <a:gd name="T53" fmla="*/ 11 h 73"/>
                  <a:gd name="T54" fmla="*/ 5 w 81"/>
                  <a:gd name="T55" fmla="*/ 12 h 73"/>
                  <a:gd name="T56" fmla="*/ 5 w 81"/>
                  <a:gd name="T57" fmla="*/ 17 h 73"/>
                  <a:gd name="T58" fmla="*/ 1 w 81"/>
                  <a:gd name="T59" fmla="*/ 20 h 73"/>
                  <a:gd name="T60" fmla="*/ 0 w 81"/>
                  <a:gd name="T61" fmla="*/ 24 h 73"/>
                  <a:gd name="T62" fmla="*/ 0 w 81"/>
                  <a:gd name="T63" fmla="*/ 36 h 73"/>
                  <a:gd name="T64" fmla="*/ 5 w 81"/>
                  <a:gd name="T65" fmla="*/ 43 h 73"/>
                  <a:gd name="T66" fmla="*/ 20 w 81"/>
                  <a:gd name="T67" fmla="*/ 70 h 73"/>
                  <a:gd name="T68" fmla="*/ 25 w 81"/>
                  <a:gd name="T6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1" h="73">
                    <a:moveTo>
                      <a:pt x="25" y="73"/>
                    </a:moveTo>
                    <a:cubicBezTo>
                      <a:pt x="55" y="73"/>
                      <a:pt x="55" y="73"/>
                      <a:pt x="55" y="73"/>
                    </a:cubicBezTo>
                    <a:cubicBezTo>
                      <a:pt x="57" y="73"/>
                      <a:pt x="58" y="72"/>
                      <a:pt x="60" y="71"/>
                    </a:cubicBezTo>
                    <a:cubicBezTo>
                      <a:pt x="67" y="63"/>
                      <a:pt x="74" y="43"/>
                      <a:pt x="74" y="43"/>
                    </a:cubicBezTo>
                    <a:cubicBezTo>
                      <a:pt x="77" y="43"/>
                      <a:pt x="81" y="39"/>
                      <a:pt x="81" y="36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0" y="20"/>
                      <a:pt x="79" y="19"/>
                    </a:cubicBezTo>
                    <a:cubicBezTo>
                      <a:pt x="78" y="18"/>
                      <a:pt x="78" y="18"/>
                      <a:pt x="77" y="17"/>
                    </a:cubicBezTo>
                    <a:cubicBezTo>
                      <a:pt x="76" y="17"/>
                      <a:pt x="76" y="17"/>
                      <a:pt x="74" y="17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4" y="12"/>
                      <a:pt x="74" y="12"/>
                      <a:pt x="74" y="11"/>
                    </a:cubicBezTo>
                    <a:cubicBezTo>
                      <a:pt x="74" y="11"/>
                      <a:pt x="74" y="11"/>
                      <a:pt x="74" y="9"/>
                    </a:cubicBezTo>
                    <a:cubicBezTo>
                      <a:pt x="74" y="9"/>
                      <a:pt x="74" y="9"/>
                      <a:pt x="74" y="7"/>
                    </a:cubicBezTo>
                    <a:cubicBezTo>
                      <a:pt x="74" y="6"/>
                      <a:pt x="74" y="6"/>
                      <a:pt x="72" y="6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2"/>
                    </a:cubicBezTo>
                    <a:cubicBezTo>
                      <a:pt x="69" y="4"/>
                      <a:pt x="68" y="4"/>
                      <a:pt x="66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0" y="4"/>
                      <a:pt x="55" y="2"/>
                      <a:pt x="54" y="0"/>
                    </a:cubicBezTo>
                    <a:cubicBezTo>
                      <a:pt x="49" y="2"/>
                      <a:pt x="40" y="4"/>
                      <a:pt x="32" y="4"/>
                    </a:cubicBezTo>
                    <a:cubicBezTo>
                      <a:pt x="24" y="4"/>
                      <a:pt x="15" y="2"/>
                      <a:pt x="10" y="0"/>
                    </a:cubicBezTo>
                    <a:cubicBezTo>
                      <a:pt x="10" y="2"/>
                      <a:pt x="8" y="2"/>
                      <a:pt x="8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3" y="17"/>
                      <a:pt x="2" y="18"/>
                      <a:pt x="1" y="20"/>
                    </a:cubicBezTo>
                    <a:cubicBezTo>
                      <a:pt x="0" y="21"/>
                      <a:pt x="0" y="22"/>
                      <a:pt x="0" y="2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2" y="43"/>
                      <a:pt x="5" y="43"/>
                    </a:cubicBezTo>
                    <a:cubicBezTo>
                      <a:pt x="5" y="43"/>
                      <a:pt x="12" y="63"/>
                      <a:pt x="20" y="70"/>
                    </a:cubicBezTo>
                    <a:cubicBezTo>
                      <a:pt x="21" y="72"/>
                      <a:pt x="23" y="73"/>
                      <a:pt x="25" y="73"/>
                    </a:cubicBezTo>
                    <a:close/>
                  </a:path>
                </a:pathLst>
              </a:custGeom>
              <a:solidFill>
                <a:srgbClr val="CEA57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6" name="Rectangle 3184"/>
              <p:cNvSpPr>
                <a:spLocks noChangeArrowheads="1"/>
              </p:cNvSpPr>
              <p:nvPr/>
            </p:nvSpPr>
            <p:spPr bwMode="auto">
              <a:xfrm>
                <a:off x="1084844" y="2412507"/>
                <a:ext cx="1177917" cy="1538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>
                  <a:defRPr/>
                </a:pPr>
                <a:r>
                  <a:rPr lang="en-US" altLang="en-US" sz="735" kern="0" spc="-22" dirty="0">
                    <a:solidFill>
                      <a:srgbClr val="FFFFFF"/>
                    </a:solidFill>
                    <a:latin typeface="Segoe UI" panose="020B0502040204020203" pitchFamily="34" charset="0"/>
                  </a:rPr>
                  <a:t>Collaboration blockers</a:t>
                </a:r>
                <a:endParaRPr lang="en-US" altLang="en-US" sz="735" kern="0" spc="-22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2106832" y="3829919"/>
            <a:ext cx="1700639" cy="590938"/>
            <a:chOff x="2940049" y="5173662"/>
            <a:chExt cx="2312987" cy="803717"/>
          </a:xfrm>
        </p:grpSpPr>
        <p:sp>
          <p:nvSpPr>
            <p:cNvPr id="405" name="Rectangle 3696"/>
            <p:cNvSpPr>
              <a:spLocks noChangeArrowheads="1"/>
            </p:cNvSpPr>
            <p:nvPr/>
          </p:nvSpPr>
          <p:spPr bwMode="auto">
            <a:xfrm>
              <a:off x="2940049" y="5478462"/>
              <a:ext cx="2312987" cy="498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>
                <a:lnSpc>
                  <a:spcPct val="120000"/>
                </a:lnSpc>
              </a:pP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DevOps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was being initiated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by</a:t>
              </a:r>
              <a:b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more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development teams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than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IT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Ops</a:t>
              </a:r>
              <a:b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teams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by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about a </a:t>
              </a: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40%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 to </a:t>
              </a: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33%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margin</a:t>
              </a:r>
              <a:endParaRPr lang="en-US" altLang="en-US" sz="1324" b="1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2941637" y="5173662"/>
              <a:ext cx="1600200" cy="212726"/>
              <a:chOff x="2941637" y="5173662"/>
              <a:chExt cx="1600200" cy="212726"/>
            </a:xfrm>
          </p:grpSpPr>
          <p:grpSp>
            <p:nvGrpSpPr>
              <p:cNvPr id="583" name="Group 582"/>
              <p:cNvGrpSpPr/>
              <p:nvPr/>
            </p:nvGrpSpPr>
            <p:grpSpPr>
              <a:xfrm>
                <a:off x="3800474" y="5173662"/>
                <a:ext cx="741363" cy="212726"/>
                <a:chOff x="3267074" y="5108575"/>
                <a:chExt cx="741363" cy="212726"/>
              </a:xfrm>
            </p:grpSpPr>
            <p:sp>
              <p:nvSpPr>
                <p:cNvPr id="406" name="Freeform 3709"/>
                <p:cNvSpPr>
                  <a:spLocks/>
                </p:cNvSpPr>
                <p:nvPr/>
              </p:nvSpPr>
              <p:spPr bwMode="auto">
                <a:xfrm>
                  <a:off x="3640137" y="5164138"/>
                  <a:ext cx="80963" cy="157163"/>
                </a:xfrm>
                <a:custGeom>
                  <a:avLst/>
                  <a:gdLst>
                    <a:gd name="T0" fmla="*/ 0 w 51"/>
                    <a:gd name="T1" fmla="*/ 0 h 99"/>
                    <a:gd name="T2" fmla="*/ 51 w 51"/>
                    <a:gd name="T3" fmla="*/ 0 h 99"/>
                    <a:gd name="T4" fmla="*/ 51 w 51"/>
                    <a:gd name="T5" fmla="*/ 99 h 99"/>
                    <a:gd name="T6" fmla="*/ 0 w 51"/>
                    <a:gd name="T7" fmla="*/ 99 h 99"/>
                    <a:gd name="T8" fmla="*/ 0 w 51"/>
                    <a:gd name="T9" fmla="*/ 0 h 99"/>
                    <a:gd name="T10" fmla="*/ 0 w 51"/>
                    <a:gd name="T11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99">
                      <a:moveTo>
                        <a:pt x="0" y="0"/>
                      </a:moveTo>
                      <a:lnTo>
                        <a:pt x="51" y="0"/>
                      </a:lnTo>
                      <a:lnTo>
                        <a:pt x="51" y="99"/>
                      </a:lnTo>
                      <a:lnTo>
                        <a:pt x="0" y="99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7" name="Freeform 3710"/>
                <p:cNvSpPr>
                  <a:spLocks/>
                </p:cNvSpPr>
                <p:nvPr/>
              </p:nvSpPr>
              <p:spPr bwMode="auto">
                <a:xfrm>
                  <a:off x="3267074" y="5108575"/>
                  <a:ext cx="373063" cy="212725"/>
                </a:xfrm>
                <a:custGeom>
                  <a:avLst/>
                  <a:gdLst>
                    <a:gd name="T0" fmla="*/ 0 w 181"/>
                    <a:gd name="T1" fmla="*/ 54 h 103"/>
                    <a:gd name="T2" fmla="*/ 9 w 181"/>
                    <a:gd name="T3" fmla="*/ 46 h 103"/>
                    <a:gd name="T4" fmla="*/ 9 w 181"/>
                    <a:gd name="T5" fmla="*/ 46 h 103"/>
                    <a:gd name="T6" fmla="*/ 9 w 181"/>
                    <a:gd name="T7" fmla="*/ 46 h 103"/>
                    <a:gd name="T8" fmla="*/ 85 w 181"/>
                    <a:gd name="T9" fmla="*/ 46 h 103"/>
                    <a:gd name="T10" fmla="*/ 85 w 181"/>
                    <a:gd name="T11" fmla="*/ 42 h 103"/>
                    <a:gd name="T12" fmla="*/ 23 w 181"/>
                    <a:gd name="T13" fmla="*/ 42 h 103"/>
                    <a:gd name="T14" fmla="*/ 20 w 181"/>
                    <a:gd name="T15" fmla="*/ 41 h 103"/>
                    <a:gd name="T16" fmla="*/ 15 w 181"/>
                    <a:gd name="T17" fmla="*/ 34 h 103"/>
                    <a:gd name="T18" fmla="*/ 23 w 181"/>
                    <a:gd name="T19" fmla="*/ 25 h 103"/>
                    <a:gd name="T20" fmla="*/ 24 w 181"/>
                    <a:gd name="T21" fmla="*/ 25 h 103"/>
                    <a:gd name="T22" fmla="*/ 85 w 181"/>
                    <a:gd name="T23" fmla="*/ 25 h 103"/>
                    <a:gd name="T24" fmla="*/ 103 w 181"/>
                    <a:gd name="T25" fmla="*/ 25 h 103"/>
                    <a:gd name="T26" fmla="*/ 150 w 181"/>
                    <a:gd name="T27" fmla="*/ 71 h 103"/>
                    <a:gd name="T28" fmla="*/ 152 w 181"/>
                    <a:gd name="T29" fmla="*/ 68 h 103"/>
                    <a:gd name="T30" fmla="*/ 150 w 181"/>
                    <a:gd name="T31" fmla="*/ 65 h 103"/>
                    <a:gd name="T32" fmla="*/ 108 w 181"/>
                    <a:gd name="T33" fmla="*/ 22 h 103"/>
                    <a:gd name="T34" fmla="*/ 108 w 181"/>
                    <a:gd name="T35" fmla="*/ 20 h 103"/>
                    <a:gd name="T36" fmla="*/ 69 w 181"/>
                    <a:gd name="T37" fmla="*/ 20 h 103"/>
                    <a:gd name="T38" fmla="*/ 69 w 181"/>
                    <a:gd name="T39" fmla="*/ 20 h 103"/>
                    <a:gd name="T40" fmla="*/ 60 w 181"/>
                    <a:gd name="T41" fmla="*/ 10 h 103"/>
                    <a:gd name="T42" fmla="*/ 69 w 181"/>
                    <a:gd name="T43" fmla="*/ 0 h 103"/>
                    <a:gd name="T44" fmla="*/ 70 w 181"/>
                    <a:gd name="T45" fmla="*/ 0 h 103"/>
                    <a:gd name="T46" fmla="*/ 70 w 181"/>
                    <a:gd name="T47" fmla="*/ 0 h 103"/>
                    <a:gd name="T48" fmla="*/ 152 w 181"/>
                    <a:gd name="T49" fmla="*/ 0 h 103"/>
                    <a:gd name="T50" fmla="*/ 181 w 181"/>
                    <a:gd name="T51" fmla="*/ 29 h 103"/>
                    <a:gd name="T52" fmla="*/ 181 w 181"/>
                    <a:gd name="T53" fmla="*/ 62 h 103"/>
                    <a:gd name="T54" fmla="*/ 181 w 181"/>
                    <a:gd name="T55" fmla="*/ 103 h 103"/>
                    <a:gd name="T56" fmla="*/ 35 w 181"/>
                    <a:gd name="T57" fmla="*/ 103 h 103"/>
                    <a:gd name="T58" fmla="*/ 27 w 181"/>
                    <a:gd name="T59" fmla="*/ 95 h 103"/>
                    <a:gd name="T60" fmla="*/ 35 w 181"/>
                    <a:gd name="T61" fmla="*/ 87 h 103"/>
                    <a:gd name="T62" fmla="*/ 85 w 181"/>
                    <a:gd name="T63" fmla="*/ 87 h 103"/>
                    <a:gd name="T64" fmla="*/ 85 w 181"/>
                    <a:gd name="T65" fmla="*/ 83 h 103"/>
                    <a:gd name="T66" fmla="*/ 23 w 181"/>
                    <a:gd name="T67" fmla="*/ 83 h 103"/>
                    <a:gd name="T68" fmla="*/ 21 w 181"/>
                    <a:gd name="T69" fmla="*/ 82 h 103"/>
                    <a:gd name="T70" fmla="*/ 15 w 181"/>
                    <a:gd name="T71" fmla="*/ 75 h 103"/>
                    <a:gd name="T72" fmla="*/ 23 w 181"/>
                    <a:gd name="T73" fmla="*/ 66 h 103"/>
                    <a:gd name="T74" fmla="*/ 23 w 181"/>
                    <a:gd name="T75" fmla="*/ 66 h 103"/>
                    <a:gd name="T76" fmla="*/ 23 w 181"/>
                    <a:gd name="T77" fmla="*/ 66 h 103"/>
                    <a:gd name="T78" fmla="*/ 85 w 181"/>
                    <a:gd name="T79" fmla="*/ 66 h 103"/>
                    <a:gd name="T80" fmla="*/ 85 w 181"/>
                    <a:gd name="T81" fmla="*/ 62 h 103"/>
                    <a:gd name="T82" fmla="*/ 9 w 181"/>
                    <a:gd name="T83" fmla="*/ 62 h 103"/>
                    <a:gd name="T84" fmla="*/ 7 w 181"/>
                    <a:gd name="T85" fmla="*/ 62 h 103"/>
                    <a:gd name="T86" fmla="*/ 0 w 181"/>
                    <a:gd name="T87" fmla="*/ 5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81" h="103">
                      <a:moveTo>
                        <a:pt x="0" y="54"/>
                      </a:moveTo>
                      <a:cubicBezTo>
                        <a:pt x="0" y="49"/>
                        <a:pt x="5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9" y="46"/>
                        <a:pt x="9" y="46"/>
                        <a:pt x="9" y="46"/>
                      </a:cubicBezTo>
                      <a:cubicBezTo>
                        <a:pt x="85" y="46"/>
                        <a:pt x="85" y="46"/>
                        <a:pt x="85" y="46"/>
                      </a:cubicBezTo>
                      <a:cubicBezTo>
                        <a:pt x="85" y="42"/>
                        <a:pt x="85" y="42"/>
                        <a:pt x="85" y="42"/>
                      </a:cubicBezTo>
                      <a:cubicBezTo>
                        <a:pt x="23" y="42"/>
                        <a:pt x="23" y="42"/>
                        <a:pt x="23" y="42"/>
                      </a:cubicBezTo>
                      <a:cubicBezTo>
                        <a:pt x="22" y="42"/>
                        <a:pt x="21" y="42"/>
                        <a:pt x="20" y="41"/>
                      </a:cubicBezTo>
                      <a:cubicBezTo>
                        <a:pt x="17" y="40"/>
                        <a:pt x="15" y="37"/>
                        <a:pt x="15" y="34"/>
                      </a:cubicBezTo>
                      <a:cubicBezTo>
                        <a:pt x="15" y="29"/>
                        <a:pt x="18" y="25"/>
                        <a:pt x="23" y="25"/>
                      </a:cubicBezTo>
                      <a:cubicBezTo>
                        <a:pt x="24" y="25"/>
                        <a:pt x="24" y="25"/>
                        <a:pt x="24" y="25"/>
                      </a:cubicBezTo>
                      <a:cubicBezTo>
                        <a:pt x="30" y="25"/>
                        <a:pt x="85" y="25"/>
                        <a:pt x="85" y="25"/>
                      </a:cubicBezTo>
                      <a:cubicBezTo>
                        <a:pt x="103" y="25"/>
                        <a:pt x="103" y="25"/>
                        <a:pt x="103" y="25"/>
                      </a:cubicBezTo>
                      <a:cubicBezTo>
                        <a:pt x="104" y="51"/>
                        <a:pt x="125" y="71"/>
                        <a:pt x="150" y="71"/>
                      </a:cubicBezTo>
                      <a:cubicBezTo>
                        <a:pt x="151" y="71"/>
                        <a:pt x="152" y="69"/>
                        <a:pt x="152" y="68"/>
                      </a:cubicBezTo>
                      <a:cubicBezTo>
                        <a:pt x="152" y="66"/>
                        <a:pt x="151" y="65"/>
                        <a:pt x="150" y="65"/>
                      </a:cubicBezTo>
                      <a:cubicBezTo>
                        <a:pt x="127" y="65"/>
                        <a:pt x="108" y="46"/>
                        <a:pt x="108" y="22"/>
                      </a:cubicBezTo>
                      <a:cubicBezTo>
                        <a:pt x="108" y="22"/>
                        <a:pt x="108" y="21"/>
                        <a:pt x="108" y="20"/>
                      </a:cubicBezTo>
                      <a:cubicBezTo>
                        <a:pt x="69" y="20"/>
                        <a:pt x="69" y="20"/>
                        <a:pt x="69" y="20"/>
                      </a:cubicBezTo>
                      <a:cubicBezTo>
                        <a:pt x="69" y="20"/>
                        <a:pt x="69" y="20"/>
                        <a:pt x="69" y="20"/>
                      </a:cubicBezTo>
                      <a:cubicBezTo>
                        <a:pt x="64" y="20"/>
                        <a:pt x="60" y="15"/>
                        <a:pt x="60" y="10"/>
                      </a:cubicBezTo>
                      <a:cubicBezTo>
                        <a:pt x="60" y="4"/>
                        <a:pt x="64" y="0"/>
                        <a:pt x="69" y="0"/>
                      </a:cubicBezTo>
                      <a:cubicBezTo>
                        <a:pt x="69" y="0"/>
                        <a:pt x="69" y="0"/>
                        <a:pt x="70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152" y="0"/>
                        <a:pt x="152" y="0"/>
                        <a:pt x="152" y="0"/>
                      </a:cubicBezTo>
                      <a:cubicBezTo>
                        <a:pt x="169" y="0"/>
                        <a:pt x="181" y="12"/>
                        <a:pt x="181" y="29"/>
                      </a:cubicBezTo>
                      <a:cubicBezTo>
                        <a:pt x="181" y="62"/>
                        <a:pt x="181" y="62"/>
                        <a:pt x="181" y="62"/>
                      </a:cubicBezTo>
                      <a:cubicBezTo>
                        <a:pt x="181" y="103"/>
                        <a:pt x="181" y="103"/>
                        <a:pt x="181" y="103"/>
                      </a:cubicBezTo>
                      <a:cubicBezTo>
                        <a:pt x="35" y="103"/>
                        <a:pt x="35" y="103"/>
                        <a:pt x="35" y="103"/>
                      </a:cubicBezTo>
                      <a:cubicBezTo>
                        <a:pt x="30" y="103"/>
                        <a:pt x="27" y="99"/>
                        <a:pt x="27" y="95"/>
                      </a:cubicBezTo>
                      <a:cubicBezTo>
                        <a:pt x="27" y="90"/>
                        <a:pt x="30" y="87"/>
                        <a:pt x="35" y="87"/>
                      </a:cubicBezTo>
                      <a:cubicBezTo>
                        <a:pt x="35" y="87"/>
                        <a:pt x="85" y="87"/>
                        <a:pt x="85" y="87"/>
                      </a:cubicBezTo>
                      <a:cubicBezTo>
                        <a:pt x="85" y="83"/>
                        <a:pt x="85" y="83"/>
                        <a:pt x="85" y="83"/>
                      </a:cubicBezTo>
                      <a:cubicBezTo>
                        <a:pt x="23" y="83"/>
                        <a:pt x="23" y="83"/>
                        <a:pt x="23" y="83"/>
                      </a:cubicBezTo>
                      <a:cubicBezTo>
                        <a:pt x="22" y="83"/>
                        <a:pt x="22" y="82"/>
                        <a:pt x="21" y="82"/>
                      </a:cubicBezTo>
                      <a:cubicBezTo>
                        <a:pt x="17" y="81"/>
                        <a:pt x="15" y="78"/>
                        <a:pt x="15" y="75"/>
                      </a:cubicBezTo>
                      <a:cubicBezTo>
                        <a:pt x="15" y="70"/>
                        <a:pt x="18" y="66"/>
                        <a:pt x="23" y="66"/>
                      </a:cubicBezTo>
                      <a:cubicBezTo>
                        <a:pt x="23" y="66"/>
                        <a:pt x="23" y="66"/>
                        <a:pt x="23" y="66"/>
                      </a:cubicBezTo>
                      <a:cubicBezTo>
                        <a:pt x="23" y="66"/>
                        <a:pt x="23" y="66"/>
                        <a:pt x="23" y="66"/>
                      </a:cubicBezTo>
                      <a:cubicBezTo>
                        <a:pt x="85" y="66"/>
                        <a:pt x="85" y="66"/>
                        <a:pt x="85" y="66"/>
                      </a:cubicBezTo>
                      <a:cubicBezTo>
                        <a:pt x="85" y="62"/>
                        <a:pt x="85" y="62"/>
                        <a:pt x="85" y="62"/>
                      </a:cubicBezTo>
                      <a:cubicBezTo>
                        <a:pt x="9" y="62"/>
                        <a:pt x="9" y="62"/>
                        <a:pt x="9" y="62"/>
                      </a:cubicBezTo>
                      <a:cubicBezTo>
                        <a:pt x="8" y="62"/>
                        <a:pt x="7" y="62"/>
                        <a:pt x="7" y="62"/>
                      </a:cubicBezTo>
                      <a:cubicBezTo>
                        <a:pt x="3" y="61"/>
                        <a:pt x="0" y="58"/>
                        <a:pt x="0" y="54"/>
                      </a:cubicBezTo>
                      <a:close/>
                    </a:path>
                  </a:pathLst>
                </a:custGeom>
                <a:solidFill>
                  <a:srgbClr val="E1BC8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8" name="Freeform 3711"/>
                <p:cNvSpPr>
                  <a:spLocks/>
                </p:cNvSpPr>
                <p:nvPr/>
              </p:nvSpPr>
              <p:spPr bwMode="auto">
                <a:xfrm>
                  <a:off x="3721099" y="5164138"/>
                  <a:ext cx="287338" cy="157163"/>
                </a:xfrm>
                <a:custGeom>
                  <a:avLst/>
                  <a:gdLst>
                    <a:gd name="T0" fmla="*/ 0 w 181"/>
                    <a:gd name="T1" fmla="*/ 0 h 99"/>
                    <a:gd name="T2" fmla="*/ 181 w 181"/>
                    <a:gd name="T3" fmla="*/ 0 h 99"/>
                    <a:gd name="T4" fmla="*/ 181 w 181"/>
                    <a:gd name="T5" fmla="*/ 99 h 99"/>
                    <a:gd name="T6" fmla="*/ 0 w 181"/>
                    <a:gd name="T7" fmla="*/ 99 h 99"/>
                    <a:gd name="T8" fmla="*/ 0 w 181"/>
                    <a:gd name="T9" fmla="*/ 0 h 99"/>
                    <a:gd name="T10" fmla="*/ 0 w 181"/>
                    <a:gd name="T11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99">
                      <a:moveTo>
                        <a:pt x="0" y="0"/>
                      </a:moveTo>
                      <a:lnTo>
                        <a:pt x="181" y="0"/>
                      </a:lnTo>
                      <a:lnTo>
                        <a:pt x="181" y="99"/>
                      </a:lnTo>
                      <a:lnTo>
                        <a:pt x="0" y="99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76CB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09" name="Oval 3712"/>
                <p:cNvSpPr>
                  <a:spLocks noChangeArrowheads="1"/>
                </p:cNvSpPr>
                <p:nvPr/>
              </p:nvSpPr>
              <p:spPr bwMode="auto">
                <a:xfrm>
                  <a:off x="3665537" y="5268913"/>
                  <a:ext cx="26988" cy="269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2941637" y="5173662"/>
                <a:ext cx="741362" cy="212726"/>
                <a:chOff x="2789237" y="5173662"/>
                <a:chExt cx="741362" cy="212726"/>
              </a:xfrm>
            </p:grpSpPr>
            <p:sp>
              <p:nvSpPr>
                <p:cNvPr id="410" name="Freeform 3713"/>
                <p:cNvSpPr>
                  <a:spLocks/>
                </p:cNvSpPr>
                <p:nvPr/>
              </p:nvSpPr>
              <p:spPr bwMode="auto">
                <a:xfrm>
                  <a:off x="3462337" y="5316537"/>
                  <a:ext cx="26988" cy="23813"/>
                </a:xfrm>
                <a:custGeom>
                  <a:avLst/>
                  <a:gdLst>
                    <a:gd name="T0" fmla="*/ 13 w 13"/>
                    <a:gd name="T1" fmla="*/ 0 h 12"/>
                    <a:gd name="T2" fmla="*/ 7 w 13"/>
                    <a:gd name="T3" fmla="*/ 0 h 12"/>
                    <a:gd name="T4" fmla="*/ 0 w 13"/>
                    <a:gd name="T5" fmla="*/ 6 h 12"/>
                    <a:gd name="T6" fmla="*/ 7 w 13"/>
                    <a:gd name="T7" fmla="*/ 12 h 12"/>
                    <a:gd name="T8" fmla="*/ 13 w 13"/>
                    <a:gd name="T9" fmla="*/ 12 h 12"/>
                    <a:gd name="T10" fmla="*/ 13 w 13"/>
                    <a:gd name="T11" fmla="*/ 0 h 12"/>
                    <a:gd name="T12" fmla="*/ 13 w 13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2">
                      <a:moveTo>
                        <a:pt x="13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2"/>
                        <a:pt x="0" y="6"/>
                      </a:cubicBezTo>
                      <a:cubicBezTo>
                        <a:pt x="0" y="9"/>
                        <a:pt x="3" y="12"/>
                        <a:pt x="7" y="1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ECCEA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1" name="Freeform 3714"/>
                <p:cNvSpPr>
                  <a:spLocks/>
                </p:cNvSpPr>
                <p:nvPr/>
              </p:nvSpPr>
              <p:spPr bwMode="auto">
                <a:xfrm>
                  <a:off x="3489324" y="5272087"/>
                  <a:ext cx="28575" cy="26988"/>
                </a:xfrm>
                <a:custGeom>
                  <a:avLst/>
                  <a:gdLst>
                    <a:gd name="T0" fmla="*/ 14 w 14"/>
                    <a:gd name="T1" fmla="*/ 0 h 13"/>
                    <a:gd name="T2" fmla="*/ 7 w 14"/>
                    <a:gd name="T3" fmla="*/ 0 h 13"/>
                    <a:gd name="T4" fmla="*/ 0 w 14"/>
                    <a:gd name="T5" fmla="*/ 6 h 13"/>
                    <a:gd name="T6" fmla="*/ 7 w 14"/>
                    <a:gd name="T7" fmla="*/ 13 h 13"/>
                    <a:gd name="T8" fmla="*/ 14 w 14"/>
                    <a:gd name="T9" fmla="*/ 13 h 13"/>
                    <a:gd name="T10" fmla="*/ 14 w 14"/>
                    <a:gd name="T11" fmla="*/ 0 h 13"/>
                    <a:gd name="T12" fmla="*/ 14 w 14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3">
                      <a:moveTo>
                        <a:pt x="14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10"/>
                        <a:pt x="3" y="13"/>
                        <a:pt x="7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ECCEA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2" name="Freeform 3715"/>
                <p:cNvSpPr>
                  <a:spLocks/>
                </p:cNvSpPr>
                <p:nvPr/>
              </p:nvSpPr>
              <p:spPr bwMode="auto">
                <a:xfrm>
                  <a:off x="3460749" y="5229225"/>
                  <a:ext cx="28575" cy="26988"/>
                </a:xfrm>
                <a:custGeom>
                  <a:avLst/>
                  <a:gdLst>
                    <a:gd name="T0" fmla="*/ 14 w 14"/>
                    <a:gd name="T1" fmla="*/ 0 h 13"/>
                    <a:gd name="T2" fmla="*/ 6 w 14"/>
                    <a:gd name="T3" fmla="*/ 0 h 13"/>
                    <a:gd name="T4" fmla="*/ 0 w 14"/>
                    <a:gd name="T5" fmla="*/ 6 h 13"/>
                    <a:gd name="T6" fmla="*/ 6 w 14"/>
                    <a:gd name="T7" fmla="*/ 13 h 13"/>
                    <a:gd name="T8" fmla="*/ 14 w 14"/>
                    <a:gd name="T9" fmla="*/ 13 h 13"/>
                    <a:gd name="T10" fmla="*/ 14 w 14"/>
                    <a:gd name="T11" fmla="*/ 0 h 13"/>
                    <a:gd name="T12" fmla="*/ 14 w 14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3">
                      <a:moveTo>
                        <a:pt x="14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10"/>
                        <a:pt x="3" y="13"/>
                        <a:pt x="6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ECCEA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3" name="Freeform 3716"/>
                <p:cNvSpPr>
                  <a:spLocks/>
                </p:cNvSpPr>
                <p:nvPr/>
              </p:nvSpPr>
              <p:spPr bwMode="auto">
                <a:xfrm>
                  <a:off x="3078162" y="5229225"/>
                  <a:ext cx="77788" cy="157163"/>
                </a:xfrm>
                <a:custGeom>
                  <a:avLst/>
                  <a:gdLst>
                    <a:gd name="T0" fmla="*/ 49 w 49"/>
                    <a:gd name="T1" fmla="*/ 99 h 99"/>
                    <a:gd name="T2" fmla="*/ 0 w 49"/>
                    <a:gd name="T3" fmla="*/ 99 h 99"/>
                    <a:gd name="T4" fmla="*/ 0 w 49"/>
                    <a:gd name="T5" fmla="*/ 0 h 99"/>
                    <a:gd name="T6" fmla="*/ 49 w 49"/>
                    <a:gd name="T7" fmla="*/ 2 h 99"/>
                    <a:gd name="T8" fmla="*/ 49 w 49"/>
                    <a:gd name="T9" fmla="*/ 99 h 99"/>
                    <a:gd name="T10" fmla="*/ 49 w 49"/>
                    <a:gd name="T11" fmla="*/ 99 h 99"/>
                    <a:gd name="T12" fmla="*/ 49 w 49"/>
                    <a:gd name="T13" fmla="*/ 99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9" h="99">
                      <a:moveTo>
                        <a:pt x="49" y="99"/>
                      </a:moveTo>
                      <a:lnTo>
                        <a:pt x="0" y="99"/>
                      </a:lnTo>
                      <a:lnTo>
                        <a:pt x="0" y="0"/>
                      </a:lnTo>
                      <a:lnTo>
                        <a:pt x="49" y="2"/>
                      </a:lnTo>
                      <a:lnTo>
                        <a:pt x="49" y="99"/>
                      </a:lnTo>
                      <a:lnTo>
                        <a:pt x="49" y="99"/>
                      </a:lnTo>
                      <a:lnTo>
                        <a:pt x="49" y="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4" name="Freeform 3717"/>
                <p:cNvSpPr>
                  <a:spLocks/>
                </p:cNvSpPr>
                <p:nvPr/>
              </p:nvSpPr>
              <p:spPr bwMode="auto">
                <a:xfrm>
                  <a:off x="3078162" y="5229225"/>
                  <a:ext cx="77788" cy="157163"/>
                </a:xfrm>
                <a:custGeom>
                  <a:avLst/>
                  <a:gdLst>
                    <a:gd name="T0" fmla="*/ 0 w 49"/>
                    <a:gd name="T1" fmla="*/ 0 h 99"/>
                    <a:gd name="T2" fmla="*/ 49 w 49"/>
                    <a:gd name="T3" fmla="*/ 0 h 99"/>
                    <a:gd name="T4" fmla="*/ 49 w 49"/>
                    <a:gd name="T5" fmla="*/ 99 h 99"/>
                    <a:gd name="T6" fmla="*/ 0 w 49"/>
                    <a:gd name="T7" fmla="*/ 99 h 99"/>
                    <a:gd name="T8" fmla="*/ 0 w 49"/>
                    <a:gd name="T9" fmla="*/ 0 h 99"/>
                    <a:gd name="T10" fmla="*/ 0 w 49"/>
                    <a:gd name="T11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99">
                      <a:moveTo>
                        <a:pt x="0" y="0"/>
                      </a:moveTo>
                      <a:lnTo>
                        <a:pt x="49" y="0"/>
                      </a:lnTo>
                      <a:lnTo>
                        <a:pt x="49" y="99"/>
                      </a:lnTo>
                      <a:lnTo>
                        <a:pt x="0" y="99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5" name="Freeform 3718"/>
                <p:cNvSpPr>
                  <a:spLocks/>
                </p:cNvSpPr>
                <p:nvPr/>
              </p:nvSpPr>
              <p:spPr bwMode="auto">
                <a:xfrm>
                  <a:off x="2789237" y="5229225"/>
                  <a:ext cx="288925" cy="157163"/>
                </a:xfrm>
                <a:custGeom>
                  <a:avLst/>
                  <a:gdLst>
                    <a:gd name="T0" fmla="*/ 0 w 182"/>
                    <a:gd name="T1" fmla="*/ 0 h 99"/>
                    <a:gd name="T2" fmla="*/ 182 w 182"/>
                    <a:gd name="T3" fmla="*/ 0 h 99"/>
                    <a:gd name="T4" fmla="*/ 182 w 182"/>
                    <a:gd name="T5" fmla="*/ 99 h 99"/>
                    <a:gd name="T6" fmla="*/ 0 w 182"/>
                    <a:gd name="T7" fmla="*/ 99 h 99"/>
                    <a:gd name="T8" fmla="*/ 0 w 182"/>
                    <a:gd name="T9" fmla="*/ 0 h 99"/>
                    <a:gd name="T10" fmla="*/ 0 w 182"/>
                    <a:gd name="T11" fmla="*/ 0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2" h="99">
                      <a:moveTo>
                        <a:pt x="0" y="0"/>
                      </a:moveTo>
                      <a:lnTo>
                        <a:pt x="182" y="0"/>
                      </a:lnTo>
                      <a:lnTo>
                        <a:pt x="182" y="99"/>
                      </a:lnTo>
                      <a:lnTo>
                        <a:pt x="0" y="99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D2376"/>
                </a:solidFill>
                <a:ln>
                  <a:noFill/>
                </a:ln>
                <a:extLst/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6" name="Oval 3719"/>
                <p:cNvSpPr>
                  <a:spLocks noChangeArrowheads="1"/>
                </p:cNvSpPr>
                <p:nvPr/>
              </p:nvSpPr>
              <p:spPr bwMode="auto">
                <a:xfrm>
                  <a:off x="3105149" y="5334000"/>
                  <a:ext cx="26988" cy="26988"/>
                </a:xfrm>
                <a:prstGeom prst="ellipse">
                  <a:avLst/>
                </a:pr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7" name="Freeform 3720"/>
                <p:cNvSpPr>
                  <a:spLocks/>
                </p:cNvSpPr>
                <p:nvPr/>
              </p:nvSpPr>
              <p:spPr bwMode="auto">
                <a:xfrm>
                  <a:off x="3155949" y="5173662"/>
                  <a:ext cx="374650" cy="212725"/>
                </a:xfrm>
                <a:custGeom>
                  <a:avLst/>
                  <a:gdLst>
                    <a:gd name="T0" fmla="*/ 173 w 181"/>
                    <a:gd name="T1" fmla="*/ 46 h 103"/>
                    <a:gd name="T2" fmla="*/ 173 w 181"/>
                    <a:gd name="T3" fmla="*/ 46 h 103"/>
                    <a:gd name="T4" fmla="*/ 172 w 181"/>
                    <a:gd name="T5" fmla="*/ 46 h 103"/>
                    <a:gd name="T6" fmla="*/ 96 w 181"/>
                    <a:gd name="T7" fmla="*/ 46 h 103"/>
                    <a:gd name="T8" fmla="*/ 96 w 181"/>
                    <a:gd name="T9" fmla="*/ 42 h 103"/>
                    <a:gd name="T10" fmla="*/ 158 w 181"/>
                    <a:gd name="T11" fmla="*/ 42 h 103"/>
                    <a:gd name="T12" fmla="*/ 160 w 181"/>
                    <a:gd name="T13" fmla="*/ 41 h 103"/>
                    <a:gd name="T14" fmla="*/ 166 w 181"/>
                    <a:gd name="T15" fmla="*/ 34 h 103"/>
                    <a:gd name="T16" fmla="*/ 158 w 181"/>
                    <a:gd name="T17" fmla="*/ 25 h 103"/>
                    <a:gd name="T18" fmla="*/ 157 w 181"/>
                    <a:gd name="T19" fmla="*/ 25 h 103"/>
                    <a:gd name="T20" fmla="*/ 83 w 181"/>
                    <a:gd name="T21" fmla="*/ 25 h 103"/>
                    <a:gd name="T22" fmla="*/ 83 w 181"/>
                    <a:gd name="T23" fmla="*/ 20 h 103"/>
                    <a:gd name="T24" fmla="*/ 112 w 181"/>
                    <a:gd name="T25" fmla="*/ 20 h 103"/>
                    <a:gd name="T26" fmla="*/ 112 w 181"/>
                    <a:gd name="T27" fmla="*/ 20 h 103"/>
                    <a:gd name="T28" fmla="*/ 122 w 181"/>
                    <a:gd name="T29" fmla="*/ 10 h 103"/>
                    <a:gd name="T30" fmla="*/ 122 w 181"/>
                    <a:gd name="T31" fmla="*/ 0 h 103"/>
                    <a:gd name="T32" fmla="*/ 111 w 181"/>
                    <a:gd name="T33" fmla="*/ 0 h 103"/>
                    <a:gd name="T34" fmla="*/ 29 w 181"/>
                    <a:gd name="T35" fmla="*/ 0 h 103"/>
                    <a:gd name="T36" fmla="*/ 0 w 181"/>
                    <a:gd name="T37" fmla="*/ 29 h 103"/>
                    <a:gd name="T38" fmla="*/ 0 w 181"/>
                    <a:gd name="T39" fmla="*/ 103 h 103"/>
                    <a:gd name="T40" fmla="*/ 146 w 181"/>
                    <a:gd name="T41" fmla="*/ 103 h 103"/>
                    <a:gd name="T42" fmla="*/ 155 w 181"/>
                    <a:gd name="T43" fmla="*/ 95 h 103"/>
                    <a:gd name="T44" fmla="*/ 146 w 181"/>
                    <a:gd name="T45" fmla="*/ 87 h 103"/>
                    <a:gd name="T46" fmla="*/ 96 w 181"/>
                    <a:gd name="T47" fmla="*/ 87 h 103"/>
                    <a:gd name="T48" fmla="*/ 96 w 181"/>
                    <a:gd name="T49" fmla="*/ 83 h 103"/>
                    <a:gd name="T50" fmla="*/ 158 w 181"/>
                    <a:gd name="T51" fmla="*/ 83 h 103"/>
                    <a:gd name="T52" fmla="*/ 160 w 181"/>
                    <a:gd name="T53" fmla="*/ 82 h 103"/>
                    <a:gd name="T54" fmla="*/ 166 w 181"/>
                    <a:gd name="T55" fmla="*/ 75 h 103"/>
                    <a:gd name="T56" fmla="*/ 158 w 181"/>
                    <a:gd name="T57" fmla="*/ 66 h 103"/>
                    <a:gd name="T58" fmla="*/ 158 w 181"/>
                    <a:gd name="T59" fmla="*/ 66 h 103"/>
                    <a:gd name="T60" fmla="*/ 158 w 181"/>
                    <a:gd name="T61" fmla="*/ 66 h 103"/>
                    <a:gd name="T62" fmla="*/ 96 w 181"/>
                    <a:gd name="T63" fmla="*/ 66 h 103"/>
                    <a:gd name="T64" fmla="*/ 96 w 181"/>
                    <a:gd name="T65" fmla="*/ 62 h 103"/>
                    <a:gd name="T66" fmla="*/ 172 w 181"/>
                    <a:gd name="T67" fmla="*/ 62 h 103"/>
                    <a:gd name="T68" fmla="*/ 174 w 181"/>
                    <a:gd name="T69" fmla="*/ 62 h 103"/>
                    <a:gd name="T70" fmla="*/ 181 w 181"/>
                    <a:gd name="T71" fmla="*/ 54 h 103"/>
                    <a:gd name="T72" fmla="*/ 173 w 181"/>
                    <a:gd name="T73" fmla="*/ 4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81" h="103">
                      <a:moveTo>
                        <a:pt x="173" y="46"/>
                      </a:moveTo>
                      <a:cubicBezTo>
                        <a:pt x="173" y="46"/>
                        <a:pt x="173" y="46"/>
                        <a:pt x="173" y="46"/>
                      </a:cubicBezTo>
                      <a:cubicBezTo>
                        <a:pt x="173" y="46"/>
                        <a:pt x="173" y="46"/>
                        <a:pt x="172" y="46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158" y="42"/>
                        <a:pt x="158" y="42"/>
                        <a:pt x="158" y="42"/>
                      </a:cubicBezTo>
                      <a:cubicBezTo>
                        <a:pt x="159" y="42"/>
                        <a:pt x="160" y="42"/>
                        <a:pt x="160" y="41"/>
                      </a:cubicBezTo>
                      <a:cubicBezTo>
                        <a:pt x="164" y="40"/>
                        <a:pt x="166" y="37"/>
                        <a:pt x="166" y="34"/>
                      </a:cubicBezTo>
                      <a:cubicBezTo>
                        <a:pt x="166" y="29"/>
                        <a:pt x="163" y="25"/>
                        <a:pt x="158" y="25"/>
                      </a:cubicBezTo>
                      <a:cubicBezTo>
                        <a:pt x="157" y="25"/>
                        <a:pt x="157" y="25"/>
                        <a:pt x="157" y="25"/>
                      </a:cubicBezTo>
                      <a:cubicBezTo>
                        <a:pt x="151" y="25"/>
                        <a:pt x="83" y="25"/>
                        <a:pt x="83" y="25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7" y="20"/>
                        <a:pt x="122" y="15"/>
                        <a:pt x="122" y="10"/>
                      </a:cubicBezTo>
                      <a:cubicBezTo>
                        <a:pt x="122" y="0"/>
                        <a:pt x="122" y="0"/>
                        <a:pt x="122" y="0"/>
                      </a:cubicBez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2" y="0"/>
                        <a:pt x="0" y="12"/>
                        <a:pt x="0" y="29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146" y="103"/>
                        <a:pt x="146" y="103"/>
                        <a:pt x="146" y="103"/>
                      </a:cubicBezTo>
                      <a:cubicBezTo>
                        <a:pt x="151" y="103"/>
                        <a:pt x="155" y="99"/>
                        <a:pt x="155" y="95"/>
                      </a:cubicBezTo>
                      <a:cubicBezTo>
                        <a:pt x="155" y="90"/>
                        <a:pt x="151" y="87"/>
                        <a:pt x="146" y="87"/>
                      </a:cubicBezTo>
                      <a:cubicBezTo>
                        <a:pt x="146" y="87"/>
                        <a:pt x="96" y="87"/>
                        <a:pt x="96" y="87"/>
                      </a:cubicBezTo>
                      <a:cubicBezTo>
                        <a:pt x="96" y="83"/>
                        <a:pt x="96" y="83"/>
                        <a:pt x="96" y="83"/>
                      </a:cubicBezTo>
                      <a:cubicBezTo>
                        <a:pt x="158" y="83"/>
                        <a:pt x="158" y="83"/>
                        <a:pt x="158" y="83"/>
                      </a:cubicBezTo>
                      <a:cubicBezTo>
                        <a:pt x="159" y="83"/>
                        <a:pt x="159" y="82"/>
                        <a:pt x="160" y="82"/>
                      </a:cubicBezTo>
                      <a:cubicBezTo>
                        <a:pt x="164" y="82"/>
                        <a:pt x="166" y="78"/>
                        <a:pt x="166" y="75"/>
                      </a:cubicBezTo>
                      <a:cubicBezTo>
                        <a:pt x="166" y="70"/>
                        <a:pt x="163" y="66"/>
                        <a:pt x="158" y="66"/>
                      </a:cubicBezTo>
                      <a:cubicBezTo>
                        <a:pt x="158" y="66"/>
                        <a:pt x="158" y="66"/>
                        <a:pt x="158" y="66"/>
                      </a:cubicBezTo>
                      <a:cubicBezTo>
                        <a:pt x="158" y="66"/>
                        <a:pt x="158" y="66"/>
                        <a:pt x="158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2"/>
                        <a:pt x="96" y="62"/>
                        <a:pt x="96" y="62"/>
                      </a:cubicBezTo>
                      <a:cubicBezTo>
                        <a:pt x="172" y="62"/>
                        <a:pt x="172" y="62"/>
                        <a:pt x="172" y="62"/>
                      </a:cubicBezTo>
                      <a:cubicBezTo>
                        <a:pt x="173" y="62"/>
                        <a:pt x="174" y="62"/>
                        <a:pt x="174" y="62"/>
                      </a:cubicBezTo>
                      <a:cubicBezTo>
                        <a:pt x="178" y="61"/>
                        <a:pt x="181" y="58"/>
                        <a:pt x="181" y="54"/>
                      </a:cubicBezTo>
                      <a:cubicBezTo>
                        <a:pt x="181" y="49"/>
                        <a:pt x="177" y="46"/>
                        <a:pt x="173" y="46"/>
                      </a:cubicBezTo>
                      <a:close/>
                    </a:path>
                  </a:pathLst>
                </a:custGeom>
                <a:solidFill>
                  <a:srgbClr val="CEA57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18" name="Freeform 3721"/>
                <p:cNvSpPr>
                  <a:spLocks/>
                </p:cNvSpPr>
                <p:nvPr/>
              </p:nvSpPr>
              <p:spPr bwMode="auto">
                <a:xfrm>
                  <a:off x="3435349" y="5354637"/>
                  <a:ext cx="26988" cy="30163"/>
                </a:xfrm>
                <a:custGeom>
                  <a:avLst/>
                  <a:gdLst>
                    <a:gd name="T0" fmla="*/ 13 w 13"/>
                    <a:gd name="T1" fmla="*/ 0 h 14"/>
                    <a:gd name="T2" fmla="*/ 6 w 13"/>
                    <a:gd name="T3" fmla="*/ 0 h 14"/>
                    <a:gd name="T4" fmla="*/ 0 w 13"/>
                    <a:gd name="T5" fmla="*/ 7 h 14"/>
                    <a:gd name="T6" fmla="*/ 6 w 13"/>
                    <a:gd name="T7" fmla="*/ 14 h 14"/>
                    <a:gd name="T8" fmla="*/ 13 w 13"/>
                    <a:gd name="T9" fmla="*/ 14 h 14"/>
                    <a:gd name="T10" fmla="*/ 13 w 13"/>
                    <a:gd name="T11" fmla="*/ 0 h 14"/>
                    <a:gd name="T12" fmla="*/ 13 w 13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4">
                      <a:moveTo>
                        <a:pt x="13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1"/>
                        <a:pt x="3" y="14"/>
                        <a:pt x="6" y="14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ECCEA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21" name="Freeform 3724"/>
                <p:cNvSpPr>
                  <a:spLocks/>
                </p:cNvSpPr>
                <p:nvPr/>
              </p:nvSpPr>
              <p:spPr bwMode="auto">
                <a:xfrm>
                  <a:off x="3363912" y="5173662"/>
                  <a:ext cx="36513" cy="17463"/>
                </a:xfrm>
                <a:custGeom>
                  <a:avLst/>
                  <a:gdLst>
                    <a:gd name="T0" fmla="*/ 0 w 18"/>
                    <a:gd name="T1" fmla="*/ 0 h 9"/>
                    <a:gd name="T2" fmla="*/ 9 w 18"/>
                    <a:gd name="T3" fmla="*/ 9 h 9"/>
                    <a:gd name="T4" fmla="*/ 18 w 18"/>
                    <a:gd name="T5" fmla="*/ 9 h 9"/>
                    <a:gd name="T6" fmla="*/ 18 w 18"/>
                    <a:gd name="T7" fmla="*/ 0 h 9"/>
                    <a:gd name="T8" fmla="*/ 0 w 18"/>
                    <a:gd name="T9" fmla="*/ 0 h 9"/>
                    <a:gd name="T10" fmla="*/ 0 w 18"/>
                    <a:gd name="T11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9">
                      <a:moveTo>
                        <a:pt x="0" y="0"/>
                      </a:moveTo>
                      <a:cubicBezTo>
                        <a:pt x="0" y="4"/>
                        <a:pt x="4" y="9"/>
                        <a:pt x="9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ECCEA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67" name="Group 66"/>
          <p:cNvGrpSpPr/>
          <p:nvPr/>
        </p:nvGrpSpPr>
        <p:grpSpPr>
          <a:xfrm>
            <a:off x="370009" y="3524202"/>
            <a:ext cx="2002812" cy="1287982"/>
            <a:chOff x="503237" y="4792662"/>
            <a:chExt cx="2723964" cy="1751745"/>
          </a:xfrm>
        </p:grpSpPr>
        <p:grpSp>
          <p:nvGrpSpPr>
            <p:cNvPr id="16" name="Group 15"/>
            <p:cNvGrpSpPr/>
            <p:nvPr/>
          </p:nvGrpSpPr>
          <p:grpSpPr>
            <a:xfrm>
              <a:off x="560201" y="4877618"/>
              <a:ext cx="2667000" cy="1666789"/>
              <a:chOff x="579437" y="4868862"/>
              <a:chExt cx="2667000" cy="1666789"/>
            </a:xfrm>
          </p:grpSpPr>
          <p:pic>
            <p:nvPicPr>
              <p:cNvPr id="334" name="Picture 333"/>
              <p:cNvPicPr>
                <a:picLocks noChangeAspect="1"/>
              </p:cNvPicPr>
              <p:nvPr/>
            </p:nvPicPr>
            <p:blipFill rotWithShape="1">
              <a:blip r:embed="rId6"/>
              <a:srcRect l="10942" b="33156"/>
              <a:stretch/>
            </p:blipFill>
            <p:spPr>
              <a:xfrm>
                <a:off x="579437" y="4868862"/>
                <a:ext cx="2067281" cy="1338176"/>
              </a:xfrm>
              <a:prstGeom prst="rect">
                <a:avLst/>
              </a:prstGeom>
            </p:spPr>
          </p:pic>
          <p:grpSp>
            <p:nvGrpSpPr>
              <p:cNvPr id="15" name="Group 14"/>
              <p:cNvGrpSpPr/>
              <p:nvPr/>
            </p:nvGrpSpPr>
            <p:grpSpPr>
              <a:xfrm>
                <a:off x="635000" y="6200689"/>
                <a:ext cx="2611437" cy="334962"/>
                <a:chOff x="635000" y="6200689"/>
                <a:chExt cx="2611437" cy="334962"/>
              </a:xfrm>
            </p:grpSpPr>
            <p:sp>
              <p:nvSpPr>
                <p:cNvPr id="271" name="Freeform 3541"/>
                <p:cNvSpPr>
                  <a:spLocks/>
                </p:cNvSpPr>
                <p:nvPr/>
              </p:nvSpPr>
              <p:spPr bwMode="auto">
                <a:xfrm>
                  <a:off x="1370013" y="6200689"/>
                  <a:ext cx="1876424" cy="334962"/>
                </a:xfrm>
                <a:custGeom>
                  <a:avLst/>
                  <a:gdLst>
                    <a:gd name="T0" fmla="*/ 1116 w 1193"/>
                    <a:gd name="T1" fmla="*/ 162 h 162"/>
                    <a:gd name="T2" fmla="*/ 77 w 1193"/>
                    <a:gd name="T3" fmla="*/ 162 h 162"/>
                    <a:gd name="T4" fmla="*/ 0 w 1193"/>
                    <a:gd name="T5" fmla="*/ 82 h 162"/>
                    <a:gd name="T6" fmla="*/ 0 w 1193"/>
                    <a:gd name="T7" fmla="*/ 80 h 162"/>
                    <a:gd name="T8" fmla="*/ 77 w 1193"/>
                    <a:gd name="T9" fmla="*/ 0 h 162"/>
                    <a:gd name="T10" fmla="*/ 1116 w 1193"/>
                    <a:gd name="T11" fmla="*/ 0 h 162"/>
                    <a:gd name="T12" fmla="*/ 1193 w 1193"/>
                    <a:gd name="T13" fmla="*/ 80 h 162"/>
                    <a:gd name="T14" fmla="*/ 1193 w 1193"/>
                    <a:gd name="T15" fmla="*/ 82 h 162"/>
                    <a:gd name="T16" fmla="*/ 1116 w 1193"/>
                    <a:gd name="T17" fmla="*/ 162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3" h="162">
                      <a:moveTo>
                        <a:pt x="1116" y="162"/>
                      </a:moveTo>
                      <a:cubicBezTo>
                        <a:pt x="77" y="162"/>
                        <a:pt x="77" y="162"/>
                        <a:pt x="77" y="162"/>
                      </a:cubicBezTo>
                      <a:cubicBezTo>
                        <a:pt x="34" y="162"/>
                        <a:pt x="0" y="126"/>
                        <a:pt x="0" y="82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36"/>
                        <a:pt x="34" y="0"/>
                        <a:pt x="77" y="0"/>
                      </a:cubicBezTo>
                      <a:cubicBezTo>
                        <a:pt x="1116" y="0"/>
                        <a:pt x="1116" y="0"/>
                        <a:pt x="1116" y="0"/>
                      </a:cubicBezTo>
                      <a:cubicBezTo>
                        <a:pt x="1158" y="0"/>
                        <a:pt x="1193" y="36"/>
                        <a:pt x="1193" y="80"/>
                      </a:cubicBezTo>
                      <a:cubicBezTo>
                        <a:pt x="1193" y="82"/>
                        <a:pt x="1193" y="82"/>
                        <a:pt x="1193" y="82"/>
                      </a:cubicBezTo>
                      <a:cubicBezTo>
                        <a:pt x="1193" y="126"/>
                        <a:pt x="1158" y="162"/>
                        <a:pt x="1116" y="162"/>
                      </a:cubicBez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2" name="Rectangle 3544"/>
                <p:cNvSpPr>
                  <a:spLocks noChangeArrowheads="1"/>
                </p:cNvSpPr>
                <p:nvPr/>
              </p:nvSpPr>
              <p:spPr bwMode="auto">
                <a:xfrm>
                  <a:off x="1958975" y="6306789"/>
                  <a:ext cx="1131522" cy="1385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672358"/>
                  <a:r>
                    <a:rPr lang="en-US" altLang="en-US" sz="662" b="1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Agile methodologies</a:t>
                  </a:r>
                  <a:endParaRPr lang="en-US" altLang="en-US" sz="1324" dirty="0">
                    <a:solidFill>
                      <a:srgbClr val="505050"/>
                    </a:solidFill>
                    <a:latin typeface="Segoe UI" panose="020B0502040204020203" pitchFamily="34" charset="0"/>
                  </a:endParaRPr>
                </a:p>
              </p:txBody>
            </p:sp>
            <p:sp>
              <p:nvSpPr>
                <p:cNvPr id="273" name="Freeform 3540"/>
                <p:cNvSpPr>
                  <a:spLocks/>
                </p:cNvSpPr>
                <p:nvPr/>
              </p:nvSpPr>
              <p:spPr bwMode="auto">
                <a:xfrm>
                  <a:off x="635000" y="6200689"/>
                  <a:ext cx="1033463" cy="334962"/>
                </a:xfrm>
                <a:custGeom>
                  <a:avLst/>
                  <a:gdLst>
                    <a:gd name="T0" fmla="*/ 423 w 500"/>
                    <a:gd name="T1" fmla="*/ 162 h 162"/>
                    <a:gd name="T2" fmla="*/ 78 w 500"/>
                    <a:gd name="T3" fmla="*/ 162 h 162"/>
                    <a:gd name="T4" fmla="*/ 0 w 500"/>
                    <a:gd name="T5" fmla="*/ 82 h 162"/>
                    <a:gd name="T6" fmla="*/ 0 w 500"/>
                    <a:gd name="T7" fmla="*/ 80 h 162"/>
                    <a:gd name="T8" fmla="*/ 78 w 500"/>
                    <a:gd name="T9" fmla="*/ 0 h 162"/>
                    <a:gd name="T10" fmla="*/ 423 w 500"/>
                    <a:gd name="T11" fmla="*/ 0 h 162"/>
                    <a:gd name="T12" fmla="*/ 500 w 500"/>
                    <a:gd name="T13" fmla="*/ 80 h 162"/>
                    <a:gd name="T14" fmla="*/ 500 w 500"/>
                    <a:gd name="T15" fmla="*/ 82 h 162"/>
                    <a:gd name="T16" fmla="*/ 423 w 500"/>
                    <a:gd name="T17" fmla="*/ 162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0" h="162">
                      <a:moveTo>
                        <a:pt x="423" y="162"/>
                      </a:moveTo>
                      <a:cubicBezTo>
                        <a:pt x="78" y="162"/>
                        <a:pt x="78" y="162"/>
                        <a:pt x="78" y="162"/>
                      </a:cubicBezTo>
                      <a:cubicBezTo>
                        <a:pt x="35" y="162"/>
                        <a:pt x="0" y="126"/>
                        <a:pt x="0" y="82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36"/>
                        <a:pt x="35" y="0"/>
                        <a:pt x="78" y="0"/>
                      </a:cubicBezTo>
                      <a:cubicBezTo>
                        <a:pt x="423" y="0"/>
                        <a:pt x="423" y="0"/>
                        <a:pt x="423" y="0"/>
                      </a:cubicBezTo>
                      <a:cubicBezTo>
                        <a:pt x="466" y="0"/>
                        <a:pt x="500" y="36"/>
                        <a:pt x="500" y="80"/>
                      </a:cubicBezTo>
                      <a:cubicBezTo>
                        <a:pt x="500" y="82"/>
                        <a:pt x="500" y="82"/>
                        <a:pt x="500" y="82"/>
                      </a:cubicBezTo>
                      <a:cubicBezTo>
                        <a:pt x="500" y="126"/>
                        <a:pt x="466" y="162"/>
                        <a:pt x="423" y="162"/>
                      </a:cubicBez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4" name="Freeform 3542"/>
                <p:cNvSpPr>
                  <a:spLocks/>
                </p:cNvSpPr>
                <p:nvPr/>
              </p:nvSpPr>
              <p:spPr bwMode="auto">
                <a:xfrm>
                  <a:off x="890588" y="6200689"/>
                  <a:ext cx="987425" cy="334962"/>
                </a:xfrm>
                <a:custGeom>
                  <a:avLst/>
                  <a:gdLst>
                    <a:gd name="T0" fmla="*/ 405 w 478"/>
                    <a:gd name="T1" fmla="*/ 162 h 162"/>
                    <a:gd name="T2" fmla="*/ 74 w 478"/>
                    <a:gd name="T3" fmla="*/ 162 h 162"/>
                    <a:gd name="T4" fmla="*/ 0 w 478"/>
                    <a:gd name="T5" fmla="*/ 82 h 162"/>
                    <a:gd name="T6" fmla="*/ 0 w 478"/>
                    <a:gd name="T7" fmla="*/ 80 h 162"/>
                    <a:gd name="T8" fmla="*/ 74 w 478"/>
                    <a:gd name="T9" fmla="*/ 0 h 162"/>
                    <a:gd name="T10" fmla="*/ 405 w 478"/>
                    <a:gd name="T11" fmla="*/ 0 h 162"/>
                    <a:gd name="T12" fmla="*/ 478 w 478"/>
                    <a:gd name="T13" fmla="*/ 80 h 162"/>
                    <a:gd name="T14" fmla="*/ 478 w 478"/>
                    <a:gd name="T15" fmla="*/ 82 h 162"/>
                    <a:gd name="T16" fmla="*/ 405 w 478"/>
                    <a:gd name="T17" fmla="*/ 162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78" h="162">
                      <a:moveTo>
                        <a:pt x="405" y="162"/>
                      </a:moveTo>
                      <a:cubicBezTo>
                        <a:pt x="74" y="162"/>
                        <a:pt x="74" y="162"/>
                        <a:pt x="74" y="162"/>
                      </a:cubicBezTo>
                      <a:cubicBezTo>
                        <a:pt x="33" y="162"/>
                        <a:pt x="0" y="126"/>
                        <a:pt x="0" y="82"/>
                      </a:cubicBezTo>
                      <a:cubicBezTo>
                        <a:pt x="0" y="80"/>
                        <a:pt x="0" y="80"/>
                        <a:pt x="0" y="80"/>
                      </a:cubicBezTo>
                      <a:cubicBezTo>
                        <a:pt x="0" y="36"/>
                        <a:pt x="33" y="0"/>
                        <a:pt x="74" y="0"/>
                      </a:cubicBezTo>
                      <a:cubicBezTo>
                        <a:pt x="405" y="0"/>
                        <a:pt x="405" y="0"/>
                        <a:pt x="405" y="0"/>
                      </a:cubicBezTo>
                      <a:cubicBezTo>
                        <a:pt x="445" y="0"/>
                        <a:pt x="478" y="36"/>
                        <a:pt x="478" y="80"/>
                      </a:cubicBezTo>
                      <a:cubicBezTo>
                        <a:pt x="478" y="82"/>
                        <a:pt x="478" y="82"/>
                        <a:pt x="478" y="82"/>
                      </a:cubicBezTo>
                      <a:cubicBezTo>
                        <a:pt x="478" y="126"/>
                        <a:pt x="445" y="162"/>
                        <a:pt x="405" y="162"/>
                      </a:cubicBezTo>
                      <a:close/>
                    </a:path>
                  </a:pathLst>
                </a:custGeom>
                <a:solidFill>
                  <a:srgbClr val="8D2376"/>
                </a:solidFill>
                <a:ln>
                  <a:noFill/>
                </a:ln>
                <a:extLst/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5" name="Rectangle 3543"/>
                <p:cNvSpPr>
                  <a:spLocks noChangeArrowheads="1"/>
                </p:cNvSpPr>
                <p:nvPr/>
              </p:nvSpPr>
              <p:spPr bwMode="auto">
                <a:xfrm>
                  <a:off x="971527" y="6291400"/>
                  <a:ext cx="824114" cy="1538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672358"/>
                  <a:r>
                    <a:rPr lang="en-US" altLang="en-US" sz="735" b="1" dirty="0">
                      <a:solidFill>
                        <a:srgbClr val="FFFFFF"/>
                      </a:solidFill>
                      <a:latin typeface="Segoe UI" panose="020B0502040204020203" pitchFamily="34" charset="0"/>
                    </a:rPr>
                    <a:t>h</a:t>
                  </a:r>
                  <a:r>
                    <a:rPr lang="en-US" altLang="en-US" sz="735" b="1" dirty="0">
                      <a:solidFill>
                        <a:srgbClr val="FFFFFF"/>
                      </a:solidFill>
                      <a:latin typeface="Segoe UI" panose="020B0502040204020203" pitchFamily="34" charset="0"/>
                    </a:rPr>
                    <a:t>ave adopted</a:t>
                  </a:r>
                  <a:endParaRPr lang="en-US" altLang="en-US" sz="1324" dirty="0">
                    <a:solidFill>
                      <a:srgbClr val="505050"/>
                    </a:solidFill>
                    <a:latin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19" name="Group 18"/>
            <p:cNvGrpSpPr/>
            <p:nvPr/>
          </p:nvGrpSpPr>
          <p:grpSpPr>
            <a:xfrm>
              <a:off x="503237" y="4792662"/>
              <a:ext cx="1124493" cy="608745"/>
              <a:chOff x="198437" y="4411662"/>
              <a:chExt cx="1124493" cy="608745"/>
            </a:xfrm>
          </p:grpSpPr>
          <p:grpSp>
            <p:nvGrpSpPr>
              <p:cNvPr id="664" name="Group 663"/>
              <p:cNvGrpSpPr/>
              <p:nvPr/>
            </p:nvGrpSpPr>
            <p:grpSpPr>
              <a:xfrm>
                <a:off x="198437" y="4411662"/>
                <a:ext cx="608745" cy="608745"/>
                <a:chOff x="7777955" y="466725"/>
                <a:chExt cx="608745" cy="608745"/>
              </a:xfrm>
              <a:solidFill>
                <a:srgbClr val="8D2376"/>
              </a:solidFill>
            </p:grpSpPr>
            <p:sp>
              <p:nvSpPr>
                <p:cNvPr id="665" name="Oval 664"/>
                <p:cNvSpPr/>
                <p:nvPr/>
              </p:nvSpPr>
              <p:spPr bwMode="auto">
                <a:xfrm>
                  <a:off x="7777955" y="466725"/>
                  <a:ext cx="608745" cy="608745"/>
                </a:xfrm>
                <a:prstGeom prst="ellipse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67232" tIns="67232" rIns="25215" bIns="25215" rtlCol="0" anchor="b" anchorCtr="0"/>
                <a:lstStyle/>
                <a:p>
                  <a:pPr algn="ctr" defTabSz="685598"/>
                  <a:endParaRPr lang="en-US" sz="588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67" name="Rectangle 3458"/>
                <p:cNvSpPr>
                  <a:spLocks noChangeArrowheads="1"/>
                </p:cNvSpPr>
                <p:nvPr/>
              </p:nvSpPr>
              <p:spPr bwMode="auto">
                <a:xfrm>
                  <a:off x="7876087" y="573731"/>
                  <a:ext cx="416679" cy="3694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672358"/>
                  <a:r>
                    <a:rPr lang="en-US" altLang="en-US" sz="1765" spc="-37" dirty="0">
                      <a:solidFill>
                        <a:srgbClr val="FFFFFF"/>
                      </a:solidFill>
                      <a:latin typeface="Segoe UI Light" panose="020B0502040204020203" pitchFamily="34" charset="0"/>
                    </a:rPr>
                    <a:t>3/4</a:t>
                  </a:r>
                  <a:endParaRPr lang="en-US" altLang="en-US" sz="1765" spc="-37" dirty="0">
                    <a:solidFill>
                      <a:srgbClr val="FFFFFF"/>
                    </a:solidFill>
                    <a:latin typeface="Segoe UI" panose="020B0502040204020203" pitchFamily="34" charset="0"/>
                  </a:endParaRPr>
                </a:p>
              </p:txBody>
            </p:sp>
          </p:grpSp>
          <p:sp>
            <p:nvSpPr>
              <p:cNvPr id="669" name="Rectangle 3471"/>
              <p:cNvSpPr>
                <a:spLocks noChangeArrowheads="1"/>
              </p:cNvSpPr>
              <p:nvPr/>
            </p:nvSpPr>
            <p:spPr bwMode="auto">
              <a:xfrm>
                <a:off x="878170" y="4646785"/>
                <a:ext cx="444760" cy="1385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/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o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f teams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</p:grpSp>
      </p:grpSp>
      <p:sp>
        <p:nvSpPr>
          <p:cNvPr id="192" name="Freeform 3431"/>
          <p:cNvSpPr>
            <a:spLocks/>
          </p:cNvSpPr>
          <p:nvPr/>
        </p:nvSpPr>
        <p:spPr bwMode="auto">
          <a:xfrm>
            <a:off x="6343841" y="2687306"/>
            <a:ext cx="1609596" cy="906929"/>
          </a:xfrm>
          <a:custGeom>
            <a:avLst/>
            <a:gdLst>
              <a:gd name="T0" fmla="*/ 483 w 1059"/>
              <a:gd name="T1" fmla="*/ 209 h 597"/>
              <a:gd name="T2" fmla="*/ 246 w 1059"/>
              <a:gd name="T3" fmla="*/ 105 h 597"/>
              <a:gd name="T4" fmla="*/ 65 w 1059"/>
              <a:gd name="T5" fmla="*/ 22 h 597"/>
              <a:gd name="T6" fmla="*/ 2 w 1059"/>
              <a:gd name="T7" fmla="*/ 0 h 597"/>
              <a:gd name="T8" fmla="*/ 0 w 1059"/>
              <a:gd name="T9" fmla="*/ 50 h 597"/>
              <a:gd name="T10" fmla="*/ 546 w 1059"/>
              <a:gd name="T11" fmla="*/ 597 h 597"/>
              <a:gd name="T12" fmla="*/ 1059 w 1059"/>
              <a:gd name="T13" fmla="*/ 240 h 597"/>
              <a:gd name="T14" fmla="*/ 483 w 1059"/>
              <a:gd name="T15" fmla="*/ 209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59" h="597">
                <a:moveTo>
                  <a:pt x="483" y="209"/>
                </a:moveTo>
                <a:cubicBezTo>
                  <a:pt x="397" y="182"/>
                  <a:pt x="320" y="143"/>
                  <a:pt x="246" y="105"/>
                </a:cubicBezTo>
                <a:cubicBezTo>
                  <a:pt x="188" y="76"/>
                  <a:pt x="128" y="46"/>
                  <a:pt x="65" y="22"/>
                </a:cubicBezTo>
                <a:cubicBezTo>
                  <a:pt x="45" y="14"/>
                  <a:pt x="23" y="6"/>
                  <a:pt x="2" y="0"/>
                </a:cubicBezTo>
                <a:cubicBezTo>
                  <a:pt x="0" y="16"/>
                  <a:pt x="0" y="33"/>
                  <a:pt x="0" y="50"/>
                </a:cubicBezTo>
                <a:cubicBezTo>
                  <a:pt x="0" y="352"/>
                  <a:pt x="244" y="597"/>
                  <a:pt x="546" y="597"/>
                </a:cubicBezTo>
                <a:cubicBezTo>
                  <a:pt x="781" y="597"/>
                  <a:pt x="982" y="448"/>
                  <a:pt x="1059" y="240"/>
                </a:cubicBezTo>
                <a:cubicBezTo>
                  <a:pt x="848" y="271"/>
                  <a:pt x="646" y="261"/>
                  <a:pt x="483" y="209"/>
                </a:cubicBezTo>
                <a:close/>
              </a:path>
            </a:pathLst>
          </a:custGeom>
          <a:solidFill>
            <a:srgbClr val="002050"/>
          </a:solidFill>
          <a:ln>
            <a:noFill/>
          </a:ln>
          <a:extLst/>
        </p:spPr>
        <p:txBody>
          <a:bodyPr vert="horz" wrap="square" lIns="67232" tIns="79408" rIns="67232" bIns="92642" numCol="1" anchor="b" anchorCtr="0" compatLnSpc="1">
            <a:prstTxWarp prst="textNoShape">
              <a:avLst/>
            </a:prstTxWarp>
          </a:bodyPr>
          <a:lstStyle/>
          <a:p>
            <a:pPr algn="ctr" defTabSz="800084">
              <a:defRPr/>
            </a:pPr>
            <a:r>
              <a:rPr lang="en-US" sz="1471" kern="0" dirty="0">
                <a:solidFill>
                  <a:srgbClr val="FFFFFF"/>
                </a:solidFill>
                <a:latin typeface="Segoe UI Light"/>
              </a:rPr>
              <a:t>Business</a:t>
            </a:r>
          </a:p>
          <a:p>
            <a:pPr algn="ctr" defTabSz="800084">
              <a:defRPr/>
            </a:pPr>
            <a:endParaRPr lang="en-US" sz="1176" kern="0" dirty="0">
              <a:solidFill>
                <a:srgbClr val="FFFFFF"/>
              </a:solidFill>
            </a:endParaRPr>
          </a:p>
        </p:txBody>
      </p:sp>
      <p:sp>
        <p:nvSpPr>
          <p:cNvPr id="191" name="Freeform 3430"/>
          <p:cNvSpPr>
            <a:spLocks/>
          </p:cNvSpPr>
          <p:nvPr/>
        </p:nvSpPr>
        <p:spPr bwMode="auto">
          <a:xfrm>
            <a:off x="3802802" y="2641030"/>
            <a:ext cx="1550068" cy="962542"/>
          </a:xfrm>
          <a:custGeom>
            <a:avLst/>
            <a:gdLst>
              <a:gd name="T0" fmla="*/ 553 w 1020"/>
              <a:gd name="T1" fmla="*/ 168 h 626"/>
              <a:gd name="T2" fmla="*/ 433 w 1020"/>
              <a:gd name="T3" fmla="*/ 221 h 626"/>
              <a:gd name="T4" fmla="*/ 0 w 1020"/>
              <a:gd name="T5" fmla="*/ 352 h 626"/>
              <a:gd name="T6" fmla="*/ 474 w 1020"/>
              <a:gd name="T7" fmla="*/ 626 h 626"/>
              <a:gd name="T8" fmla="*/ 1020 w 1020"/>
              <a:gd name="T9" fmla="*/ 79 h 626"/>
              <a:gd name="T10" fmla="*/ 1015 w 1020"/>
              <a:gd name="T11" fmla="*/ 0 h 626"/>
              <a:gd name="T12" fmla="*/ 553 w 1020"/>
              <a:gd name="T13" fmla="*/ 168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0" h="626">
                <a:moveTo>
                  <a:pt x="553" y="168"/>
                </a:moveTo>
                <a:cubicBezTo>
                  <a:pt x="514" y="186"/>
                  <a:pt x="473" y="204"/>
                  <a:pt x="433" y="221"/>
                </a:cubicBezTo>
                <a:cubicBezTo>
                  <a:pt x="320" y="270"/>
                  <a:pt x="168" y="328"/>
                  <a:pt x="0" y="352"/>
                </a:cubicBezTo>
                <a:cubicBezTo>
                  <a:pt x="95" y="516"/>
                  <a:pt x="271" y="626"/>
                  <a:pt x="474" y="626"/>
                </a:cubicBezTo>
                <a:cubicBezTo>
                  <a:pt x="776" y="626"/>
                  <a:pt x="1020" y="381"/>
                  <a:pt x="1020" y="79"/>
                </a:cubicBezTo>
                <a:cubicBezTo>
                  <a:pt x="1020" y="52"/>
                  <a:pt x="1018" y="26"/>
                  <a:pt x="1015" y="0"/>
                </a:cubicBezTo>
                <a:cubicBezTo>
                  <a:pt x="847" y="36"/>
                  <a:pt x="697" y="103"/>
                  <a:pt x="553" y="16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vert="horz" wrap="square" lIns="67232" tIns="33616" rIns="67232" bIns="92642" numCol="1" anchor="b" anchorCtr="0" compatLnSpc="1">
            <a:prstTxWarp prst="textNoShape">
              <a:avLst/>
            </a:prstTxWarp>
          </a:bodyPr>
          <a:lstStyle/>
          <a:p>
            <a:pPr algn="ctr" defTabSz="800084">
              <a:defRPr/>
            </a:pPr>
            <a:r>
              <a:rPr lang="en-US" sz="1471" kern="0" dirty="0">
                <a:solidFill>
                  <a:srgbClr val="FFFFFF"/>
                </a:solidFill>
                <a:latin typeface="Segoe UI Light"/>
              </a:rPr>
              <a:t>IT Ops</a:t>
            </a:r>
          </a:p>
          <a:p>
            <a:pPr algn="ctr" defTabSz="800084">
              <a:defRPr/>
            </a:pPr>
            <a:endParaRPr lang="en-US" sz="1176" kern="0" dirty="0">
              <a:solidFill>
                <a:srgbClr val="FFFFFF"/>
              </a:solidFill>
              <a:latin typeface="Segoe UI Ligh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860610" y="4097306"/>
            <a:ext cx="1108860" cy="491400"/>
            <a:chOff x="8123237" y="5478462"/>
            <a:chExt cx="1508126" cy="668338"/>
          </a:xfrm>
        </p:grpSpPr>
        <p:sp>
          <p:nvSpPr>
            <p:cNvPr id="329" name="Freeform 3614"/>
            <p:cNvSpPr>
              <a:spLocks/>
            </p:cNvSpPr>
            <p:nvPr/>
          </p:nvSpPr>
          <p:spPr bwMode="auto">
            <a:xfrm>
              <a:off x="8123237" y="5478462"/>
              <a:ext cx="1508126" cy="668338"/>
            </a:xfrm>
            <a:custGeom>
              <a:avLst/>
              <a:gdLst>
                <a:gd name="T0" fmla="*/ 431 w 602"/>
                <a:gd name="T1" fmla="*/ 421 h 421"/>
                <a:gd name="T2" fmla="*/ 517 w 602"/>
                <a:gd name="T3" fmla="*/ 317 h 421"/>
                <a:gd name="T4" fmla="*/ 602 w 602"/>
                <a:gd name="T5" fmla="*/ 211 h 421"/>
                <a:gd name="T6" fmla="*/ 517 w 602"/>
                <a:gd name="T7" fmla="*/ 106 h 421"/>
                <a:gd name="T8" fmla="*/ 431 w 602"/>
                <a:gd name="T9" fmla="*/ 0 h 421"/>
                <a:gd name="T10" fmla="*/ 431 w 602"/>
                <a:gd name="T11" fmla="*/ 0 h 421"/>
                <a:gd name="T12" fmla="*/ 0 w 602"/>
                <a:gd name="T13" fmla="*/ 0 h 421"/>
                <a:gd name="T14" fmla="*/ 0 w 602"/>
                <a:gd name="T15" fmla="*/ 421 h 421"/>
                <a:gd name="T16" fmla="*/ 431 w 602"/>
                <a:gd name="T17" fmla="*/ 421 h 421"/>
                <a:gd name="T18" fmla="*/ 431 w 602"/>
                <a:gd name="T1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2" h="421">
                  <a:moveTo>
                    <a:pt x="431" y="421"/>
                  </a:moveTo>
                  <a:lnTo>
                    <a:pt x="517" y="317"/>
                  </a:lnTo>
                  <a:lnTo>
                    <a:pt x="602" y="211"/>
                  </a:lnTo>
                  <a:lnTo>
                    <a:pt x="517" y="106"/>
                  </a:lnTo>
                  <a:lnTo>
                    <a:pt x="431" y="0"/>
                  </a:lnTo>
                  <a:lnTo>
                    <a:pt x="431" y="0"/>
                  </a:lnTo>
                  <a:lnTo>
                    <a:pt x="0" y="0"/>
                  </a:lnTo>
                  <a:lnTo>
                    <a:pt x="0" y="421"/>
                  </a:lnTo>
                  <a:lnTo>
                    <a:pt x="431" y="421"/>
                  </a:lnTo>
                  <a:lnTo>
                    <a:pt x="431" y="42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  <p:sp>
          <p:nvSpPr>
            <p:cNvPr id="331" name="Rectangle 3620"/>
            <p:cNvSpPr>
              <a:spLocks noChangeArrowheads="1"/>
            </p:cNvSpPr>
            <p:nvPr/>
          </p:nvSpPr>
          <p:spPr bwMode="auto">
            <a:xfrm>
              <a:off x="8223250" y="5535633"/>
              <a:ext cx="1059218" cy="55429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662" dirty="0">
                  <a:solidFill>
                    <a:srgbClr val="FFFFFF"/>
                  </a:solidFill>
                  <a:latin typeface="Segoe UI" panose="020B0502040204020203" pitchFamily="34" charset="0"/>
                </a:rPr>
                <a:t>The average hourly cost of </a:t>
              </a:r>
              <a:r>
                <a:rPr lang="en-US" altLang="en-US" sz="662" dirty="0">
                  <a:solidFill>
                    <a:srgbClr val="FFFFFF"/>
                  </a:solidFill>
                  <a:latin typeface="Segoe UI" panose="020B0502040204020203" pitchFamily="34" charset="0"/>
                </a:rPr>
                <a:t>infrastructure </a:t>
              </a:r>
              <a:r>
                <a:rPr lang="en-US" altLang="en-US" sz="662" dirty="0">
                  <a:solidFill>
                    <a:srgbClr val="FFFFFF"/>
                  </a:solidFill>
                  <a:latin typeface="Segoe UI" panose="020B0502040204020203" pitchFamily="34" charset="0"/>
                </a:rPr>
                <a:t>failure is </a:t>
              </a:r>
              <a:r>
                <a:rPr lang="en-US" altLang="en-US" sz="662" b="1" dirty="0">
                  <a:solidFill>
                    <a:srgbClr val="FFFFFF"/>
                  </a:solidFill>
                  <a:latin typeface="Segoe UI" panose="020B0502040204020203" pitchFamily="34" charset="0"/>
                </a:rPr>
                <a:t>$100,000</a:t>
              </a:r>
              <a:r>
                <a:rPr lang="en-US" altLang="en-US" sz="662" dirty="0">
                  <a:solidFill>
                    <a:srgbClr val="FFFFFF"/>
                  </a:solidFill>
                  <a:latin typeface="Segoe UI" panose="020B0502040204020203" pitchFamily="34" charset="0"/>
                </a:rPr>
                <a:t> per </a:t>
              </a:r>
              <a:r>
                <a:rPr lang="en-US" altLang="en-US" sz="662" dirty="0">
                  <a:solidFill>
                    <a:srgbClr val="FFFFFF"/>
                  </a:solidFill>
                  <a:latin typeface="Segoe UI" panose="020B0502040204020203" pitchFamily="34" charset="0"/>
                </a:rPr>
                <a:t>hour</a:t>
              </a:r>
              <a:endParaRPr lang="en-US" altLang="en-US" sz="1324" dirty="0">
                <a:solidFill>
                  <a:srgbClr val="FFFFFF"/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23180" y="3356122"/>
            <a:ext cx="1899049" cy="1232584"/>
            <a:chOff x="9552012" y="4564062"/>
            <a:chExt cx="2582838" cy="1676400"/>
          </a:xfrm>
        </p:grpSpPr>
        <p:grpSp>
          <p:nvGrpSpPr>
            <p:cNvPr id="588" name="Group 587"/>
            <p:cNvGrpSpPr/>
            <p:nvPr/>
          </p:nvGrpSpPr>
          <p:grpSpPr>
            <a:xfrm>
              <a:off x="9552012" y="4922838"/>
              <a:ext cx="993725" cy="1317624"/>
              <a:chOff x="10341025" y="5075238"/>
              <a:chExt cx="993725" cy="1317624"/>
            </a:xfrm>
          </p:grpSpPr>
          <p:sp>
            <p:nvSpPr>
              <p:cNvPr id="347" name="Freeform 3638"/>
              <p:cNvSpPr>
                <a:spLocks/>
              </p:cNvSpPr>
              <p:nvPr/>
            </p:nvSpPr>
            <p:spPr bwMode="auto">
              <a:xfrm>
                <a:off x="10736263" y="5419725"/>
                <a:ext cx="7938" cy="0"/>
              </a:xfrm>
              <a:custGeom>
                <a:avLst/>
                <a:gdLst>
                  <a:gd name="T0" fmla="*/ 0 w 4"/>
                  <a:gd name="T1" fmla="*/ 4 w 4"/>
                  <a:gd name="T2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cubicBezTo>
                      <a:pt x="2" y="0"/>
                      <a:pt x="3" y="0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8" name="Freeform 3639"/>
              <p:cNvSpPr>
                <a:spLocks/>
              </p:cNvSpPr>
              <p:nvPr/>
            </p:nvSpPr>
            <p:spPr bwMode="auto">
              <a:xfrm>
                <a:off x="10706100" y="5419725"/>
                <a:ext cx="11113" cy="3175"/>
              </a:xfrm>
              <a:custGeom>
                <a:avLst/>
                <a:gdLst>
                  <a:gd name="T0" fmla="*/ 0 w 5"/>
                  <a:gd name="T1" fmla="*/ 1 h 1"/>
                  <a:gd name="T2" fmla="*/ 5 w 5"/>
                  <a:gd name="T3" fmla="*/ 0 h 1"/>
                  <a:gd name="T4" fmla="*/ 0 w 5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1">
                    <a:moveTo>
                      <a:pt x="0" y="1"/>
                    </a:moveTo>
                    <a:cubicBezTo>
                      <a:pt x="2" y="1"/>
                      <a:pt x="3" y="0"/>
                      <a:pt x="5" y="0"/>
                    </a:cubicBezTo>
                    <a:cubicBezTo>
                      <a:pt x="3" y="0"/>
                      <a:pt x="2" y="1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49" name="Freeform 3640"/>
              <p:cNvSpPr>
                <a:spLocks/>
              </p:cNvSpPr>
              <p:nvPr/>
            </p:nvSpPr>
            <p:spPr bwMode="auto">
              <a:xfrm>
                <a:off x="10744200" y="5419725"/>
                <a:ext cx="25400" cy="6350"/>
              </a:xfrm>
              <a:custGeom>
                <a:avLst/>
                <a:gdLst>
                  <a:gd name="T0" fmla="*/ 0 w 12"/>
                  <a:gd name="T1" fmla="*/ 0 h 3"/>
                  <a:gd name="T2" fmla="*/ 12 w 12"/>
                  <a:gd name="T3" fmla="*/ 3 h 3"/>
                  <a:gd name="T4" fmla="*/ 0 w 1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3">
                    <a:moveTo>
                      <a:pt x="0" y="0"/>
                    </a:moveTo>
                    <a:cubicBezTo>
                      <a:pt x="4" y="1"/>
                      <a:pt x="8" y="2"/>
                      <a:pt x="12" y="3"/>
                    </a:cubicBezTo>
                    <a:cubicBezTo>
                      <a:pt x="8" y="2"/>
                      <a:pt x="4" y="1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50" name="Freeform 3641"/>
              <p:cNvSpPr>
                <a:spLocks/>
              </p:cNvSpPr>
              <p:nvPr/>
            </p:nvSpPr>
            <p:spPr bwMode="auto">
              <a:xfrm>
                <a:off x="10721975" y="5419725"/>
                <a:ext cx="9525" cy="0"/>
              </a:xfrm>
              <a:custGeom>
                <a:avLst/>
                <a:gdLst>
                  <a:gd name="T0" fmla="*/ 4 w 5"/>
                  <a:gd name="T1" fmla="*/ 0 w 5"/>
                  <a:gd name="T2" fmla="*/ 5 w 5"/>
                  <a:gd name="T3" fmla="*/ 4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4" y="0"/>
                    </a:moveTo>
                    <a:cubicBezTo>
                      <a:pt x="3" y="0"/>
                      <a:pt x="1" y="0"/>
                      <a:pt x="0" y="0"/>
                    </a:cubicBezTo>
                    <a:cubicBezTo>
                      <a:pt x="1" y="0"/>
                      <a:pt x="3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65" name="Freeform 3656"/>
              <p:cNvSpPr>
                <a:spLocks/>
              </p:cNvSpPr>
              <p:nvPr/>
            </p:nvSpPr>
            <p:spPr bwMode="auto">
              <a:xfrm>
                <a:off x="10950575" y="5149850"/>
                <a:ext cx="309563" cy="465138"/>
              </a:xfrm>
              <a:custGeom>
                <a:avLst/>
                <a:gdLst>
                  <a:gd name="T0" fmla="*/ 130 w 150"/>
                  <a:gd name="T1" fmla="*/ 76 h 225"/>
                  <a:gd name="T2" fmla="*/ 114 w 150"/>
                  <a:gd name="T3" fmla="*/ 53 h 225"/>
                  <a:gd name="T4" fmla="*/ 75 w 150"/>
                  <a:gd name="T5" fmla="*/ 21 h 225"/>
                  <a:gd name="T6" fmla="*/ 12 w 150"/>
                  <a:gd name="T7" fmla="*/ 1 h 225"/>
                  <a:gd name="T8" fmla="*/ 0 w 150"/>
                  <a:gd name="T9" fmla="*/ 0 h 225"/>
                  <a:gd name="T10" fmla="*/ 0 w 150"/>
                  <a:gd name="T11" fmla="*/ 151 h 225"/>
                  <a:gd name="T12" fmla="*/ 0 w 150"/>
                  <a:gd name="T13" fmla="*/ 151 h 225"/>
                  <a:gd name="T14" fmla="*/ 0 w 150"/>
                  <a:gd name="T15" fmla="*/ 151 h 225"/>
                  <a:gd name="T16" fmla="*/ 0 w 150"/>
                  <a:gd name="T17" fmla="*/ 151 h 225"/>
                  <a:gd name="T18" fmla="*/ 129 w 150"/>
                  <a:gd name="T19" fmla="*/ 225 h 225"/>
                  <a:gd name="T20" fmla="*/ 142 w 150"/>
                  <a:gd name="T21" fmla="*/ 197 h 225"/>
                  <a:gd name="T22" fmla="*/ 149 w 150"/>
                  <a:gd name="T23" fmla="*/ 162 h 225"/>
                  <a:gd name="T24" fmla="*/ 149 w 150"/>
                  <a:gd name="T25" fmla="*/ 151 h 225"/>
                  <a:gd name="T26" fmla="*/ 130 w 150"/>
                  <a:gd name="T27" fmla="*/ 7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225">
                    <a:moveTo>
                      <a:pt x="130" y="76"/>
                    </a:moveTo>
                    <a:cubicBezTo>
                      <a:pt x="125" y="68"/>
                      <a:pt x="120" y="60"/>
                      <a:pt x="114" y="53"/>
                    </a:cubicBezTo>
                    <a:cubicBezTo>
                      <a:pt x="103" y="40"/>
                      <a:pt x="90" y="29"/>
                      <a:pt x="75" y="21"/>
                    </a:cubicBezTo>
                    <a:cubicBezTo>
                      <a:pt x="56" y="10"/>
                      <a:pt x="35" y="3"/>
                      <a:pt x="12" y="1"/>
                    </a:cubicBezTo>
                    <a:cubicBezTo>
                      <a:pt x="8" y="1"/>
                      <a:pt x="4" y="0"/>
                      <a:pt x="0" y="0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129" y="225"/>
                      <a:pt x="129" y="225"/>
                      <a:pt x="129" y="225"/>
                    </a:cubicBezTo>
                    <a:cubicBezTo>
                      <a:pt x="134" y="216"/>
                      <a:pt x="138" y="207"/>
                      <a:pt x="142" y="197"/>
                    </a:cubicBezTo>
                    <a:cubicBezTo>
                      <a:pt x="146" y="185"/>
                      <a:pt x="148" y="174"/>
                      <a:pt x="149" y="162"/>
                    </a:cubicBezTo>
                    <a:cubicBezTo>
                      <a:pt x="149" y="158"/>
                      <a:pt x="149" y="154"/>
                      <a:pt x="149" y="151"/>
                    </a:cubicBezTo>
                    <a:cubicBezTo>
                      <a:pt x="150" y="124"/>
                      <a:pt x="143" y="99"/>
                      <a:pt x="130" y="76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/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66" name="Freeform 3657"/>
              <p:cNvSpPr>
                <a:spLocks/>
              </p:cNvSpPr>
              <p:nvPr/>
            </p:nvSpPr>
            <p:spPr bwMode="auto">
              <a:xfrm>
                <a:off x="10917238" y="5426075"/>
                <a:ext cx="66675" cy="66675"/>
              </a:xfrm>
              <a:custGeom>
                <a:avLst/>
                <a:gdLst>
                  <a:gd name="T0" fmla="*/ 1 w 32"/>
                  <a:gd name="T1" fmla="*/ 14 h 32"/>
                  <a:gd name="T2" fmla="*/ 17 w 32"/>
                  <a:gd name="T3" fmla="*/ 0 h 32"/>
                  <a:gd name="T4" fmla="*/ 31 w 32"/>
                  <a:gd name="T5" fmla="*/ 17 h 32"/>
                  <a:gd name="T6" fmla="*/ 15 w 32"/>
                  <a:gd name="T7" fmla="*/ 31 h 32"/>
                  <a:gd name="T8" fmla="*/ 1 w 32"/>
                  <a:gd name="T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1" y="14"/>
                    </a:moveTo>
                    <a:cubicBezTo>
                      <a:pt x="2" y="6"/>
                      <a:pt x="9" y="0"/>
                      <a:pt x="17" y="0"/>
                    </a:cubicBezTo>
                    <a:cubicBezTo>
                      <a:pt x="26" y="1"/>
                      <a:pt x="32" y="8"/>
                      <a:pt x="31" y="17"/>
                    </a:cubicBezTo>
                    <a:cubicBezTo>
                      <a:pt x="31" y="25"/>
                      <a:pt x="23" y="32"/>
                      <a:pt x="15" y="31"/>
                    </a:cubicBezTo>
                    <a:cubicBezTo>
                      <a:pt x="6" y="30"/>
                      <a:pt x="0" y="23"/>
                      <a:pt x="1" y="14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67" name="Freeform 3658"/>
              <p:cNvSpPr>
                <a:spLocks/>
              </p:cNvSpPr>
              <p:nvPr/>
            </p:nvSpPr>
            <p:spPr bwMode="auto">
              <a:xfrm>
                <a:off x="10942638" y="5075238"/>
                <a:ext cx="19050" cy="63500"/>
              </a:xfrm>
              <a:custGeom>
                <a:avLst/>
                <a:gdLst>
                  <a:gd name="T0" fmla="*/ 9 w 9"/>
                  <a:gd name="T1" fmla="*/ 3 h 31"/>
                  <a:gd name="T2" fmla="*/ 4 w 9"/>
                  <a:gd name="T3" fmla="*/ 0 h 31"/>
                  <a:gd name="T4" fmla="*/ 0 w 9"/>
                  <a:gd name="T5" fmla="*/ 3 h 31"/>
                  <a:gd name="T6" fmla="*/ 0 w 9"/>
                  <a:gd name="T7" fmla="*/ 27 h 31"/>
                  <a:gd name="T8" fmla="*/ 4 w 9"/>
                  <a:gd name="T9" fmla="*/ 31 h 31"/>
                  <a:gd name="T10" fmla="*/ 4 w 9"/>
                  <a:gd name="T11" fmla="*/ 31 h 31"/>
                  <a:gd name="T12" fmla="*/ 9 w 9"/>
                  <a:gd name="T13" fmla="*/ 27 h 31"/>
                  <a:gd name="T14" fmla="*/ 9 w 9"/>
                  <a:gd name="T15" fmla="*/ 27 h 31"/>
                  <a:gd name="T16" fmla="*/ 9 w 9"/>
                  <a:gd name="T17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31">
                    <a:moveTo>
                      <a:pt x="9" y="3"/>
                    </a:moveTo>
                    <a:cubicBezTo>
                      <a:pt x="9" y="1"/>
                      <a:pt x="7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3"/>
                      <a:pt x="9" y="3"/>
                      <a:pt x="9" y="3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68" name="Freeform 3659"/>
              <p:cNvSpPr>
                <a:spLocks/>
              </p:cNvSpPr>
              <p:nvPr/>
            </p:nvSpPr>
            <p:spPr bwMode="auto">
              <a:xfrm>
                <a:off x="11271250" y="5451475"/>
                <a:ext cx="63500" cy="15875"/>
              </a:xfrm>
              <a:custGeom>
                <a:avLst/>
                <a:gdLst>
                  <a:gd name="T0" fmla="*/ 28 w 31"/>
                  <a:gd name="T1" fmla="*/ 0 h 8"/>
                  <a:gd name="T2" fmla="*/ 4 w 31"/>
                  <a:gd name="T3" fmla="*/ 0 h 8"/>
                  <a:gd name="T4" fmla="*/ 0 w 31"/>
                  <a:gd name="T5" fmla="*/ 4 h 8"/>
                  <a:gd name="T6" fmla="*/ 4 w 31"/>
                  <a:gd name="T7" fmla="*/ 8 h 8"/>
                  <a:gd name="T8" fmla="*/ 4 w 31"/>
                  <a:gd name="T9" fmla="*/ 8 h 8"/>
                  <a:gd name="T10" fmla="*/ 28 w 31"/>
                  <a:gd name="T11" fmla="*/ 8 h 8"/>
                  <a:gd name="T12" fmla="*/ 28 w 31"/>
                  <a:gd name="T13" fmla="*/ 8 h 8"/>
                  <a:gd name="T14" fmla="*/ 31 w 31"/>
                  <a:gd name="T15" fmla="*/ 4 h 8"/>
                  <a:gd name="T16" fmla="*/ 28 w 31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8">
                    <a:moveTo>
                      <a:pt x="2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0" y="8"/>
                      <a:pt x="31" y="6"/>
                      <a:pt x="31" y="4"/>
                    </a:cubicBezTo>
                    <a:cubicBezTo>
                      <a:pt x="31" y="1"/>
                      <a:pt x="30" y="0"/>
                      <a:pt x="28" y="0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69" name="Freeform 3660"/>
              <p:cNvSpPr>
                <a:spLocks/>
              </p:cNvSpPr>
              <p:nvPr/>
            </p:nvSpPr>
            <p:spPr bwMode="auto">
              <a:xfrm>
                <a:off x="10752138" y="5124450"/>
                <a:ext cx="42863" cy="58738"/>
              </a:xfrm>
              <a:custGeom>
                <a:avLst/>
                <a:gdLst>
                  <a:gd name="T0" fmla="*/ 8 w 21"/>
                  <a:gd name="T1" fmla="*/ 1 h 28"/>
                  <a:gd name="T2" fmla="*/ 8 w 21"/>
                  <a:gd name="T3" fmla="*/ 1 h 28"/>
                  <a:gd name="T4" fmla="*/ 3 w 21"/>
                  <a:gd name="T5" fmla="*/ 1 h 28"/>
                  <a:gd name="T6" fmla="*/ 1 w 21"/>
                  <a:gd name="T7" fmla="*/ 5 h 28"/>
                  <a:gd name="T8" fmla="*/ 13 w 21"/>
                  <a:gd name="T9" fmla="*/ 26 h 28"/>
                  <a:gd name="T10" fmla="*/ 19 w 21"/>
                  <a:gd name="T11" fmla="*/ 28 h 28"/>
                  <a:gd name="T12" fmla="*/ 19 w 21"/>
                  <a:gd name="T13" fmla="*/ 28 h 28"/>
                  <a:gd name="T14" fmla="*/ 21 w 21"/>
                  <a:gd name="T15" fmla="*/ 22 h 28"/>
                  <a:gd name="T16" fmla="*/ 21 w 21"/>
                  <a:gd name="T17" fmla="*/ 22 h 28"/>
                  <a:gd name="T18" fmla="*/ 8 w 21"/>
                  <a:gd name="T19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8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5" y="0"/>
                      <a:pt x="3" y="1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0" name="Freeform 3661"/>
              <p:cNvSpPr>
                <a:spLocks/>
              </p:cNvSpPr>
              <p:nvPr/>
            </p:nvSpPr>
            <p:spPr bwMode="auto">
              <a:xfrm>
                <a:off x="11107738" y="5737225"/>
                <a:ext cx="41275" cy="57150"/>
              </a:xfrm>
              <a:custGeom>
                <a:avLst/>
                <a:gdLst>
                  <a:gd name="T0" fmla="*/ 7 w 20"/>
                  <a:gd name="T1" fmla="*/ 1 h 28"/>
                  <a:gd name="T2" fmla="*/ 2 w 20"/>
                  <a:gd name="T3" fmla="*/ 0 h 28"/>
                  <a:gd name="T4" fmla="*/ 0 w 20"/>
                  <a:gd name="T5" fmla="*/ 5 h 28"/>
                  <a:gd name="T6" fmla="*/ 0 w 20"/>
                  <a:gd name="T7" fmla="*/ 5 h 28"/>
                  <a:gd name="T8" fmla="*/ 12 w 20"/>
                  <a:gd name="T9" fmla="*/ 26 h 28"/>
                  <a:gd name="T10" fmla="*/ 12 w 20"/>
                  <a:gd name="T11" fmla="*/ 26 h 28"/>
                  <a:gd name="T12" fmla="*/ 17 w 20"/>
                  <a:gd name="T13" fmla="*/ 27 h 28"/>
                  <a:gd name="T14" fmla="*/ 19 w 20"/>
                  <a:gd name="T15" fmla="*/ 22 h 28"/>
                  <a:gd name="T16" fmla="*/ 7 w 20"/>
                  <a:gd name="T17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8">
                    <a:moveTo>
                      <a:pt x="7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8"/>
                      <a:pt x="15" y="28"/>
                      <a:pt x="17" y="27"/>
                    </a:cubicBezTo>
                    <a:cubicBezTo>
                      <a:pt x="19" y="25"/>
                      <a:pt x="20" y="23"/>
                      <a:pt x="19" y="22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1" name="Freeform 3662"/>
              <p:cNvSpPr>
                <a:spLocks/>
              </p:cNvSpPr>
              <p:nvPr/>
            </p:nvSpPr>
            <p:spPr bwMode="auto">
              <a:xfrm>
                <a:off x="11228388" y="5260975"/>
                <a:ext cx="57150" cy="41275"/>
              </a:xfrm>
              <a:custGeom>
                <a:avLst/>
                <a:gdLst>
                  <a:gd name="T0" fmla="*/ 6 w 28"/>
                  <a:gd name="T1" fmla="*/ 20 h 20"/>
                  <a:gd name="T2" fmla="*/ 27 w 28"/>
                  <a:gd name="T3" fmla="*/ 8 h 20"/>
                  <a:gd name="T4" fmla="*/ 27 w 28"/>
                  <a:gd name="T5" fmla="*/ 8 h 20"/>
                  <a:gd name="T6" fmla="*/ 27 w 28"/>
                  <a:gd name="T7" fmla="*/ 3 h 20"/>
                  <a:gd name="T8" fmla="*/ 23 w 28"/>
                  <a:gd name="T9" fmla="*/ 1 h 20"/>
                  <a:gd name="T10" fmla="*/ 2 w 28"/>
                  <a:gd name="T11" fmla="*/ 13 h 20"/>
                  <a:gd name="T12" fmla="*/ 0 w 28"/>
                  <a:gd name="T13" fmla="*/ 18 h 20"/>
                  <a:gd name="T14" fmla="*/ 6 w 28"/>
                  <a:gd name="T1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0">
                    <a:moveTo>
                      <a:pt x="6" y="20"/>
                    </a:move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8" y="7"/>
                      <a:pt x="28" y="5"/>
                      <a:pt x="27" y="3"/>
                    </a:cubicBezTo>
                    <a:cubicBezTo>
                      <a:pt x="26" y="1"/>
                      <a:pt x="24" y="0"/>
                      <a:pt x="23" y="1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6" y="20"/>
                      <a:pt x="6" y="20"/>
                      <a:pt x="6" y="20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2" name="Freeform 3663"/>
              <p:cNvSpPr>
                <a:spLocks/>
              </p:cNvSpPr>
              <p:nvPr/>
            </p:nvSpPr>
            <p:spPr bwMode="auto">
              <a:xfrm>
                <a:off x="10615613" y="5260975"/>
                <a:ext cx="58738" cy="41275"/>
              </a:xfrm>
              <a:custGeom>
                <a:avLst/>
                <a:gdLst>
                  <a:gd name="T0" fmla="*/ 27 w 28"/>
                  <a:gd name="T1" fmla="*/ 13 h 20"/>
                  <a:gd name="T2" fmla="*/ 6 w 28"/>
                  <a:gd name="T3" fmla="*/ 1 h 20"/>
                  <a:gd name="T4" fmla="*/ 6 w 28"/>
                  <a:gd name="T5" fmla="*/ 1 h 20"/>
                  <a:gd name="T6" fmla="*/ 2 w 28"/>
                  <a:gd name="T7" fmla="*/ 3 h 20"/>
                  <a:gd name="T8" fmla="*/ 2 w 28"/>
                  <a:gd name="T9" fmla="*/ 8 h 20"/>
                  <a:gd name="T10" fmla="*/ 23 w 28"/>
                  <a:gd name="T11" fmla="*/ 20 h 20"/>
                  <a:gd name="T12" fmla="*/ 28 w 28"/>
                  <a:gd name="T13" fmla="*/ 18 h 20"/>
                  <a:gd name="T14" fmla="*/ 28 w 28"/>
                  <a:gd name="T15" fmla="*/ 18 h 20"/>
                  <a:gd name="T16" fmla="*/ 27 w 28"/>
                  <a:gd name="T17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0">
                    <a:moveTo>
                      <a:pt x="27" y="13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1"/>
                      <a:pt x="2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7" y="13"/>
                      <a:pt x="27" y="13"/>
                      <a:pt x="27" y="13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3" name="Freeform 3664"/>
              <p:cNvSpPr>
                <a:spLocks/>
              </p:cNvSpPr>
              <p:nvPr/>
            </p:nvSpPr>
            <p:spPr bwMode="auto">
              <a:xfrm>
                <a:off x="11228388" y="5614988"/>
                <a:ext cx="57150" cy="42863"/>
              </a:xfrm>
              <a:custGeom>
                <a:avLst/>
                <a:gdLst>
                  <a:gd name="T0" fmla="*/ 27 w 28"/>
                  <a:gd name="T1" fmla="*/ 13 h 21"/>
                  <a:gd name="T2" fmla="*/ 6 w 28"/>
                  <a:gd name="T3" fmla="*/ 0 h 21"/>
                  <a:gd name="T4" fmla="*/ 0 w 28"/>
                  <a:gd name="T5" fmla="*/ 2 h 21"/>
                  <a:gd name="T6" fmla="*/ 2 w 28"/>
                  <a:gd name="T7" fmla="*/ 8 h 21"/>
                  <a:gd name="T8" fmla="*/ 2 w 28"/>
                  <a:gd name="T9" fmla="*/ 8 h 21"/>
                  <a:gd name="T10" fmla="*/ 23 w 28"/>
                  <a:gd name="T11" fmla="*/ 20 h 21"/>
                  <a:gd name="T12" fmla="*/ 23 w 28"/>
                  <a:gd name="T13" fmla="*/ 20 h 21"/>
                  <a:gd name="T14" fmla="*/ 27 w 28"/>
                  <a:gd name="T15" fmla="*/ 18 h 21"/>
                  <a:gd name="T16" fmla="*/ 27 w 28"/>
                  <a:gd name="T17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1">
                    <a:moveTo>
                      <a:pt x="27" y="13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4" y="21"/>
                      <a:pt x="26" y="20"/>
                      <a:pt x="27" y="18"/>
                    </a:cubicBezTo>
                    <a:cubicBezTo>
                      <a:pt x="28" y="16"/>
                      <a:pt x="28" y="13"/>
                      <a:pt x="27" y="13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4" name="Freeform 3665"/>
              <p:cNvSpPr>
                <a:spLocks/>
              </p:cNvSpPr>
              <p:nvPr/>
            </p:nvSpPr>
            <p:spPr bwMode="auto">
              <a:xfrm>
                <a:off x="11107738" y="5124450"/>
                <a:ext cx="41275" cy="58738"/>
              </a:xfrm>
              <a:custGeom>
                <a:avLst/>
                <a:gdLst>
                  <a:gd name="T0" fmla="*/ 7 w 20"/>
                  <a:gd name="T1" fmla="*/ 26 h 28"/>
                  <a:gd name="T2" fmla="*/ 7 w 20"/>
                  <a:gd name="T3" fmla="*/ 26 h 28"/>
                  <a:gd name="T4" fmla="*/ 19 w 20"/>
                  <a:gd name="T5" fmla="*/ 5 h 28"/>
                  <a:gd name="T6" fmla="*/ 19 w 20"/>
                  <a:gd name="T7" fmla="*/ 5 h 28"/>
                  <a:gd name="T8" fmla="*/ 17 w 20"/>
                  <a:gd name="T9" fmla="*/ 1 h 28"/>
                  <a:gd name="T10" fmla="*/ 12 w 20"/>
                  <a:gd name="T11" fmla="*/ 1 h 28"/>
                  <a:gd name="T12" fmla="*/ 0 w 20"/>
                  <a:gd name="T13" fmla="*/ 22 h 28"/>
                  <a:gd name="T14" fmla="*/ 2 w 20"/>
                  <a:gd name="T15" fmla="*/ 28 h 28"/>
                  <a:gd name="T16" fmla="*/ 7 w 20"/>
                  <a:gd name="T17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8">
                    <a:moveTo>
                      <a:pt x="7" y="26"/>
                    </a:moveTo>
                    <a:cubicBezTo>
                      <a:pt x="7" y="26"/>
                      <a:pt x="7" y="26"/>
                      <a:pt x="7" y="2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4"/>
                      <a:pt x="19" y="2"/>
                      <a:pt x="17" y="1"/>
                    </a:cubicBezTo>
                    <a:cubicBezTo>
                      <a:pt x="15" y="0"/>
                      <a:pt x="13" y="0"/>
                      <a:pt x="12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" y="28"/>
                      <a:pt x="2" y="28"/>
                      <a:pt x="2" y="28"/>
                    </a:cubicBezTo>
                    <a:lnTo>
                      <a:pt x="7" y="26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5" name="Freeform 3666"/>
              <p:cNvSpPr>
                <a:spLocks/>
              </p:cNvSpPr>
              <p:nvPr/>
            </p:nvSpPr>
            <p:spPr bwMode="auto">
              <a:xfrm>
                <a:off x="10910888" y="5111750"/>
                <a:ext cx="9525" cy="23813"/>
              </a:xfrm>
              <a:custGeom>
                <a:avLst/>
                <a:gdLst>
                  <a:gd name="T0" fmla="*/ 3 w 4"/>
                  <a:gd name="T1" fmla="*/ 11 h 11"/>
                  <a:gd name="T2" fmla="*/ 4 w 4"/>
                  <a:gd name="T3" fmla="*/ 9 h 11"/>
                  <a:gd name="T4" fmla="*/ 4 w 4"/>
                  <a:gd name="T5" fmla="*/ 9 h 11"/>
                  <a:gd name="T6" fmla="*/ 3 w 4"/>
                  <a:gd name="T7" fmla="*/ 1 h 11"/>
                  <a:gd name="T8" fmla="*/ 3 w 4"/>
                  <a:gd name="T9" fmla="*/ 1 h 11"/>
                  <a:gd name="T10" fmla="*/ 2 w 4"/>
                  <a:gd name="T11" fmla="*/ 0 h 11"/>
                  <a:gd name="T12" fmla="*/ 0 w 4"/>
                  <a:gd name="T13" fmla="*/ 1 h 11"/>
                  <a:gd name="T14" fmla="*/ 1 w 4"/>
                  <a:gd name="T15" fmla="*/ 10 h 11"/>
                  <a:gd name="T16" fmla="*/ 3 w 4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1">
                    <a:moveTo>
                      <a:pt x="3" y="11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1" y="10"/>
                      <a:pt x="1" y="10"/>
                      <a:pt x="1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6" name="Freeform 3667"/>
              <p:cNvSpPr>
                <a:spLocks/>
              </p:cNvSpPr>
              <p:nvPr/>
            </p:nvSpPr>
            <p:spPr bwMode="auto">
              <a:xfrm>
                <a:off x="11276013" y="5419725"/>
                <a:ext cx="22225" cy="9525"/>
              </a:xfrm>
              <a:custGeom>
                <a:avLst/>
                <a:gdLst>
                  <a:gd name="T0" fmla="*/ 0 w 11"/>
                  <a:gd name="T1" fmla="*/ 2 h 4"/>
                  <a:gd name="T2" fmla="*/ 2 w 11"/>
                  <a:gd name="T3" fmla="*/ 4 h 4"/>
                  <a:gd name="T4" fmla="*/ 2 w 11"/>
                  <a:gd name="T5" fmla="*/ 4 h 4"/>
                  <a:gd name="T6" fmla="*/ 10 w 11"/>
                  <a:gd name="T7" fmla="*/ 3 h 4"/>
                  <a:gd name="T8" fmla="*/ 10 w 11"/>
                  <a:gd name="T9" fmla="*/ 3 h 4"/>
                  <a:gd name="T10" fmla="*/ 11 w 11"/>
                  <a:gd name="T11" fmla="*/ 1 h 4"/>
                  <a:gd name="T12" fmla="*/ 10 w 11"/>
                  <a:gd name="T13" fmla="*/ 0 h 4"/>
                  <a:gd name="T14" fmla="*/ 1 w 11"/>
                  <a:gd name="T15" fmla="*/ 1 h 4"/>
                  <a:gd name="T16" fmla="*/ 0 w 11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4">
                    <a:moveTo>
                      <a:pt x="0" y="2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2"/>
                      <a:pt x="11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7" name="Freeform 3668"/>
              <p:cNvSpPr>
                <a:spLocks/>
              </p:cNvSpPr>
              <p:nvPr/>
            </p:nvSpPr>
            <p:spPr bwMode="auto">
              <a:xfrm>
                <a:off x="10875963" y="5118100"/>
                <a:ext cx="11113" cy="22225"/>
              </a:xfrm>
              <a:custGeom>
                <a:avLst/>
                <a:gdLst>
                  <a:gd name="T0" fmla="*/ 4 w 5"/>
                  <a:gd name="T1" fmla="*/ 11 h 11"/>
                  <a:gd name="T2" fmla="*/ 5 w 5"/>
                  <a:gd name="T3" fmla="*/ 9 h 11"/>
                  <a:gd name="T4" fmla="*/ 5 w 5"/>
                  <a:gd name="T5" fmla="*/ 9 h 11"/>
                  <a:gd name="T6" fmla="*/ 3 w 5"/>
                  <a:gd name="T7" fmla="*/ 1 h 11"/>
                  <a:gd name="T8" fmla="*/ 3 w 5"/>
                  <a:gd name="T9" fmla="*/ 1 h 11"/>
                  <a:gd name="T10" fmla="*/ 1 w 5"/>
                  <a:gd name="T11" fmla="*/ 0 h 11"/>
                  <a:gd name="T12" fmla="*/ 0 w 5"/>
                  <a:gd name="T13" fmla="*/ 1 h 11"/>
                  <a:gd name="T14" fmla="*/ 2 w 5"/>
                  <a:gd name="T15" fmla="*/ 10 h 11"/>
                  <a:gd name="T16" fmla="*/ 4 w 5"/>
                  <a:gd name="T1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4" y="11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2" y="10"/>
                      <a:pt x="2" y="10"/>
                      <a:pt x="2" y="10"/>
                    </a:cubicBez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8" name="Freeform 3669"/>
              <p:cNvSpPr>
                <a:spLocks/>
              </p:cNvSpPr>
              <p:nvPr/>
            </p:nvSpPr>
            <p:spPr bwMode="auto">
              <a:xfrm>
                <a:off x="11269663" y="5383213"/>
                <a:ext cx="22225" cy="9525"/>
              </a:xfrm>
              <a:custGeom>
                <a:avLst/>
                <a:gdLst>
                  <a:gd name="T0" fmla="*/ 0 w 11"/>
                  <a:gd name="T1" fmla="*/ 4 h 5"/>
                  <a:gd name="T2" fmla="*/ 2 w 11"/>
                  <a:gd name="T3" fmla="*/ 5 h 5"/>
                  <a:gd name="T4" fmla="*/ 2 w 11"/>
                  <a:gd name="T5" fmla="*/ 5 h 5"/>
                  <a:gd name="T6" fmla="*/ 10 w 11"/>
                  <a:gd name="T7" fmla="*/ 3 h 5"/>
                  <a:gd name="T8" fmla="*/ 10 w 11"/>
                  <a:gd name="T9" fmla="*/ 3 h 5"/>
                  <a:gd name="T10" fmla="*/ 11 w 11"/>
                  <a:gd name="T11" fmla="*/ 2 h 5"/>
                  <a:gd name="T12" fmla="*/ 10 w 11"/>
                  <a:gd name="T13" fmla="*/ 0 h 5"/>
                  <a:gd name="T14" fmla="*/ 2 w 11"/>
                  <a:gd name="T15" fmla="*/ 2 h 5"/>
                  <a:gd name="T16" fmla="*/ 0 w 11"/>
                  <a:gd name="T1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0" y="4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2" y="2"/>
                      <a:pt x="2" y="2"/>
                      <a:pt x="2" y="2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79" name="Freeform 3670"/>
              <p:cNvSpPr>
                <a:spLocks/>
              </p:cNvSpPr>
              <p:nvPr/>
            </p:nvSpPr>
            <p:spPr bwMode="auto">
              <a:xfrm>
                <a:off x="10841038" y="5126038"/>
                <a:ext cx="12700" cy="23813"/>
              </a:xfrm>
              <a:custGeom>
                <a:avLst/>
                <a:gdLst>
                  <a:gd name="T0" fmla="*/ 3 w 6"/>
                  <a:gd name="T1" fmla="*/ 10 h 11"/>
                  <a:gd name="T2" fmla="*/ 5 w 6"/>
                  <a:gd name="T3" fmla="*/ 11 h 11"/>
                  <a:gd name="T4" fmla="*/ 6 w 6"/>
                  <a:gd name="T5" fmla="*/ 9 h 11"/>
                  <a:gd name="T6" fmla="*/ 6 w 6"/>
                  <a:gd name="T7" fmla="*/ 9 h 11"/>
                  <a:gd name="T8" fmla="*/ 3 w 6"/>
                  <a:gd name="T9" fmla="*/ 1 h 11"/>
                  <a:gd name="T10" fmla="*/ 3 w 6"/>
                  <a:gd name="T11" fmla="*/ 1 h 11"/>
                  <a:gd name="T12" fmla="*/ 1 w 6"/>
                  <a:gd name="T13" fmla="*/ 1 h 11"/>
                  <a:gd name="T14" fmla="*/ 0 w 6"/>
                  <a:gd name="T15" fmla="*/ 2 h 11"/>
                  <a:gd name="T16" fmla="*/ 3 w 6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1">
                    <a:moveTo>
                      <a:pt x="3" y="10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0" name="Freeform 3671"/>
              <p:cNvSpPr>
                <a:spLocks/>
              </p:cNvSpPr>
              <p:nvPr/>
            </p:nvSpPr>
            <p:spPr bwMode="auto">
              <a:xfrm>
                <a:off x="11260138" y="5348288"/>
                <a:ext cx="23813" cy="12700"/>
              </a:xfrm>
              <a:custGeom>
                <a:avLst/>
                <a:gdLst>
                  <a:gd name="T0" fmla="*/ 0 w 11"/>
                  <a:gd name="T1" fmla="*/ 5 h 6"/>
                  <a:gd name="T2" fmla="*/ 2 w 11"/>
                  <a:gd name="T3" fmla="*/ 6 h 6"/>
                  <a:gd name="T4" fmla="*/ 2 w 11"/>
                  <a:gd name="T5" fmla="*/ 6 h 6"/>
                  <a:gd name="T6" fmla="*/ 10 w 11"/>
                  <a:gd name="T7" fmla="*/ 3 h 6"/>
                  <a:gd name="T8" fmla="*/ 10 w 11"/>
                  <a:gd name="T9" fmla="*/ 3 h 6"/>
                  <a:gd name="T10" fmla="*/ 10 w 11"/>
                  <a:gd name="T11" fmla="*/ 2 h 6"/>
                  <a:gd name="T12" fmla="*/ 9 w 11"/>
                  <a:gd name="T13" fmla="*/ 1 h 6"/>
                  <a:gd name="T14" fmla="*/ 1 w 11"/>
                  <a:gd name="T15" fmla="*/ 3 h 6"/>
                  <a:gd name="T16" fmla="*/ 0 w 11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0" y="5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2"/>
                      <a:pt x="10" y="2"/>
                    </a:cubicBezTo>
                    <a:cubicBezTo>
                      <a:pt x="10" y="1"/>
                      <a:pt x="10" y="0"/>
                      <a:pt x="9" y="1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1" name="Freeform 3672"/>
              <p:cNvSpPr>
                <a:spLocks/>
              </p:cNvSpPr>
              <p:nvPr/>
            </p:nvSpPr>
            <p:spPr bwMode="auto">
              <a:xfrm>
                <a:off x="10807700" y="5140325"/>
                <a:ext cx="12700" cy="20638"/>
              </a:xfrm>
              <a:custGeom>
                <a:avLst/>
                <a:gdLst>
                  <a:gd name="T0" fmla="*/ 3 w 6"/>
                  <a:gd name="T1" fmla="*/ 9 h 10"/>
                  <a:gd name="T2" fmla="*/ 5 w 6"/>
                  <a:gd name="T3" fmla="*/ 10 h 10"/>
                  <a:gd name="T4" fmla="*/ 6 w 6"/>
                  <a:gd name="T5" fmla="*/ 8 h 10"/>
                  <a:gd name="T6" fmla="*/ 6 w 6"/>
                  <a:gd name="T7" fmla="*/ 8 h 10"/>
                  <a:gd name="T8" fmla="*/ 3 w 6"/>
                  <a:gd name="T9" fmla="*/ 0 h 10"/>
                  <a:gd name="T10" fmla="*/ 3 w 6"/>
                  <a:gd name="T11" fmla="*/ 0 h 10"/>
                  <a:gd name="T12" fmla="*/ 1 w 6"/>
                  <a:gd name="T13" fmla="*/ 0 h 10"/>
                  <a:gd name="T14" fmla="*/ 0 w 6"/>
                  <a:gd name="T15" fmla="*/ 1 h 10"/>
                  <a:gd name="T16" fmla="*/ 3 w 6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0">
                    <a:moveTo>
                      <a:pt x="3" y="9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3" y="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2" name="Freeform 3673"/>
              <p:cNvSpPr>
                <a:spLocks/>
              </p:cNvSpPr>
              <p:nvPr/>
            </p:nvSpPr>
            <p:spPr bwMode="auto">
              <a:xfrm>
                <a:off x="11249025" y="5314950"/>
                <a:ext cx="22225" cy="12700"/>
              </a:xfrm>
              <a:custGeom>
                <a:avLst/>
                <a:gdLst>
                  <a:gd name="T0" fmla="*/ 2 w 11"/>
                  <a:gd name="T1" fmla="*/ 6 h 6"/>
                  <a:gd name="T2" fmla="*/ 10 w 11"/>
                  <a:gd name="T3" fmla="*/ 3 h 6"/>
                  <a:gd name="T4" fmla="*/ 10 w 11"/>
                  <a:gd name="T5" fmla="*/ 3 h 6"/>
                  <a:gd name="T6" fmla="*/ 10 w 11"/>
                  <a:gd name="T7" fmla="*/ 1 h 6"/>
                  <a:gd name="T8" fmla="*/ 9 w 11"/>
                  <a:gd name="T9" fmla="*/ 0 h 6"/>
                  <a:gd name="T10" fmla="*/ 1 w 11"/>
                  <a:gd name="T11" fmla="*/ 4 h 6"/>
                  <a:gd name="T12" fmla="*/ 0 w 11"/>
                  <a:gd name="T13" fmla="*/ 6 h 6"/>
                  <a:gd name="T14" fmla="*/ 2 w 11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1" y="2"/>
                      <a:pt x="10" y="1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3" name="Freeform 3674"/>
              <p:cNvSpPr>
                <a:spLocks/>
              </p:cNvSpPr>
              <p:nvPr/>
            </p:nvSpPr>
            <p:spPr bwMode="auto">
              <a:xfrm>
                <a:off x="10744200" y="5176838"/>
                <a:ext cx="15875" cy="17463"/>
              </a:xfrm>
              <a:custGeom>
                <a:avLst/>
                <a:gdLst>
                  <a:gd name="T0" fmla="*/ 6 w 8"/>
                  <a:gd name="T1" fmla="*/ 9 h 9"/>
                  <a:gd name="T2" fmla="*/ 8 w 8"/>
                  <a:gd name="T3" fmla="*/ 9 h 9"/>
                  <a:gd name="T4" fmla="*/ 8 w 8"/>
                  <a:gd name="T5" fmla="*/ 7 h 9"/>
                  <a:gd name="T6" fmla="*/ 8 w 8"/>
                  <a:gd name="T7" fmla="*/ 7 h 9"/>
                  <a:gd name="T8" fmla="*/ 3 w 8"/>
                  <a:gd name="T9" fmla="*/ 0 h 9"/>
                  <a:gd name="T10" fmla="*/ 3 w 8"/>
                  <a:gd name="T11" fmla="*/ 0 h 9"/>
                  <a:gd name="T12" fmla="*/ 1 w 8"/>
                  <a:gd name="T13" fmla="*/ 0 h 9"/>
                  <a:gd name="T14" fmla="*/ 1 w 8"/>
                  <a:gd name="T15" fmla="*/ 2 h 9"/>
                  <a:gd name="T16" fmla="*/ 6 w 8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6" y="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2"/>
                      <a:pt x="1" y="2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4" name="Freeform 3675"/>
              <p:cNvSpPr>
                <a:spLocks/>
              </p:cNvSpPr>
              <p:nvPr/>
            </p:nvSpPr>
            <p:spPr bwMode="auto">
              <a:xfrm>
                <a:off x="11142663" y="5722938"/>
                <a:ext cx="14288" cy="17463"/>
              </a:xfrm>
              <a:custGeom>
                <a:avLst/>
                <a:gdLst>
                  <a:gd name="T0" fmla="*/ 2 w 7"/>
                  <a:gd name="T1" fmla="*/ 0 h 9"/>
                  <a:gd name="T2" fmla="*/ 0 w 7"/>
                  <a:gd name="T3" fmla="*/ 0 h 9"/>
                  <a:gd name="T4" fmla="*/ 0 w 7"/>
                  <a:gd name="T5" fmla="*/ 2 h 9"/>
                  <a:gd name="T6" fmla="*/ 0 w 7"/>
                  <a:gd name="T7" fmla="*/ 2 h 9"/>
                  <a:gd name="T8" fmla="*/ 5 w 7"/>
                  <a:gd name="T9" fmla="*/ 9 h 9"/>
                  <a:gd name="T10" fmla="*/ 5 w 7"/>
                  <a:gd name="T11" fmla="*/ 9 h 9"/>
                  <a:gd name="T12" fmla="*/ 6 w 7"/>
                  <a:gd name="T13" fmla="*/ 9 h 9"/>
                  <a:gd name="T14" fmla="*/ 7 w 7"/>
                  <a:gd name="T15" fmla="*/ 7 h 9"/>
                  <a:gd name="T16" fmla="*/ 2 w 7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9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8"/>
                      <a:pt x="7" y="8"/>
                      <a:pt x="7" y="7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5" name="Freeform 3676"/>
              <p:cNvSpPr>
                <a:spLocks/>
              </p:cNvSpPr>
              <p:nvPr/>
            </p:nvSpPr>
            <p:spPr bwMode="auto">
              <a:xfrm>
                <a:off x="11215688" y="5253038"/>
                <a:ext cx="19050" cy="14288"/>
              </a:xfrm>
              <a:custGeom>
                <a:avLst/>
                <a:gdLst>
                  <a:gd name="T0" fmla="*/ 2 w 9"/>
                  <a:gd name="T1" fmla="*/ 7 h 7"/>
                  <a:gd name="T2" fmla="*/ 9 w 9"/>
                  <a:gd name="T3" fmla="*/ 2 h 7"/>
                  <a:gd name="T4" fmla="*/ 9 w 9"/>
                  <a:gd name="T5" fmla="*/ 2 h 7"/>
                  <a:gd name="T6" fmla="*/ 9 w 9"/>
                  <a:gd name="T7" fmla="*/ 1 h 7"/>
                  <a:gd name="T8" fmla="*/ 7 w 9"/>
                  <a:gd name="T9" fmla="*/ 0 h 7"/>
                  <a:gd name="T10" fmla="*/ 0 w 9"/>
                  <a:gd name="T11" fmla="*/ 5 h 7"/>
                  <a:gd name="T12" fmla="*/ 0 w 9"/>
                  <a:gd name="T13" fmla="*/ 7 h 7"/>
                  <a:gd name="T14" fmla="*/ 2 w 9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2" y="7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6" name="Freeform 3677"/>
              <p:cNvSpPr>
                <a:spLocks/>
              </p:cNvSpPr>
              <p:nvPr/>
            </p:nvSpPr>
            <p:spPr bwMode="auto">
              <a:xfrm>
                <a:off x="10717213" y="5199063"/>
                <a:ext cx="15875" cy="19050"/>
              </a:xfrm>
              <a:custGeom>
                <a:avLst/>
                <a:gdLst>
                  <a:gd name="T0" fmla="*/ 6 w 8"/>
                  <a:gd name="T1" fmla="*/ 9 h 9"/>
                  <a:gd name="T2" fmla="*/ 8 w 8"/>
                  <a:gd name="T3" fmla="*/ 9 h 9"/>
                  <a:gd name="T4" fmla="*/ 8 w 8"/>
                  <a:gd name="T5" fmla="*/ 7 h 9"/>
                  <a:gd name="T6" fmla="*/ 8 w 8"/>
                  <a:gd name="T7" fmla="*/ 7 h 9"/>
                  <a:gd name="T8" fmla="*/ 2 w 8"/>
                  <a:gd name="T9" fmla="*/ 0 h 9"/>
                  <a:gd name="T10" fmla="*/ 2 w 8"/>
                  <a:gd name="T11" fmla="*/ 0 h 9"/>
                  <a:gd name="T12" fmla="*/ 1 w 8"/>
                  <a:gd name="T13" fmla="*/ 1 h 9"/>
                  <a:gd name="T14" fmla="*/ 0 w 8"/>
                  <a:gd name="T15" fmla="*/ 2 h 9"/>
                  <a:gd name="T16" fmla="*/ 6 w 8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6" y="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6" y="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7" name="Freeform 3678"/>
              <p:cNvSpPr>
                <a:spLocks/>
              </p:cNvSpPr>
              <p:nvPr/>
            </p:nvSpPr>
            <p:spPr bwMode="auto">
              <a:xfrm>
                <a:off x="11169650" y="5702300"/>
                <a:ext cx="17463" cy="15875"/>
              </a:xfrm>
              <a:custGeom>
                <a:avLst/>
                <a:gdLst>
                  <a:gd name="T0" fmla="*/ 2 w 8"/>
                  <a:gd name="T1" fmla="*/ 0 h 8"/>
                  <a:gd name="T2" fmla="*/ 0 w 8"/>
                  <a:gd name="T3" fmla="*/ 0 h 8"/>
                  <a:gd name="T4" fmla="*/ 0 w 8"/>
                  <a:gd name="T5" fmla="*/ 2 h 8"/>
                  <a:gd name="T6" fmla="*/ 0 w 8"/>
                  <a:gd name="T7" fmla="*/ 2 h 8"/>
                  <a:gd name="T8" fmla="*/ 5 w 8"/>
                  <a:gd name="T9" fmla="*/ 8 h 8"/>
                  <a:gd name="T10" fmla="*/ 5 w 8"/>
                  <a:gd name="T11" fmla="*/ 8 h 8"/>
                  <a:gd name="T12" fmla="*/ 7 w 8"/>
                  <a:gd name="T13" fmla="*/ 8 h 8"/>
                  <a:gd name="T14" fmla="*/ 7 w 8"/>
                  <a:gd name="T15" fmla="*/ 6 h 8"/>
                  <a:gd name="T16" fmla="*/ 2 w 8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7" y="8"/>
                    </a:cubicBezTo>
                    <a:cubicBezTo>
                      <a:pt x="8" y="7"/>
                      <a:pt x="8" y="7"/>
                      <a:pt x="7" y="6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8" name="Freeform 3679"/>
              <p:cNvSpPr>
                <a:spLocks/>
              </p:cNvSpPr>
              <p:nvPr/>
            </p:nvSpPr>
            <p:spPr bwMode="auto">
              <a:xfrm>
                <a:off x="11191875" y="5224463"/>
                <a:ext cx="19050" cy="15875"/>
              </a:xfrm>
              <a:custGeom>
                <a:avLst/>
                <a:gdLst>
                  <a:gd name="T0" fmla="*/ 2 w 9"/>
                  <a:gd name="T1" fmla="*/ 8 h 8"/>
                  <a:gd name="T2" fmla="*/ 9 w 9"/>
                  <a:gd name="T3" fmla="*/ 3 h 8"/>
                  <a:gd name="T4" fmla="*/ 9 w 9"/>
                  <a:gd name="T5" fmla="*/ 3 h 8"/>
                  <a:gd name="T6" fmla="*/ 8 w 9"/>
                  <a:gd name="T7" fmla="*/ 1 h 8"/>
                  <a:gd name="T8" fmla="*/ 7 w 9"/>
                  <a:gd name="T9" fmla="*/ 1 h 8"/>
                  <a:gd name="T10" fmla="*/ 0 w 9"/>
                  <a:gd name="T11" fmla="*/ 6 h 8"/>
                  <a:gd name="T12" fmla="*/ 0 w 9"/>
                  <a:gd name="T13" fmla="*/ 8 h 8"/>
                  <a:gd name="T14" fmla="*/ 2 w 9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8" y="1"/>
                    </a:cubicBezTo>
                    <a:cubicBezTo>
                      <a:pt x="8" y="0"/>
                      <a:pt x="7" y="0"/>
                      <a:pt x="7" y="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8"/>
                      <a:pt x="2" y="8"/>
                      <a:pt x="2" y="8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89" name="Freeform 3680"/>
              <p:cNvSpPr>
                <a:spLocks/>
              </p:cNvSpPr>
              <p:nvPr/>
            </p:nvSpPr>
            <p:spPr bwMode="auto">
              <a:xfrm>
                <a:off x="10691813" y="5224463"/>
                <a:ext cx="17463" cy="15875"/>
              </a:xfrm>
              <a:custGeom>
                <a:avLst/>
                <a:gdLst>
                  <a:gd name="T0" fmla="*/ 6 w 8"/>
                  <a:gd name="T1" fmla="*/ 8 h 8"/>
                  <a:gd name="T2" fmla="*/ 8 w 8"/>
                  <a:gd name="T3" fmla="*/ 8 h 8"/>
                  <a:gd name="T4" fmla="*/ 8 w 8"/>
                  <a:gd name="T5" fmla="*/ 6 h 8"/>
                  <a:gd name="T6" fmla="*/ 8 w 8"/>
                  <a:gd name="T7" fmla="*/ 6 h 8"/>
                  <a:gd name="T8" fmla="*/ 2 w 8"/>
                  <a:gd name="T9" fmla="*/ 1 h 8"/>
                  <a:gd name="T10" fmla="*/ 2 w 8"/>
                  <a:gd name="T11" fmla="*/ 1 h 8"/>
                  <a:gd name="T12" fmla="*/ 0 w 8"/>
                  <a:gd name="T13" fmla="*/ 1 h 8"/>
                  <a:gd name="T14" fmla="*/ 0 w 8"/>
                  <a:gd name="T15" fmla="*/ 3 h 8"/>
                  <a:gd name="T16" fmla="*/ 6 w 8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0" name="Freeform 3681"/>
              <p:cNvSpPr>
                <a:spLocks/>
              </p:cNvSpPr>
              <p:nvPr/>
            </p:nvSpPr>
            <p:spPr bwMode="auto">
              <a:xfrm>
                <a:off x="11191875" y="5676900"/>
                <a:ext cx="19050" cy="15875"/>
              </a:xfrm>
              <a:custGeom>
                <a:avLst/>
                <a:gdLst>
                  <a:gd name="T0" fmla="*/ 2 w 9"/>
                  <a:gd name="T1" fmla="*/ 0 h 8"/>
                  <a:gd name="T2" fmla="*/ 0 w 9"/>
                  <a:gd name="T3" fmla="*/ 0 h 8"/>
                  <a:gd name="T4" fmla="*/ 0 w 9"/>
                  <a:gd name="T5" fmla="*/ 2 h 8"/>
                  <a:gd name="T6" fmla="*/ 0 w 9"/>
                  <a:gd name="T7" fmla="*/ 2 h 8"/>
                  <a:gd name="T8" fmla="*/ 7 w 9"/>
                  <a:gd name="T9" fmla="*/ 8 h 8"/>
                  <a:gd name="T10" fmla="*/ 7 w 9"/>
                  <a:gd name="T11" fmla="*/ 8 h 8"/>
                  <a:gd name="T12" fmla="*/ 8 w 9"/>
                  <a:gd name="T13" fmla="*/ 7 h 8"/>
                  <a:gd name="T14" fmla="*/ 9 w 9"/>
                  <a:gd name="T15" fmla="*/ 6 h 8"/>
                  <a:gd name="T16" fmla="*/ 2 w 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7"/>
                    </a:cubicBezTo>
                    <a:cubicBezTo>
                      <a:pt x="9" y="7"/>
                      <a:pt x="9" y="6"/>
                      <a:pt x="9" y="6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1" name="Freeform 3682"/>
              <p:cNvSpPr>
                <a:spLocks/>
              </p:cNvSpPr>
              <p:nvPr/>
            </p:nvSpPr>
            <p:spPr bwMode="auto">
              <a:xfrm>
                <a:off x="11169650" y="5199063"/>
                <a:ext cx="17463" cy="19050"/>
              </a:xfrm>
              <a:custGeom>
                <a:avLst/>
                <a:gdLst>
                  <a:gd name="T0" fmla="*/ 2 w 8"/>
                  <a:gd name="T1" fmla="*/ 9 h 9"/>
                  <a:gd name="T2" fmla="*/ 2 w 8"/>
                  <a:gd name="T3" fmla="*/ 9 h 9"/>
                  <a:gd name="T4" fmla="*/ 7 w 8"/>
                  <a:gd name="T5" fmla="*/ 2 h 9"/>
                  <a:gd name="T6" fmla="*/ 7 w 8"/>
                  <a:gd name="T7" fmla="*/ 2 h 9"/>
                  <a:gd name="T8" fmla="*/ 7 w 8"/>
                  <a:gd name="T9" fmla="*/ 1 h 9"/>
                  <a:gd name="T10" fmla="*/ 5 w 8"/>
                  <a:gd name="T11" fmla="*/ 0 h 9"/>
                  <a:gd name="T12" fmla="*/ 0 w 8"/>
                  <a:gd name="T13" fmla="*/ 7 h 9"/>
                  <a:gd name="T14" fmla="*/ 0 w 8"/>
                  <a:gd name="T15" fmla="*/ 9 h 9"/>
                  <a:gd name="T16" fmla="*/ 2 w 8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9">
                    <a:moveTo>
                      <a:pt x="2" y="9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8" y="1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2" name="Freeform 3683"/>
              <p:cNvSpPr>
                <a:spLocks/>
              </p:cNvSpPr>
              <p:nvPr/>
            </p:nvSpPr>
            <p:spPr bwMode="auto">
              <a:xfrm>
                <a:off x="10669588" y="5253038"/>
                <a:ext cx="19050" cy="14288"/>
              </a:xfrm>
              <a:custGeom>
                <a:avLst/>
                <a:gdLst>
                  <a:gd name="T0" fmla="*/ 7 w 9"/>
                  <a:gd name="T1" fmla="*/ 7 h 7"/>
                  <a:gd name="T2" fmla="*/ 9 w 9"/>
                  <a:gd name="T3" fmla="*/ 7 h 7"/>
                  <a:gd name="T4" fmla="*/ 9 w 9"/>
                  <a:gd name="T5" fmla="*/ 5 h 7"/>
                  <a:gd name="T6" fmla="*/ 9 w 9"/>
                  <a:gd name="T7" fmla="*/ 5 h 7"/>
                  <a:gd name="T8" fmla="*/ 2 w 9"/>
                  <a:gd name="T9" fmla="*/ 0 h 7"/>
                  <a:gd name="T10" fmla="*/ 2 w 9"/>
                  <a:gd name="T11" fmla="*/ 0 h 7"/>
                  <a:gd name="T12" fmla="*/ 0 w 9"/>
                  <a:gd name="T13" fmla="*/ 1 h 7"/>
                  <a:gd name="T14" fmla="*/ 0 w 9"/>
                  <a:gd name="T15" fmla="*/ 2 h 7"/>
                  <a:gd name="T16" fmla="*/ 7 w 9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7">
                    <a:moveTo>
                      <a:pt x="7" y="7"/>
                    </a:moveTo>
                    <a:cubicBezTo>
                      <a:pt x="9" y="7"/>
                      <a:pt x="9" y="7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3" name="Freeform 3684"/>
              <p:cNvSpPr>
                <a:spLocks/>
              </p:cNvSpPr>
              <p:nvPr/>
            </p:nvSpPr>
            <p:spPr bwMode="auto">
              <a:xfrm>
                <a:off x="11215688" y="5649913"/>
                <a:ext cx="19050" cy="15875"/>
              </a:xfrm>
              <a:custGeom>
                <a:avLst/>
                <a:gdLst>
                  <a:gd name="T0" fmla="*/ 2 w 9"/>
                  <a:gd name="T1" fmla="*/ 0 h 8"/>
                  <a:gd name="T2" fmla="*/ 0 w 9"/>
                  <a:gd name="T3" fmla="*/ 0 h 8"/>
                  <a:gd name="T4" fmla="*/ 0 w 9"/>
                  <a:gd name="T5" fmla="*/ 2 h 8"/>
                  <a:gd name="T6" fmla="*/ 0 w 9"/>
                  <a:gd name="T7" fmla="*/ 2 h 8"/>
                  <a:gd name="T8" fmla="*/ 7 w 9"/>
                  <a:gd name="T9" fmla="*/ 7 h 8"/>
                  <a:gd name="T10" fmla="*/ 7 w 9"/>
                  <a:gd name="T11" fmla="*/ 7 h 8"/>
                  <a:gd name="T12" fmla="*/ 9 w 9"/>
                  <a:gd name="T13" fmla="*/ 7 h 8"/>
                  <a:gd name="T14" fmla="*/ 9 w 9"/>
                  <a:gd name="T15" fmla="*/ 5 h 8"/>
                  <a:gd name="T16" fmla="*/ 2 w 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8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8"/>
                      <a:pt x="8" y="7"/>
                      <a:pt x="9" y="7"/>
                    </a:cubicBezTo>
                    <a:cubicBezTo>
                      <a:pt x="9" y="6"/>
                      <a:pt x="9" y="5"/>
                      <a:pt x="9" y="5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4" name="Freeform 3685"/>
              <p:cNvSpPr>
                <a:spLocks/>
              </p:cNvSpPr>
              <p:nvPr/>
            </p:nvSpPr>
            <p:spPr bwMode="auto">
              <a:xfrm>
                <a:off x="11142663" y="5176838"/>
                <a:ext cx="14288" cy="17463"/>
              </a:xfrm>
              <a:custGeom>
                <a:avLst/>
                <a:gdLst>
                  <a:gd name="T0" fmla="*/ 2 w 7"/>
                  <a:gd name="T1" fmla="*/ 9 h 9"/>
                  <a:gd name="T2" fmla="*/ 2 w 7"/>
                  <a:gd name="T3" fmla="*/ 9 h 9"/>
                  <a:gd name="T4" fmla="*/ 7 w 7"/>
                  <a:gd name="T5" fmla="*/ 2 h 9"/>
                  <a:gd name="T6" fmla="*/ 7 w 7"/>
                  <a:gd name="T7" fmla="*/ 2 h 9"/>
                  <a:gd name="T8" fmla="*/ 6 w 7"/>
                  <a:gd name="T9" fmla="*/ 0 h 9"/>
                  <a:gd name="T10" fmla="*/ 5 w 7"/>
                  <a:gd name="T11" fmla="*/ 0 h 9"/>
                  <a:gd name="T12" fmla="*/ 0 w 7"/>
                  <a:gd name="T13" fmla="*/ 7 h 9"/>
                  <a:gd name="T14" fmla="*/ 0 w 7"/>
                  <a:gd name="T15" fmla="*/ 9 h 9"/>
                  <a:gd name="T16" fmla="*/ 2 w 7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9">
                    <a:moveTo>
                      <a:pt x="2" y="9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5" name="Freeform 3686"/>
              <p:cNvSpPr>
                <a:spLocks/>
              </p:cNvSpPr>
              <p:nvPr/>
            </p:nvSpPr>
            <p:spPr bwMode="auto">
              <a:xfrm>
                <a:off x="11249025" y="5589588"/>
                <a:ext cx="22225" cy="12700"/>
              </a:xfrm>
              <a:custGeom>
                <a:avLst/>
                <a:gdLst>
                  <a:gd name="T0" fmla="*/ 10 w 11"/>
                  <a:gd name="T1" fmla="*/ 3 h 6"/>
                  <a:gd name="T2" fmla="*/ 2 w 11"/>
                  <a:gd name="T3" fmla="*/ 0 h 6"/>
                  <a:gd name="T4" fmla="*/ 0 w 11"/>
                  <a:gd name="T5" fmla="*/ 1 h 6"/>
                  <a:gd name="T6" fmla="*/ 1 w 11"/>
                  <a:gd name="T7" fmla="*/ 3 h 6"/>
                  <a:gd name="T8" fmla="*/ 1 w 11"/>
                  <a:gd name="T9" fmla="*/ 3 h 6"/>
                  <a:gd name="T10" fmla="*/ 9 w 11"/>
                  <a:gd name="T11" fmla="*/ 6 h 6"/>
                  <a:gd name="T12" fmla="*/ 9 w 11"/>
                  <a:gd name="T13" fmla="*/ 6 h 6"/>
                  <a:gd name="T14" fmla="*/ 10 w 11"/>
                  <a:gd name="T15" fmla="*/ 5 h 6"/>
                  <a:gd name="T16" fmla="*/ 10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1" y="4"/>
                      <a:pt x="10" y="4"/>
                      <a:pt x="10" y="3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6" name="Freeform 3687"/>
              <p:cNvSpPr>
                <a:spLocks/>
              </p:cNvSpPr>
              <p:nvPr/>
            </p:nvSpPr>
            <p:spPr bwMode="auto">
              <a:xfrm>
                <a:off x="11082338" y="5140325"/>
                <a:ext cx="12700" cy="20638"/>
              </a:xfrm>
              <a:custGeom>
                <a:avLst/>
                <a:gdLst>
                  <a:gd name="T0" fmla="*/ 2 w 6"/>
                  <a:gd name="T1" fmla="*/ 9 h 10"/>
                  <a:gd name="T2" fmla="*/ 2 w 6"/>
                  <a:gd name="T3" fmla="*/ 9 h 10"/>
                  <a:gd name="T4" fmla="*/ 6 w 6"/>
                  <a:gd name="T5" fmla="*/ 1 h 10"/>
                  <a:gd name="T6" fmla="*/ 6 w 6"/>
                  <a:gd name="T7" fmla="*/ 1 h 10"/>
                  <a:gd name="T8" fmla="*/ 5 w 6"/>
                  <a:gd name="T9" fmla="*/ 0 h 10"/>
                  <a:gd name="T10" fmla="*/ 3 w 6"/>
                  <a:gd name="T11" fmla="*/ 0 h 10"/>
                  <a:gd name="T12" fmla="*/ 0 w 6"/>
                  <a:gd name="T13" fmla="*/ 8 h 10"/>
                  <a:gd name="T14" fmla="*/ 0 w 6"/>
                  <a:gd name="T15" fmla="*/ 10 h 10"/>
                  <a:gd name="T16" fmla="*/ 2 w 6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0">
                    <a:moveTo>
                      <a:pt x="2" y="9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0" y="10"/>
                      <a:pt x="0" y="10"/>
                    </a:cubicBez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7" name="Freeform 3688"/>
              <p:cNvSpPr>
                <a:spLocks/>
              </p:cNvSpPr>
              <p:nvPr/>
            </p:nvSpPr>
            <p:spPr bwMode="auto">
              <a:xfrm>
                <a:off x="11260138" y="5556250"/>
                <a:ext cx="23813" cy="12700"/>
              </a:xfrm>
              <a:custGeom>
                <a:avLst/>
                <a:gdLst>
                  <a:gd name="T0" fmla="*/ 10 w 11"/>
                  <a:gd name="T1" fmla="*/ 3 h 6"/>
                  <a:gd name="T2" fmla="*/ 2 w 11"/>
                  <a:gd name="T3" fmla="*/ 0 h 6"/>
                  <a:gd name="T4" fmla="*/ 0 w 11"/>
                  <a:gd name="T5" fmla="*/ 1 h 6"/>
                  <a:gd name="T6" fmla="*/ 1 w 11"/>
                  <a:gd name="T7" fmla="*/ 3 h 6"/>
                  <a:gd name="T8" fmla="*/ 1 w 11"/>
                  <a:gd name="T9" fmla="*/ 3 h 6"/>
                  <a:gd name="T10" fmla="*/ 9 w 11"/>
                  <a:gd name="T11" fmla="*/ 6 h 6"/>
                  <a:gd name="T12" fmla="*/ 9 w 11"/>
                  <a:gd name="T13" fmla="*/ 6 h 6"/>
                  <a:gd name="T14" fmla="*/ 10 w 11"/>
                  <a:gd name="T15" fmla="*/ 5 h 6"/>
                  <a:gd name="T16" fmla="*/ 10 w 11"/>
                  <a:gd name="T1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6">
                    <a:moveTo>
                      <a:pt x="1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6"/>
                      <a:pt x="10" y="6"/>
                      <a:pt x="10" y="5"/>
                    </a:cubicBezTo>
                    <a:cubicBezTo>
                      <a:pt x="11" y="4"/>
                      <a:pt x="11" y="3"/>
                      <a:pt x="10" y="3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8" name="Freeform 3689"/>
              <p:cNvSpPr>
                <a:spLocks/>
              </p:cNvSpPr>
              <p:nvPr/>
            </p:nvSpPr>
            <p:spPr bwMode="auto">
              <a:xfrm>
                <a:off x="11050588" y="5126038"/>
                <a:ext cx="11113" cy="23813"/>
              </a:xfrm>
              <a:custGeom>
                <a:avLst/>
                <a:gdLst>
                  <a:gd name="T0" fmla="*/ 3 w 6"/>
                  <a:gd name="T1" fmla="*/ 10 h 11"/>
                  <a:gd name="T2" fmla="*/ 3 w 6"/>
                  <a:gd name="T3" fmla="*/ 10 h 11"/>
                  <a:gd name="T4" fmla="*/ 5 w 6"/>
                  <a:gd name="T5" fmla="*/ 2 h 11"/>
                  <a:gd name="T6" fmla="*/ 5 w 6"/>
                  <a:gd name="T7" fmla="*/ 2 h 11"/>
                  <a:gd name="T8" fmla="*/ 4 w 6"/>
                  <a:gd name="T9" fmla="*/ 1 h 11"/>
                  <a:gd name="T10" fmla="*/ 3 w 6"/>
                  <a:gd name="T11" fmla="*/ 1 h 11"/>
                  <a:gd name="T12" fmla="*/ 0 w 6"/>
                  <a:gd name="T13" fmla="*/ 9 h 11"/>
                  <a:gd name="T14" fmla="*/ 1 w 6"/>
                  <a:gd name="T15" fmla="*/ 11 h 11"/>
                  <a:gd name="T16" fmla="*/ 3 w 6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1">
                    <a:moveTo>
                      <a:pt x="3" y="10"/>
                    </a:moveTo>
                    <a:cubicBezTo>
                      <a:pt x="3" y="10"/>
                      <a:pt x="3" y="10"/>
                      <a:pt x="3" y="1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1"/>
                      <a:pt x="5" y="1"/>
                      <a:pt x="4" y="1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1" y="11"/>
                      <a:pt x="1" y="11"/>
                    </a:cubicBezTo>
                    <a:lnTo>
                      <a:pt x="3" y="1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399" name="Freeform 3690"/>
              <p:cNvSpPr>
                <a:spLocks/>
              </p:cNvSpPr>
              <p:nvPr/>
            </p:nvSpPr>
            <p:spPr bwMode="auto">
              <a:xfrm>
                <a:off x="11269663" y="5522913"/>
                <a:ext cx="22225" cy="11113"/>
              </a:xfrm>
              <a:custGeom>
                <a:avLst/>
                <a:gdLst>
                  <a:gd name="T0" fmla="*/ 10 w 11"/>
                  <a:gd name="T1" fmla="*/ 2 h 5"/>
                  <a:gd name="T2" fmla="*/ 2 w 11"/>
                  <a:gd name="T3" fmla="*/ 0 h 5"/>
                  <a:gd name="T4" fmla="*/ 0 w 11"/>
                  <a:gd name="T5" fmla="*/ 1 h 5"/>
                  <a:gd name="T6" fmla="*/ 2 w 11"/>
                  <a:gd name="T7" fmla="*/ 3 h 5"/>
                  <a:gd name="T8" fmla="*/ 2 w 11"/>
                  <a:gd name="T9" fmla="*/ 3 h 5"/>
                  <a:gd name="T10" fmla="*/ 10 w 11"/>
                  <a:gd name="T11" fmla="*/ 5 h 5"/>
                  <a:gd name="T12" fmla="*/ 10 w 11"/>
                  <a:gd name="T13" fmla="*/ 5 h 5"/>
                  <a:gd name="T14" fmla="*/ 11 w 11"/>
                  <a:gd name="T15" fmla="*/ 4 h 5"/>
                  <a:gd name="T16" fmla="*/ 10 w 11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10" y="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0" name="Freeform 3691"/>
              <p:cNvSpPr>
                <a:spLocks/>
              </p:cNvSpPr>
              <p:nvPr/>
            </p:nvSpPr>
            <p:spPr bwMode="auto">
              <a:xfrm>
                <a:off x="11017250" y="5118100"/>
                <a:ext cx="9525" cy="22225"/>
              </a:xfrm>
              <a:custGeom>
                <a:avLst/>
                <a:gdLst>
                  <a:gd name="T0" fmla="*/ 3 w 5"/>
                  <a:gd name="T1" fmla="*/ 0 h 11"/>
                  <a:gd name="T2" fmla="*/ 2 w 5"/>
                  <a:gd name="T3" fmla="*/ 1 h 11"/>
                  <a:gd name="T4" fmla="*/ 0 w 5"/>
                  <a:gd name="T5" fmla="*/ 9 h 11"/>
                  <a:gd name="T6" fmla="*/ 1 w 5"/>
                  <a:gd name="T7" fmla="*/ 11 h 11"/>
                  <a:gd name="T8" fmla="*/ 3 w 5"/>
                  <a:gd name="T9" fmla="*/ 10 h 11"/>
                  <a:gd name="T10" fmla="*/ 3 w 5"/>
                  <a:gd name="T11" fmla="*/ 10 h 11"/>
                  <a:gd name="T12" fmla="*/ 5 w 5"/>
                  <a:gd name="T13" fmla="*/ 1 h 11"/>
                  <a:gd name="T14" fmla="*/ 5 w 5"/>
                  <a:gd name="T15" fmla="*/ 1 h 11"/>
                  <a:gd name="T16" fmla="*/ 3 w 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3" y="0"/>
                    </a:moveTo>
                    <a:cubicBezTo>
                      <a:pt x="3" y="0"/>
                      <a:pt x="2" y="0"/>
                      <a:pt x="2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1" name="Freeform 3692"/>
              <p:cNvSpPr>
                <a:spLocks/>
              </p:cNvSpPr>
              <p:nvPr/>
            </p:nvSpPr>
            <p:spPr bwMode="auto">
              <a:xfrm>
                <a:off x="11276013" y="5491163"/>
                <a:ext cx="22225" cy="7938"/>
              </a:xfrm>
              <a:custGeom>
                <a:avLst/>
                <a:gdLst>
                  <a:gd name="T0" fmla="*/ 10 w 11"/>
                  <a:gd name="T1" fmla="*/ 1 h 4"/>
                  <a:gd name="T2" fmla="*/ 2 w 11"/>
                  <a:gd name="T3" fmla="*/ 0 h 4"/>
                  <a:gd name="T4" fmla="*/ 0 w 11"/>
                  <a:gd name="T5" fmla="*/ 1 h 4"/>
                  <a:gd name="T6" fmla="*/ 1 w 11"/>
                  <a:gd name="T7" fmla="*/ 3 h 4"/>
                  <a:gd name="T8" fmla="*/ 1 w 11"/>
                  <a:gd name="T9" fmla="*/ 3 h 4"/>
                  <a:gd name="T10" fmla="*/ 10 w 11"/>
                  <a:gd name="T11" fmla="*/ 4 h 4"/>
                  <a:gd name="T12" fmla="*/ 10 w 11"/>
                  <a:gd name="T13" fmla="*/ 4 h 4"/>
                  <a:gd name="T14" fmla="*/ 11 w 11"/>
                  <a:gd name="T15" fmla="*/ 2 h 4"/>
                  <a:gd name="T16" fmla="*/ 10 w 11"/>
                  <a:gd name="T1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4">
                    <a:moveTo>
                      <a:pt x="10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3"/>
                      <a:pt x="11" y="2"/>
                    </a:cubicBezTo>
                    <a:cubicBezTo>
                      <a:pt x="11" y="1"/>
                      <a:pt x="11" y="1"/>
                      <a:pt x="10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2" name="Freeform 3693"/>
              <p:cNvSpPr>
                <a:spLocks/>
              </p:cNvSpPr>
              <p:nvPr/>
            </p:nvSpPr>
            <p:spPr bwMode="auto">
              <a:xfrm>
                <a:off x="10983913" y="5111750"/>
                <a:ext cx="6350" cy="23813"/>
              </a:xfrm>
              <a:custGeom>
                <a:avLst/>
                <a:gdLst>
                  <a:gd name="T0" fmla="*/ 2 w 3"/>
                  <a:gd name="T1" fmla="*/ 0 h 11"/>
                  <a:gd name="T2" fmla="*/ 0 w 3"/>
                  <a:gd name="T3" fmla="*/ 1 h 11"/>
                  <a:gd name="T4" fmla="*/ 0 w 3"/>
                  <a:gd name="T5" fmla="*/ 9 h 11"/>
                  <a:gd name="T6" fmla="*/ 1 w 3"/>
                  <a:gd name="T7" fmla="*/ 11 h 11"/>
                  <a:gd name="T8" fmla="*/ 2 w 3"/>
                  <a:gd name="T9" fmla="*/ 10 h 11"/>
                  <a:gd name="T10" fmla="*/ 2 w 3"/>
                  <a:gd name="T11" fmla="*/ 10 h 11"/>
                  <a:gd name="T12" fmla="*/ 3 w 3"/>
                  <a:gd name="T13" fmla="*/ 1 h 11"/>
                  <a:gd name="T14" fmla="*/ 3 w 3"/>
                  <a:gd name="T15" fmla="*/ 1 h 11"/>
                  <a:gd name="T16" fmla="*/ 2 w 3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1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3" name="Freeform 3694"/>
              <p:cNvSpPr>
                <a:spLocks/>
              </p:cNvSpPr>
              <p:nvPr/>
            </p:nvSpPr>
            <p:spPr bwMode="auto">
              <a:xfrm>
                <a:off x="10952163" y="5451475"/>
                <a:ext cx="217488" cy="142875"/>
              </a:xfrm>
              <a:custGeom>
                <a:avLst/>
                <a:gdLst>
                  <a:gd name="T0" fmla="*/ 9 w 105"/>
                  <a:gd name="T1" fmla="*/ 1 h 69"/>
                  <a:gd name="T2" fmla="*/ 2 w 105"/>
                  <a:gd name="T3" fmla="*/ 5 h 69"/>
                  <a:gd name="T4" fmla="*/ 2 w 105"/>
                  <a:gd name="T5" fmla="*/ 13 h 69"/>
                  <a:gd name="T6" fmla="*/ 96 w 105"/>
                  <a:gd name="T7" fmla="*/ 69 h 69"/>
                  <a:gd name="T8" fmla="*/ 105 w 105"/>
                  <a:gd name="T9" fmla="*/ 66 h 69"/>
                  <a:gd name="T10" fmla="*/ 105 w 105"/>
                  <a:gd name="T11" fmla="*/ 66 h 69"/>
                  <a:gd name="T12" fmla="*/ 103 w 105"/>
                  <a:gd name="T13" fmla="*/ 57 h 69"/>
                  <a:gd name="T14" fmla="*/ 103 w 105"/>
                  <a:gd name="T15" fmla="*/ 57 h 69"/>
                  <a:gd name="T16" fmla="*/ 9 w 105"/>
                  <a:gd name="T17" fmla="*/ 1 h 69"/>
                  <a:gd name="T18" fmla="*/ 9 w 105"/>
                  <a:gd name="T19" fmla="*/ 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69">
                    <a:moveTo>
                      <a:pt x="9" y="1"/>
                    </a:moveTo>
                    <a:cubicBezTo>
                      <a:pt x="7" y="0"/>
                      <a:pt x="4" y="2"/>
                      <a:pt x="2" y="5"/>
                    </a:cubicBezTo>
                    <a:cubicBezTo>
                      <a:pt x="0" y="8"/>
                      <a:pt x="0" y="12"/>
                      <a:pt x="2" y="13"/>
                    </a:cubicBezTo>
                    <a:cubicBezTo>
                      <a:pt x="96" y="69"/>
                      <a:pt x="96" y="69"/>
                      <a:pt x="96" y="69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105" y="66"/>
                      <a:pt x="105" y="66"/>
                      <a:pt x="105" y="66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103" y="57"/>
                      <a:pt x="103" y="57"/>
                      <a:pt x="103" y="57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04" name="Freeform 3695"/>
              <p:cNvSpPr>
                <a:spLocks/>
              </p:cNvSpPr>
              <p:nvPr/>
            </p:nvSpPr>
            <p:spPr bwMode="auto">
              <a:xfrm>
                <a:off x="10936288" y="5260975"/>
                <a:ext cx="31750" cy="184150"/>
              </a:xfrm>
              <a:custGeom>
                <a:avLst/>
                <a:gdLst>
                  <a:gd name="T0" fmla="*/ 1 w 15"/>
                  <a:gd name="T1" fmla="*/ 85 h 89"/>
                  <a:gd name="T2" fmla="*/ 8 w 15"/>
                  <a:gd name="T3" fmla="*/ 89 h 89"/>
                  <a:gd name="T4" fmla="*/ 15 w 15"/>
                  <a:gd name="T5" fmla="*/ 85 h 89"/>
                  <a:gd name="T6" fmla="*/ 14 w 15"/>
                  <a:gd name="T7" fmla="*/ 7 h 89"/>
                  <a:gd name="T8" fmla="*/ 7 w 15"/>
                  <a:gd name="T9" fmla="*/ 0 h 89"/>
                  <a:gd name="T10" fmla="*/ 7 w 15"/>
                  <a:gd name="T11" fmla="*/ 0 h 89"/>
                  <a:gd name="T12" fmla="*/ 0 w 15"/>
                  <a:gd name="T13" fmla="*/ 7 h 89"/>
                  <a:gd name="T14" fmla="*/ 0 w 15"/>
                  <a:gd name="T15" fmla="*/ 7 h 89"/>
                  <a:gd name="T16" fmla="*/ 1 w 15"/>
                  <a:gd name="T17" fmla="*/ 85 h 89"/>
                  <a:gd name="T18" fmla="*/ 1 w 15"/>
                  <a:gd name="T19" fmla="*/ 8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89">
                    <a:moveTo>
                      <a:pt x="1" y="85"/>
                    </a:moveTo>
                    <a:cubicBezTo>
                      <a:pt x="1" y="87"/>
                      <a:pt x="4" y="89"/>
                      <a:pt x="8" y="89"/>
                    </a:cubicBezTo>
                    <a:cubicBezTo>
                      <a:pt x="12" y="89"/>
                      <a:pt x="15" y="87"/>
                      <a:pt x="15" y="8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" y="85"/>
                      <a:pt x="1" y="85"/>
                      <a:pt x="1" y="85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grpSp>
            <p:nvGrpSpPr>
              <p:cNvPr id="528" name="Group 527"/>
              <p:cNvGrpSpPr/>
              <p:nvPr/>
            </p:nvGrpSpPr>
            <p:grpSpPr>
              <a:xfrm>
                <a:off x="10341025" y="5216523"/>
                <a:ext cx="525412" cy="1176339"/>
                <a:chOff x="7259638" y="4019551"/>
                <a:chExt cx="857250" cy="1919288"/>
              </a:xfrm>
            </p:grpSpPr>
            <p:sp>
              <p:nvSpPr>
                <p:cNvPr id="529" name="Freeform 5"/>
                <p:cNvSpPr>
                  <a:spLocks/>
                </p:cNvSpPr>
                <p:nvPr/>
              </p:nvSpPr>
              <p:spPr bwMode="auto">
                <a:xfrm>
                  <a:off x="7527925" y="4249738"/>
                  <a:ext cx="384175" cy="527050"/>
                </a:xfrm>
                <a:custGeom>
                  <a:avLst/>
                  <a:gdLst>
                    <a:gd name="T0" fmla="*/ 173 w 173"/>
                    <a:gd name="T1" fmla="*/ 206 h 237"/>
                    <a:gd name="T2" fmla="*/ 170 w 173"/>
                    <a:gd name="T3" fmla="*/ 184 h 237"/>
                    <a:gd name="T4" fmla="*/ 159 w 173"/>
                    <a:gd name="T5" fmla="*/ 164 h 237"/>
                    <a:gd name="T6" fmla="*/ 138 w 173"/>
                    <a:gd name="T7" fmla="*/ 146 h 237"/>
                    <a:gd name="T8" fmla="*/ 106 w 173"/>
                    <a:gd name="T9" fmla="*/ 130 h 237"/>
                    <a:gd name="T10" fmla="*/ 89 w 173"/>
                    <a:gd name="T11" fmla="*/ 122 h 237"/>
                    <a:gd name="T12" fmla="*/ 80 w 173"/>
                    <a:gd name="T13" fmla="*/ 115 h 237"/>
                    <a:gd name="T14" fmla="*/ 77 w 173"/>
                    <a:gd name="T15" fmla="*/ 109 h 237"/>
                    <a:gd name="T16" fmla="*/ 76 w 173"/>
                    <a:gd name="T17" fmla="*/ 103 h 237"/>
                    <a:gd name="T18" fmla="*/ 77 w 173"/>
                    <a:gd name="T19" fmla="*/ 97 h 237"/>
                    <a:gd name="T20" fmla="*/ 81 w 173"/>
                    <a:gd name="T21" fmla="*/ 92 h 237"/>
                    <a:gd name="T22" fmla="*/ 88 w 173"/>
                    <a:gd name="T23" fmla="*/ 88 h 237"/>
                    <a:gd name="T24" fmla="*/ 97 w 173"/>
                    <a:gd name="T25" fmla="*/ 87 h 237"/>
                    <a:gd name="T26" fmla="*/ 116 w 173"/>
                    <a:gd name="T27" fmla="*/ 89 h 237"/>
                    <a:gd name="T28" fmla="*/ 133 w 173"/>
                    <a:gd name="T29" fmla="*/ 93 h 237"/>
                    <a:gd name="T30" fmla="*/ 149 w 173"/>
                    <a:gd name="T31" fmla="*/ 99 h 237"/>
                    <a:gd name="T32" fmla="*/ 161 w 173"/>
                    <a:gd name="T33" fmla="*/ 106 h 237"/>
                    <a:gd name="T34" fmla="*/ 161 w 173"/>
                    <a:gd name="T35" fmla="*/ 42 h 237"/>
                    <a:gd name="T36" fmla="*/ 139 w 173"/>
                    <a:gd name="T37" fmla="*/ 37 h 237"/>
                    <a:gd name="T38" fmla="*/ 111 w 173"/>
                    <a:gd name="T39" fmla="*/ 34 h 237"/>
                    <a:gd name="T40" fmla="*/ 111 w 173"/>
                    <a:gd name="T41" fmla="*/ 0 h 237"/>
                    <a:gd name="T42" fmla="*/ 69 w 173"/>
                    <a:gd name="T43" fmla="*/ 0 h 237"/>
                    <a:gd name="T44" fmla="*/ 69 w 173"/>
                    <a:gd name="T45" fmla="*/ 35 h 237"/>
                    <a:gd name="T46" fmla="*/ 40 w 173"/>
                    <a:gd name="T47" fmla="*/ 45 h 237"/>
                    <a:gd name="T48" fmla="*/ 18 w 173"/>
                    <a:gd name="T49" fmla="*/ 61 h 237"/>
                    <a:gd name="T50" fmla="*/ 4 w 173"/>
                    <a:gd name="T51" fmla="*/ 83 h 237"/>
                    <a:gd name="T52" fmla="*/ 0 w 173"/>
                    <a:gd name="T53" fmla="*/ 110 h 237"/>
                    <a:gd name="T54" fmla="*/ 3 w 173"/>
                    <a:gd name="T55" fmla="*/ 132 h 237"/>
                    <a:gd name="T56" fmla="*/ 12 w 173"/>
                    <a:gd name="T57" fmla="*/ 151 h 237"/>
                    <a:gd name="T58" fmla="*/ 30 w 173"/>
                    <a:gd name="T59" fmla="*/ 168 h 237"/>
                    <a:gd name="T60" fmla="*/ 57 w 173"/>
                    <a:gd name="T61" fmla="*/ 183 h 237"/>
                    <a:gd name="T62" fmla="*/ 77 w 173"/>
                    <a:gd name="T63" fmla="*/ 191 h 237"/>
                    <a:gd name="T64" fmla="*/ 88 w 173"/>
                    <a:gd name="T65" fmla="*/ 199 h 237"/>
                    <a:gd name="T66" fmla="*/ 93 w 173"/>
                    <a:gd name="T67" fmla="*/ 205 h 237"/>
                    <a:gd name="T68" fmla="*/ 94 w 173"/>
                    <a:gd name="T69" fmla="*/ 212 h 237"/>
                    <a:gd name="T70" fmla="*/ 93 w 173"/>
                    <a:gd name="T71" fmla="*/ 218 h 237"/>
                    <a:gd name="T72" fmla="*/ 89 w 173"/>
                    <a:gd name="T73" fmla="*/ 223 h 237"/>
                    <a:gd name="T74" fmla="*/ 83 w 173"/>
                    <a:gd name="T75" fmla="*/ 227 h 237"/>
                    <a:gd name="T76" fmla="*/ 74 w 173"/>
                    <a:gd name="T77" fmla="*/ 229 h 237"/>
                    <a:gd name="T78" fmla="*/ 37 w 173"/>
                    <a:gd name="T79" fmla="*/ 222 h 237"/>
                    <a:gd name="T80" fmla="*/ 3 w 173"/>
                    <a:gd name="T81" fmla="*/ 202 h 237"/>
                    <a:gd name="T82" fmla="*/ 3 w 173"/>
                    <a:gd name="T83" fmla="*/ 237 h 237"/>
                    <a:gd name="T84" fmla="*/ 166 w 173"/>
                    <a:gd name="T85" fmla="*/ 237 h 237"/>
                    <a:gd name="T86" fmla="*/ 171 w 173"/>
                    <a:gd name="T87" fmla="*/ 225 h 237"/>
                    <a:gd name="T88" fmla="*/ 173 w 173"/>
                    <a:gd name="T89" fmla="*/ 206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73" h="237">
                      <a:moveTo>
                        <a:pt x="173" y="206"/>
                      </a:moveTo>
                      <a:cubicBezTo>
                        <a:pt x="173" y="198"/>
                        <a:pt x="172" y="191"/>
                        <a:pt x="170" y="184"/>
                      </a:cubicBezTo>
                      <a:cubicBezTo>
                        <a:pt x="168" y="177"/>
                        <a:pt x="164" y="171"/>
                        <a:pt x="159" y="164"/>
                      </a:cubicBezTo>
                      <a:cubicBezTo>
                        <a:pt x="153" y="158"/>
                        <a:pt x="146" y="152"/>
                        <a:pt x="138" y="146"/>
                      </a:cubicBezTo>
                      <a:cubicBezTo>
                        <a:pt x="129" y="140"/>
                        <a:pt x="119" y="135"/>
                        <a:pt x="106" y="130"/>
                      </a:cubicBezTo>
                      <a:cubicBezTo>
                        <a:pt x="99" y="127"/>
                        <a:pt x="94" y="124"/>
                        <a:pt x="89" y="122"/>
                      </a:cubicBezTo>
                      <a:cubicBezTo>
                        <a:pt x="85" y="119"/>
                        <a:pt x="82" y="117"/>
                        <a:pt x="80" y="115"/>
                      </a:cubicBezTo>
                      <a:cubicBezTo>
                        <a:pt x="78" y="113"/>
                        <a:pt x="77" y="111"/>
                        <a:pt x="77" y="109"/>
                      </a:cubicBezTo>
                      <a:cubicBezTo>
                        <a:pt x="76" y="107"/>
                        <a:pt x="76" y="105"/>
                        <a:pt x="76" y="103"/>
                      </a:cubicBezTo>
                      <a:cubicBezTo>
                        <a:pt x="76" y="101"/>
                        <a:pt x="76" y="99"/>
                        <a:pt x="77" y="97"/>
                      </a:cubicBezTo>
                      <a:cubicBezTo>
                        <a:pt x="78" y="95"/>
                        <a:pt x="79" y="93"/>
                        <a:pt x="81" y="92"/>
                      </a:cubicBezTo>
                      <a:cubicBezTo>
                        <a:pt x="83" y="91"/>
                        <a:pt x="85" y="89"/>
                        <a:pt x="88" y="88"/>
                      </a:cubicBezTo>
                      <a:cubicBezTo>
                        <a:pt x="91" y="88"/>
                        <a:pt x="94" y="87"/>
                        <a:pt x="97" y="87"/>
                      </a:cubicBezTo>
                      <a:cubicBezTo>
                        <a:pt x="104" y="87"/>
                        <a:pt x="110" y="88"/>
                        <a:pt x="116" y="89"/>
                      </a:cubicBezTo>
                      <a:cubicBezTo>
                        <a:pt x="122" y="90"/>
                        <a:pt x="128" y="91"/>
                        <a:pt x="133" y="93"/>
                      </a:cubicBezTo>
                      <a:cubicBezTo>
                        <a:pt x="139" y="95"/>
                        <a:pt x="144" y="97"/>
                        <a:pt x="149" y="99"/>
                      </a:cubicBezTo>
                      <a:cubicBezTo>
                        <a:pt x="154" y="102"/>
                        <a:pt x="158" y="104"/>
                        <a:pt x="161" y="106"/>
                      </a:cubicBezTo>
                      <a:cubicBezTo>
                        <a:pt x="161" y="42"/>
                        <a:pt x="161" y="42"/>
                        <a:pt x="161" y="42"/>
                      </a:cubicBezTo>
                      <a:cubicBezTo>
                        <a:pt x="155" y="40"/>
                        <a:pt x="148" y="38"/>
                        <a:pt x="139" y="37"/>
                      </a:cubicBezTo>
                      <a:cubicBezTo>
                        <a:pt x="131" y="35"/>
                        <a:pt x="121" y="34"/>
                        <a:pt x="111" y="34"/>
                      </a:cubicBez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9" y="35"/>
                        <a:pt x="69" y="35"/>
                        <a:pt x="69" y="35"/>
                      </a:cubicBezTo>
                      <a:cubicBezTo>
                        <a:pt x="58" y="37"/>
                        <a:pt x="49" y="40"/>
                        <a:pt x="40" y="45"/>
                      </a:cubicBezTo>
                      <a:cubicBezTo>
                        <a:pt x="31" y="49"/>
                        <a:pt x="24" y="54"/>
                        <a:pt x="18" y="61"/>
                      </a:cubicBezTo>
                      <a:cubicBezTo>
                        <a:pt x="12" y="67"/>
                        <a:pt x="8" y="74"/>
                        <a:pt x="4" y="83"/>
                      </a:cubicBezTo>
                      <a:cubicBezTo>
                        <a:pt x="1" y="91"/>
                        <a:pt x="0" y="100"/>
                        <a:pt x="0" y="110"/>
                      </a:cubicBezTo>
                      <a:cubicBezTo>
                        <a:pt x="0" y="117"/>
                        <a:pt x="1" y="125"/>
                        <a:pt x="3" y="132"/>
                      </a:cubicBezTo>
                      <a:cubicBezTo>
                        <a:pt x="5" y="139"/>
                        <a:pt x="8" y="145"/>
                        <a:pt x="12" y="151"/>
                      </a:cubicBezTo>
                      <a:cubicBezTo>
                        <a:pt x="17" y="157"/>
                        <a:pt x="23" y="163"/>
                        <a:pt x="30" y="168"/>
                      </a:cubicBezTo>
                      <a:cubicBezTo>
                        <a:pt x="37" y="174"/>
                        <a:pt x="46" y="178"/>
                        <a:pt x="57" y="183"/>
                      </a:cubicBezTo>
                      <a:cubicBezTo>
                        <a:pt x="65" y="186"/>
                        <a:pt x="72" y="189"/>
                        <a:pt x="77" y="191"/>
                      </a:cubicBezTo>
                      <a:cubicBezTo>
                        <a:pt x="82" y="194"/>
                        <a:pt x="85" y="196"/>
                        <a:pt x="88" y="199"/>
                      </a:cubicBezTo>
                      <a:cubicBezTo>
                        <a:pt x="91" y="201"/>
                        <a:pt x="92" y="203"/>
                        <a:pt x="93" y="205"/>
                      </a:cubicBezTo>
                      <a:cubicBezTo>
                        <a:pt x="93" y="207"/>
                        <a:pt x="94" y="209"/>
                        <a:pt x="94" y="212"/>
                      </a:cubicBezTo>
                      <a:cubicBezTo>
                        <a:pt x="94" y="214"/>
                        <a:pt x="93" y="216"/>
                        <a:pt x="93" y="218"/>
                      </a:cubicBezTo>
                      <a:cubicBezTo>
                        <a:pt x="92" y="220"/>
                        <a:pt x="91" y="222"/>
                        <a:pt x="89" y="223"/>
                      </a:cubicBezTo>
                      <a:cubicBezTo>
                        <a:pt x="88" y="225"/>
                        <a:pt x="86" y="226"/>
                        <a:pt x="83" y="227"/>
                      </a:cubicBezTo>
                      <a:cubicBezTo>
                        <a:pt x="80" y="228"/>
                        <a:pt x="77" y="229"/>
                        <a:pt x="74" y="229"/>
                      </a:cubicBezTo>
                      <a:cubicBezTo>
                        <a:pt x="61" y="229"/>
                        <a:pt x="49" y="226"/>
                        <a:pt x="37" y="222"/>
                      </a:cubicBezTo>
                      <a:cubicBezTo>
                        <a:pt x="25" y="217"/>
                        <a:pt x="14" y="210"/>
                        <a:pt x="3" y="202"/>
                      </a:cubicBezTo>
                      <a:cubicBezTo>
                        <a:pt x="3" y="237"/>
                        <a:pt x="3" y="237"/>
                        <a:pt x="3" y="237"/>
                      </a:cubicBezTo>
                      <a:cubicBezTo>
                        <a:pt x="166" y="237"/>
                        <a:pt x="166" y="237"/>
                        <a:pt x="166" y="237"/>
                      </a:cubicBezTo>
                      <a:cubicBezTo>
                        <a:pt x="168" y="233"/>
                        <a:pt x="169" y="229"/>
                        <a:pt x="171" y="225"/>
                      </a:cubicBezTo>
                      <a:cubicBezTo>
                        <a:pt x="172" y="218"/>
                        <a:pt x="173" y="212"/>
                        <a:pt x="173" y="206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0" name="Freeform 6"/>
                <p:cNvSpPr>
                  <a:spLocks/>
                </p:cNvSpPr>
                <p:nvPr/>
              </p:nvSpPr>
              <p:spPr bwMode="auto">
                <a:xfrm>
                  <a:off x="7534275" y="4776788"/>
                  <a:ext cx="363538" cy="61913"/>
                </a:xfrm>
                <a:custGeom>
                  <a:avLst/>
                  <a:gdLst>
                    <a:gd name="T0" fmla="*/ 0 w 163"/>
                    <a:gd name="T1" fmla="*/ 28 h 28"/>
                    <a:gd name="T2" fmla="*/ 139 w 163"/>
                    <a:gd name="T3" fmla="*/ 28 h 28"/>
                    <a:gd name="T4" fmla="*/ 158 w 163"/>
                    <a:gd name="T5" fmla="*/ 9 h 28"/>
                    <a:gd name="T6" fmla="*/ 163 w 163"/>
                    <a:gd name="T7" fmla="*/ 0 h 28"/>
                    <a:gd name="T8" fmla="*/ 0 w 163"/>
                    <a:gd name="T9" fmla="*/ 0 h 28"/>
                    <a:gd name="T10" fmla="*/ 0 w 163"/>
                    <a:gd name="T11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3" h="28">
                      <a:moveTo>
                        <a:pt x="0" y="28"/>
                      </a:moveTo>
                      <a:cubicBezTo>
                        <a:pt x="139" y="28"/>
                        <a:pt x="139" y="28"/>
                        <a:pt x="139" y="28"/>
                      </a:cubicBezTo>
                      <a:cubicBezTo>
                        <a:pt x="147" y="22"/>
                        <a:pt x="153" y="16"/>
                        <a:pt x="158" y="9"/>
                      </a:cubicBezTo>
                      <a:cubicBezTo>
                        <a:pt x="160" y="6"/>
                        <a:pt x="162" y="3"/>
                        <a:pt x="16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00827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1" name="Freeform 7"/>
                <p:cNvSpPr>
                  <a:spLocks/>
                </p:cNvSpPr>
                <p:nvPr/>
              </p:nvSpPr>
              <p:spPr bwMode="auto">
                <a:xfrm>
                  <a:off x="7326313" y="4132263"/>
                  <a:ext cx="161925" cy="298450"/>
                </a:xfrm>
                <a:custGeom>
                  <a:avLst/>
                  <a:gdLst>
                    <a:gd name="T0" fmla="*/ 73 w 73"/>
                    <a:gd name="T1" fmla="*/ 86 h 134"/>
                    <a:gd name="T2" fmla="*/ 72 w 73"/>
                    <a:gd name="T3" fmla="*/ 95 h 134"/>
                    <a:gd name="T4" fmla="*/ 68 w 73"/>
                    <a:gd name="T5" fmla="*/ 103 h 134"/>
                    <a:gd name="T6" fmla="*/ 60 w 73"/>
                    <a:gd name="T7" fmla="*/ 111 h 134"/>
                    <a:gd name="T8" fmla="*/ 47 w 73"/>
                    <a:gd name="T9" fmla="*/ 117 h 134"/>
                    <a:gd name="T10" fmla="*/ 47 w 73"/>
                    <a:gd name="T11" fmla="*/ 134 h 134"/>
                    <a:gd name="T12" fmla="*/ 29 w 73"/>
                    <a:gd name="T13" fmla="*/ 134 h 134"/>
                    <a:gd name="T14" fmla="*/ 29 w 73"/>
                    <a:gd name="T15" fmla="*/ 119 h 134"/>
                    <a:gd name="T16" fmla="*/ 21 w 73"/>
                    <a:gd name="T17" fmla="*/ 118 h 134"/>
                    <a:gd name="T18" fmla="*/ 13 w 73"/>
                    <a:gd name="T19" fmla="*/ 117 h 134"/>
                    <a:gd name="T20" fmla="*/ 6 w 73"/>
                    <a:gd name="T21" fmla="*/ 115 h 134"/>
                    <a:gd name="T22" fmla="*/ 1 w 73"/>
                    <a:gd name="T23" fmla="*/ 113 h 134"/>
                    <a:gd name="T24" fmla="*/ 1 w 73"/>
                    <a:gd name="T25" fmla="*/ 85 h 134"/>
                    <a:gd name="T26" fmla="*/ 16 w 73"/>
                    <a:gd name="T27" fmla="*/ 93 h 134"/>
                    <a:gd name="T28" fmla="*/ 31 w 73"/>
                    <a:gd name="T29" fmla="*/ 96 h 134"/>
                    <a:gd name="T30" fmla="*/ 35 w 73"/>
                    <a:gd name="T31" fmla="*/ 95 h 134"/>
                    <a:gd name="T32" fmla="*/ 38 w 73"/>
                    <a:gd name="T33" fmla="*/ 94 h 134"/>
                    <a:gd name="T34" fmla="*/ 39 w 73"/>
                    <a:gd name="T35" fmla="*/ 92 h 134"/>
                    <a:gd name="T36" fmla="*/ 40 w 73"/>
                    <a:gd name="T37" fmla="*/ 89 h 134"/>
                    <a:gd name="T38" fmla="*/ 39 w 73"/>
                    <a:gd name="T39" fmla="*/ 86 h 134"/>
                    <a:gd name="T40" fmla="*/ 37 w 73"/>
                    <a:gd name="T41" fmla="*/ 83 h 134"/>
                    <a:gd name="T42" fmla="*/ 32 w 73"/>
                    <a:gd name="T43" fmla="*/ 80 h 134"/>
                    <a:gd name="T44" fmla="*/ 24 w 73"/>
                    <a:gd name="T45" fmla="*/ 77 h 134"/>
                    <a:gd name="T46" fmla="*/ 13 w 73"/>
                    <a:gd name="T47" fmla="*/ 71 h 134"/>
                    <a:gd name="T48" fmla="*/ 5 w 73"/>
                    <a:gd name="T49" fmla="*/ 63 h 134"/>
                    <a:gd name="T50" fmla="*/ 1 w 73"/>
                    <a:gd name="T51" fmla="*/ 55 h 134"/>
                    <a:gd name="T52" fmla="*/ 0 w 73"/>
                    <a:gd name="T53" fmla="*/ 46 h 134"/>
                    <a:gd name="T54" fmla="*/ 2 w 73"/>
                    <a:gd name="T55" fmla="*/ 34 h 134"/>
                    <a:gd name="T56" fmla="*/ 8 w 73"/>
                    <a:gd name="T57" fmla="*/ 25 h 134"/>
                    <a:gd name="T58" fmla="*/ 17 w 73"/>
                    <a:gd name="T59" fmla="*/ 18 h 134"/>
                    <a:gd name="T60" fmla="*/ 29 w 73"/>
                    <a:gd name="T61" fmla="*/ 15 h 134"/>
                    <a:gd name="T62" fmla="*/ 29 w 73"/>
                    <a:gd name="T63" fmla="*/ 0 h 134"/>
                    <a:gd name="T64" fmla="*/ 47 w 73"/>
                    <a:gd name="T65" fmla="*/ 0 h 134"/>
                    <a:gd name="T66" fmla="*/ 47 w 73"/>
                    <a:gd name="T67" fmla="*/ 14 h 134"/>
                    <a:gd name="T68" fmla="*/ 59 w 73"/>
                    <a:gd name="T69" fmla="*/ 15 h 134"/>
                    <a:gd name="T70" fmla="*/ 68 w 73"/>
                    <a:gd name="T71" fmla="*/ 17 h 134"/>
                    <a:gd name="T72" fmla="*/ 68 w 73"/>
                    <a:gd name="T73" fmla="*/ 44 h 134"/>
                    <a:gd name="T74" fmla="*/ 63 w 73"/>
                    <a:gd name="T75" fmla="*/ 41 h 134"/>
                    <a:gd name="T76" fmla="*/ 56 w 73"/>
                    <a:gd name="T77" fmla="*/ 39 h 134"/>
                    <a:gd name="T78" fmla="*/ 49 w 73"/>
                    <a:gd name="T79" fmla="*/ 37 h 134"/>
                    <a:gd name="T80" fmla="*/ 41 w 73"/>
                    <a:gd name="T81" fmla="*/ 36 h 134"/>
                    <a:gd name="T82" fmla="*/ 37 w 73"/>
                    <a:gd name="T83" fmla="*/ 37 h 134"/>
                    <a:gd name="T84" fmla="*/ 34 w 73"/>
                    <a:gd name="T85" fmla="*/ 38 h 134"/>
                    <a:gd name="T86" fmla="*/ 33 w 73"/>
                    <a:gd name="T87" fmla="*/ 40 h 134"/>
                    <a:gd name="T88" fmla="*/ 32 w 73"/>
                    <a:gd name="T89" fmla="*/ 43 h 134"/>
                    <a:gd name="T90" fmla="*/ 32 w 73"/>
                    <a:gd name="T91" fmla="*/ 45 h 134"/>
                    <a:gd name="T92" fmla="*/ 34 w 73"/>
                    <a:gd name="T93" fmla="*/ 48 h 134"/>
                    <a:gd name="T94" fmla="*/ 38 w 73"/>
                    <a:gd name="T95" fmla="*/ 51 h 134"/>
                    <a:gd name="T96" fmla="*/ 45 w 73"/>
                    <a:gd name="T97" fmla="*/ 54 h 134"/>
                    <a:gd name="T98" fmla="*/ 58 w 73"/>
                    <a:gd name="T99" fmla="*/ 61 h 134"/>
                    <a:gd name="T100" fmla="*/ 67 w 73"/>
                    <a:gd name="T101" fmla="*/ 69 h 134"/>
                    <a:gd name="T102" fmla="*/ 72 w 73"/>
                    <a:gd name="T103" fmla="*/ 77 h 134"/>
                    <a:gd name="T104" fmla="*/ 73 w 73"/>
                    <a:gd name="T105" fmla="*/ 86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3" h="134">
                      <a:moveTo>
                        <a:pt x="73" y="86"/>
                      </a:moveTo>
                      <a:cubicBezTo>
                        <a:pt x="73" y="89"/>
                        <a:pt x="73" y="92"/>
                        <a:pt x="72" y="95"/>
                      </a:cubicBezTo>
                      <a:cubicBezTo>
                        <a:pt x="71" y="98"/>
                        <a:pt x="70" y="101"/>
                        <a:pt x="68" y="103"/>
                      </a:cubicBezTo>
                      <a:cubicBezTo>
                        <a:pt x="66" y="106"/>
                        <a:pt x="63" y="109"/>
                        <a:pt x="60" y="111"/>
                      </a:cubicBezTo>
                      <a:cubicBezTo>
                        <a:pt x="56" y="114"/>
                        <a:pt x="52" y="115"/>
                        <a:pt x="47" y="117"/>
                      </a:cubicBezTo>
                      <a:cubicBezTo>
                        <a:pt x="47" y="134"/>
                        <a:pt x="47" y="134"/>
                        <a:pt x="47" y="134"/>
                      </a:cubicBezTo>
                      <a:cubicBezTo>
                        <a:pt x="29" y="134"/>
                        <a:pt x="29" y="134"/>
                        <a:pt x="29" y="134"/>
                      </a:cubicBezTo>
                      <a:cubicBezTo>
                        <a:pt x="29" y="119"/>
                        <a:pt x="29" y="119"/>
                        <a:pt x="29" y="119"/>
                      </a:cubicBezTo>
                      <a:cubicBezTo>
                        <a:pt x="27" y="119"/>
                        <a:pt x="24" y="119"/>
                        <a:pt x="21" y="118"/>
                      </a:cubicBezTo>
                      <a:cubicBezTo>
                        <a:pt x="18" y="118"/>
                        <a:pt x="15" y="117"/>
                        <a:pt x="13" y="117"/>
                      </a:cubicBezTo>
                      <a:cubicBezTo>
                        <a:pt x="10" y="116"/>
                        <a:pt x="8" y="116"/>
                        <a:pt x="6" y="115"/>
                      </a:cubicBezTo>
                      <a:cubicBezTo>
                        <a:pt x="4" y="114"/>
                        <a:pt x="2" y="113"/>
                        <a:pt x="1" y="113"/>
                      </a:cubicBezTo>
                      <a:cubicBezTo>
                        <a:pt x="1" y="85"/>
                        <a:pt x="1" y="85"/>
                        <a:pt x="1" y="85"/>
                      </a:cubicBezTo>
                      <a:cubicBezTo>
                        <a:pt x="6" y="88"/>
                        <a:pt x="11" y="91"/>
                        <a:pt x="16" y="93"/>
                      </a:cubicBezTo>
                      <a:cubicBezTo>
                        <a:pt x="21" y="95"/>
                        <a:pt x="26" y="96"/>
                        <a:pt x="31" y="96"/>
                      </a:cubicBezTo>
                      <a:cubicBezTo>
                        <a:pt x="33" y="96"/>
                        <a:pt x="34" y="96"/>
                        <a:pt x="35" y="95"/>
                      </a:cubicBezTo>
                      <a:cubicBezTo>
                        <a:pt x="36" y="95"/>
                        <a:pt x="37" y="94"/>
                        <a:pt x="38" y="94"/>
                      </a:cubicBezTo>
                      <a:cubicBezTo>
                        <a:pt x="38" y="93"/>
                        <a:pt x="39" y="92"/>
                        <a:pt x="39" y="92"/>
                      </a:cubicBezTo>
                      <a:cubicBezTo>
                        <a:pt x="39" y="91"/>
                        <a:pt x="40" y="90"/>
                        <a:pt x="40" y="89"/>
                      </a:cubicBezTo>
                      <a:cubicBezTo>
                        <a:pt x="40" y="88"/>
                        <a:pt x="40" y="87"/>
                        <a:pt x="39" y="86"/>
                      </a:cubicBezTo>
                      <a:cubicBezTo>
                        <a:pt x="39" y="85"/>
                        <a:pt x="38" y="84"/>
                        <a:pt x="37" y="83"/>
                      </a:cubicBezTo>
                      <a:cubicBezTo>
                        <a:pt x="36" y="82"/>
                        <a:pt x="35" y="81"/>
                        <a:pt x="32" y="80"/>
                      </a:cubicBezTo>
                      <a:cubicBezTo>
                        <a:pt x="30" y="79"/>
                        <a:pt x="28" y="78"/>
                        <a:pt x="24" y="77"/>
                      </a:cubicBezTo>
                      <a:cubicBezTo>
                        <a:pt x="20" y="75"/>
                        <a:pt x="16" y="73"/>
                        <a:pt x="13" y="71"/>
                      </a:cubicBezTo>
                      <a:cubicBezTo>
                        <a:pt x="10" y="68"/>
                        <a:pt x="7" y="66"/>
                        <a:pt x="5" y="63"/>
                      </a:cubicBezTo>
                      <a:cubicBezTo>
                        <a:pt x="3" y="61"/>
                        <a:pt x="2" y="58"/>
                        <a:pt x="1" y="55"/>
                      </a:cubicBezTo>
                      <a:cubicBezTo>
                        <a:pt x="0" y="52"/>
                        <a:pt x="0" y="49"/>
                        <a:pt x="0" y="46"/>
                      </a:cubicBezTo>
                      <a:cubicBezTo>
                        <a:pt x="0" y="42"/>
                        <a:pt x="1" y="38"/>
                        <a:pt x="2" y="34"/>
                      </a:cubicBezTo>
                      <a:cubicBezTo>
                        <a:pt x="3" y="31"/>
                        <a:pt x="5" y="28"/>
                        <a:pt x="8" y="25"/>
                      </a:cubicBezTo>
                      <a:cubicBezTo>
                        <a:pt x="10" y="22"/>
                        <a:pt x="13" y="20"/>
                        <a:pt x="17" y="18"/>
                      </a:cubicBezTo>
                      <a:cubicBezTo>
                        <a:pt x="21" y="17"/>
                        <a:pt x="25" y="15"/>
                        <a:pt x="29" y="15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47" y="14"/>
                        <a:pt x="47" y="14"/>
                        <a:pt x="47" y="14"/>
                      </a:cubicBezTo>
                      <a:cubicBezTo>
                        <a:pt x="51" y="14"/>
                        <a:pt x="55" y="14"/>
                        <a:pt x="59" y="15"/>
                      </a:cubicBezTo>
                      <a:cubicBezTo>
                        <a:pt x="63" y="16"/>
                        <a:pt x="66" y="16"/>
                        <a:pt x="68" y="17"/>
                      </a:cubicBezTo>
                      <a:cubicBezTo>
                        <a:pt x="68" y="44"/>
                        <a:pt x="68" y="44"/>
                        <a:pt x="68" y="44"/>
                      </a:cubicBezTo>
                      <a:cubicBezTo>
                        <a:pt x="67" y="43"/>
                        <a:pt x="65" y="42"/>
                        <a:pt x="63" y="41"/>
                      </a:cubicBezTo>
                      <a:cubicBezTo>
                        <a:pt x="61" y="41"/>
                        <a:pt x="59" y="40"/>
                        <a:pt x="56" y="39"/>
                      </a:cubicBezTo>
                      <a:cubicBezTo>
                        <a:pt x="54" y="38"/>
                        <a:pt x="52" y="38"/>
                        <a:pt x="49" y="37"/>
                      </a:cubicBezTo>
                      <a:cubicBezTo>
                        <a:pt x="46" y="37"/>
                        <a:pt x="44" y="36"/>
                        <a:pt x="41" y="36"/>
                      </a:cubicBezTo>
                      <a:cubicBezTo>
                        <a:pt x="40" y="36"/>
                        <a:pt x="38" y="37"/>
                        <a:pt x="37" y="37"/>
                      </a:cubicBezTo>
                      <a:cubicBezTo>
                        <a:pt x="36" y="37"/>
                        <a:pt x="35" y="38"/>
                        <a:pt x="34" y="38"/>
                      </a:cubicBezTo>
                      <a:cubicBezTo>
                        <a:pt x="34" y="39"/>
                        <a:pt x="33" y="40"/>
                        <a:pt x="33" y="40"/>
                      </a:cubicBezTo>
                      <a:cubicBezTo>
                        <a:pt x="32" y="41"/>
                        <a:pt x="32" y="42"/>
                        <a:pt x="32" y="43"/>
                      </a:cubicBezTo>
                      <a:cubicBezTo>
                        <a:pt x="32" y="44"/>
                        <a:pt x="32" y="45"/>
                        <a:pt x="32" y="45"/>
                      </a:cubicBezTo>
                      <a:cubicBezTo>
                        <a:pt x="33" y="46"/>
                        <a:pt x="33" y="47"/>
                        <a:pt x="34" y="48"/>
                      </a:cubicBezTo>
                      <a:cubicBezTo>
                        <a:pt x="35" y="49"/>
                        <a:pt x="36" y="50"/>
                        <a:pt x="38" y="51"/>
                      </a:cubicBezTo>
                      <a:cubicBezTo>
                        <a:pt x="40" y="52"/>
                        <a:pt x="42" y="53"/>
                        <a:pt x="45" y="54"/>
                      </a:cubicBezTo>
                      <a:cubicBezTo>
                        <a:pt x="50" y="57"/>
                        <a:pt x="55" y="59"/>
                        <a:pt x="58" y="61"/>
                      </a:cubicBezTo>
                      <a:cubicBezTo>
                        <a:pt x="62" y="64"/>
                        <a:pt x="65" y="66"/>
                        <a:pt x="67" y="69"/>
                      </a:cubicBezTo>
                      <a:cubicBezTo>
                        <a:pt x="69" y="72"/>
                        <a:pt x="71" y="74"/>
                        <a:pt x="72" y="77"/>
                      </a:cubicBezTo>
                      <a:cubicBezTo>
                        <a:pt x="73" y="80"/>
                        <a:pt x="73" y="83"/>
                        <a:pt x="73" y="86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2" name="Freeform 8"/>
                <p:cNvSpPr>
                  <a:spLocks/>
                </p:cNvSpPr>
                <p:nvPr/>
              </p:nvSpPr>
              <p:spPr bwMode="auto">
                <a:xfrm>
                  <a:off x="7523163" y="4019551"/>
                  <a:ext cx="122238" cy="223838"/>
                </a:xfrm>
                <a:custGeom>
                  <a:avLst/>
                  <a:gdLst>
                    <a:gd name="T0" fmla="*/ 55 w 55"/>
                    <a:gd name="T1" fmla="*/ 66 h 101"/>
                    <a:gd name="T2" fmla="*/ 55 w 55"/>
                    <a:gd name="T3" fmla="*/ 72 h 101"/>
                    <a:gd name="T4" fmla="*/ 51 w 55"/>
                    <a:gd name="T5" fmla="*/ 78 h 101"/>
                    <a:gd name="T6" fmla="*/ 45 w 55"/>
                    <a:gd name="T7" fmla="*/ 84 h 101"/>
                    <a:gd name="T8" fmla="*/ 35 w 55"/>
                    <a:gd name="T9" fmla="*/ 89 h 101"/>
                    <a:gd name="T10" fmla="*/ 35 w 55"/>
                    <a:gd name="T11" fmla="*/ 101 h 101"/>
                    <a:gd name="T12" fmla="*/ 22 w 55"/>
                    <a:gd name="T13" fmla="*/ 101 h 101"/>
                    <a:gd name="T14" fmla="*/ 22 w 55"/>
                    <a:gd name="T15" fmla="*/ 90 h 101"/>
                    <a:gd name="T16" fmla="*/ 16 w 55"/>
                    <a:gd name="T17" fmla="*/ 90 h 101"/>
                    <a:gd name="T18" fmla="*/ 10 w 55"/>
                    <a:gd name="T19" fmla="*/ 89 h 101"/>
                    <a:gd name="T20" fmla="*/ 4 w 55"/>
                    <a:gd name="T21" fmla="*/ 87 h 101"/>
                    <a:gd name="T22" fmla="*/ 1 w 55"/>
                    <a:gd name="T23" fmla="*/ 85 h 101"/>
                    <a:gd name="T24" fmla="*/ 1 w 55"/>
                    <a:gd name="T25" fmla="*/ 64 h 101"/>
                    <a:gd name="T26" fmla="*/ 12 w 55"/>
                    <a:gd name="T27" fmla="*/ 71 h 101"/>
                    <a:gd name="T28" fmla="*/ 24 w 55"/>
                    <a:gd name="T29" fmla="*/ 73 h 101"/>
                    <a:gd name="T30" fmla="*/ 27 w 55"/>
                    <a:gd name="T31" fmla="*/ 72 h 101"/>
                    <a:gd name="T32" fmla="*/ 29 w 55"/>
                    <a:gd name="T33" fmla="*/ 71 h 101"/>
                    <a:gd name="T34" fmla="*/ 30 w 55"/>
                    <a:gd name="T35" fmla="*/ 69 h 101"/>
                    <a:gd name="T36" fmla="*/ 30 w 55"/>
                    <a:gd name="T37" fmla="*/ 67 h 101"/>
                    <a:gd name="T38" fmla="*/ 30 w 55"/>
                    <a:gd name="T39" fmla="*/ 65 h 101"/>
                    <a:gd name="T40" fmla="*/ 28 w 55"/>
                    <a:gd name="T41" fmla="*/ 63 h 101"/>
                    <a:gd name="T42" fmla="*/ 25 w 55"/>
                    <a:gd name="T43" fmla="*/ 61 h 101"/>
                    <a:gd name="T44" fmla="*/ 18 w 55"/>
                    <a:gd name="T45" fmla="*/ 58 h 101"/>
                    <a:gd name="T46" fmla="*/ 10 w 55"/>
                    <a:gd name="T47" fmla="*/ 54 h 101"/>
                    <a:gd name="T48" fmla="*/ 4 w 55"/>
                    <a:gd name="T49" fmla="*/ 48 h 101"/>
                    <a:gd name="T50" fmla="*/ 1 w 55"/>
                    <a:gd name="T51" fmla="*/ 42 h 101"/>
                    <a:gd name="T52" fmla="*/ 0 w 55"/>
                    <a:gd name="T53" fmla="*/ 35 h 101"/>
                    <a:gd name="T54" fmla="*/ 2 w 55"/>
                    <a:gd name="T55" fmla="*/ 26 h 101"/>
                    <a:gd name="T56" fmla="*/ 6 w 55"/>
                    <a:gd name="T57" fmla="*/ 19 h 101"/>
                    <a:gd name="T58" fmla="*/ 13 w 55"/>
                    <a:gd name="T59" fmla="*/ 14 h 101"/>
                    <a:gd name="T60" fmla="*/ 22 w 55"/>
                    <a:gd name="T61" fmla="*/ 11 h 101"/>
                    <a:gd name="T62" fmla="*/ 22 w 55"/>
                    <a:gd name="T63" fmla="*/ 0 h 101"/>
                    <a:gd name="T64" fmla="*/ 35 w 55"/>
                    <a:gd name="T65" fmla="*/ 0 h 101"/>
                    <a:gd name="T66" fmla="*/ 35 w 55"/>
                    <a:gd name="T67" fmla="*/ 11 h 101"/>
                    <a:gd name="T68" fmla="*/ 45 w 55"/>
                    <a:gd name="T69" fmla="*/ 12 h 101"/>
                    <a:gd name="T70" fmla="*/ 52 w 55"/>
                    <a:gd name="T71" fmla="*/ 13 h 101"/>
                    <a:gd name="T72" fmla="*/ 52 w 55"/>
                    <a:gd name="T73" fmla="*/ 34 h 101"/>
                    <a:gd name="T74" fmla="*/ 48 w 55"/>
                    <a:gd name="T75" fmla="*/ 32 h 101"/>
                    <a:gd name="T76" fmla="*/ 43 w 55"/>
                    <a:gd name="T77" fmla="*/ 30 h 101"/>
                    <a:gd name="T78" fmla="*/ 37 w 55"/>
                    <a:gd name="T79" fmla="*/ 28 h 101"/>
                    <a:gd name="T80" fmla="*/ 31 w 55"/>
                    <a:gd name="T81" fmla="*/ 28 h 101"/>
                    <a:gd name="T82" fmla="*/ 28 w 55"/>
                    <a:gd name="T83" fmla="*/ 28 h 101"/>
                    <a:gd name="T84" fmla="*/ 26 w 55"/>
                    <a:gd name="T85" fmla="*/ 29 h 101"/>
                    <a:gd name="T86" fmla="*/ 25 w 55"/>
                    <a:gd name="T87" fmla="*/ 31 h 101"/>
                    <a:gd name="T88" fmla="*/ 24 w 55"/>
                    <a:gd name="T89" fmla="*/ 33 h 101"/>
                    <a:gd name="T90" fmla="*/ 25 w 55"/>
                    <a:gd name="T91" fmla="*/ 35 h 101"/>
                    <a:gd name="T92" fmla="*/ 26 w 55"/>
                    <a:gd name="T93" fmla="*/ 37 h 101"/>
                    <a:gd name="T94" fmla="*/ 29 w 55"/>
                    <a:gd name="T95" fmla="*/ 39 h 101"/>
                    <a:gd name="T96" fmla="*/ 34 w 55"/>
                    <a:gd name="T97" fmla="*/ 41 h 101"/>
                    <a:gd name="T98" fmla="*/ 44 w 55"/>
                    <a:gd name="T99" fmla="*/ 46 h 101"/>
                    <a:gd name="T100" fmla="*/ 51 w 55"/>
                    <a:gd name="T101" fmla="*/ 52 h 101"/>
                    <a:gd name="T102" fmla="*/ 54 w 55"/>
                    <a:gd name="T103" fmla="*/ 59 h 101"/>
                    <a:gd name="T104" fmla="*/ 55 w 55"/>
                    <a:gd name="T105" fmla="*/ 66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5" h="101">
                      <a:moveTo>
                        <a:pt x="55" y="66"/>
                      </a:moveTo>
                      <a:cubicBezTo>
                        <a:pt x="55" y="67"/>
                        <a:pt x="55" y="70"/>
                        <a:pt x="55" y="72"/>
                      </a:cubicBezTo>
                      <a:cubicBezTo>
                        <a:pt x="54" y="74"/>
                        <a:pt x="53" y="76"/>
                        <a:pt x="51" y="78"/>
                      </a:cubicBezTo>
                      <a:cubicBezTo>
                        <a:pt x="50" y="81"/>
                        <a:pt x="48" y="82"/>
                        <a:pt x="45" y="84"/>
                      </a:cubicBezTo>
                      <a:cubicBezTo>
                        <a:pt x="43" y="86"/>
                        <a:pt x="39" y="88"/>
                        <a:pt x="35" y="89"/>
                      </a:cubicBezTo>
                      <a:cubicBezTo>
                        <a:pt x="35" y="101"/>
                        <a:pt x="35" y="101"/>
                        <a:pt x="35" y="101"/>
                      </a:cubicBezTo>
                      <a:cubicBezTo>
                        <a:pt x="22" y="101"/>
                        <a:pt x="22" y="101"/>
                        <a:pt x="22" y="101"/>
                      </a:cubicBezTo>
                      <a:cubicBezTo>
                        <a:pt x="22" y="90"/>
                        <a:pt x="22" y="90"/>
                        <a:pt x="22" y="90"/>
                      </a:cubicBezTo>
                      <a:cubicBezTo>
                        <a:pt x="20" y="90"/>
                        <a:pt x="18" y="90"/>
                        <a:pt x="16" y="90"/>
                      </a:cubicBezTo>
                      <a:cubicBezTo>
                        <a:pt x="14" y="89"/>
                        <a:pt x="12" y="89"/>
                        <a:pt x="10" y="89"/>
                      </a:cubicBezTo>
                      <a:cubicBezTo>
                        <a:pt x="8" y="88"/>
                        <a:pt x="6" y="88"/>
                        <a:pt x="4" y="87"/>
                      </a:cubicBezTo>
                      <a:cubicBezTo>
                        <a:pt x="3" y="87"/>
                        <a:pt x="2" y="86"/>
                        <a:pt x="1" y="85"/>
                      </a:cubicBezTo>
                      <a:cubicBezTo>
                        <a:pt x="1" y="64"/>
                        <a:pt x="1" y="64"/>
                        <a:pt x="1" y="64"/>
                      </a:cubicBezTo>
                      <a:cubicBezTo>
                        <a:pt x="5" y="67"/>
                        <a:pt x="8" y="69"/>
                        <a:pt x="12" y="71"/>
                      </a:cubicBezTo>
                      <a:cubicBezTo>
                        <a:pt x="16" y="72"/>
                        <a:pt x="20" y="73"/>
                        <a:pt x="24" y="73"/>
                      </a:cubicBezTo>
                      <a:cubicBezTo>
                        <a:pt x="25" y="73"/>
                        <a:pt x="26" y="73"/>
                        <a:pt x="27" y="72"/>
                      </a:cubicBezTo>
                      <a:cubicBezTo>
                        <a:pt x="27" y="72"/>
                        <a:pt x="28" y="72"/>
                        <a:pt x="29" y="71"/>
                      </a:cubicBezTo>
                      <a:cubicBezTo>
                        <a:pt x="29" y="71"/>
                        <a:pt x="30" y="70"/>
                        <a:pt x="30" y="69"/>
                      </a:cubicBezTo>
                      <a:cubicBezTo>
                        <a:pt x="30" y="69"/>
                        <a:pt x="30" y="68"/>
                        <a:pt x="30" y="67"/>
                      </a:cubicBezTo>
                      <a:cubicBezTo>
                        <a:pt x="30" y="67"/>
                        <a:pt x="30" y="66"/>
                        <a:pt x="30" y="65"/>
                      </a:cubicBezTo>
                      <a:cubicBezTo>
                        <a:pt x="30" y="65"/>
                        <a:pt x="29" y="64"/>
                        <a:pt x="28" y="63"/>
                      </a:cubicBezTo>
                      <a:cubicBezTo>
                        <a:pt x="27" y="63"/>
                        <a:pt x="26" y="62"/>
                        <a:pt x="25" y="61"/>
                      </a:cubicBezTo>
                      <a:cubicBezTo>
                        <a:pt x="23" y="60"/>
                        <a:pt x="21" y="59"/>
                        <a:pt x="18" y="58"/>
                      </a:cubicBezTo>
                      <a:cubicBezTo>
                        <a:pt x="15" y="57"/>
                        <a:pt x="12" y="55"/>
                        <a:pt x="10" y="54"/>
                      </a:cubicBezTo>
                      <a:cubicBezTo>
                        <a:pt x="7" y="52"/>
                        <a:pt x="6" y="50"/>
                        <a:pt x="4" y="48"/>
                      </a:cubicBezTo>
                      <a:cubicBezTo>
                        <a:pt x="3" y="46"/>
                        <a:pt x="2" y="44"/>
                        <a:pt x="1" y="42"/>
                      </a:cubicBezTo>
                      <a:cubicBezTo>
                        <a:pt x="0" y="40"/>
                        <a:pt x="0" y="37"/>
                        <a:pt x="0" y="35"/>
                      </a:cubicBezTo>
                      <a:cubicBezTo>
                        <a:pt x="0" y="32"/>
                        <a:pt x="1" y="29"/>
                        <a:pt x="2" y="26"/>
                      </a:cubicBezTo>
                      <a:cubicBezTo>
                        <a:pt x="3" y="24"/>
                        <a:pt x="4" y="21"/>
                        <a:pt x="6" y="19"/>
                      </a:cubicBezTo>
                      <a:cubicBezTo>
                        <a:pt x="8" y="17"/>
                        <a:pt x="10" y="15"/>
                        <a:pt x="13" y="14"/>
                      </a:cubicBezTo>
                      <a:cubicBezTo>
                        <a:pt x="16" y="13"/>
                        <a:pt x="19" y="12"/>
                        <a:pt x="22" y="11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5" y="11"/>
                        <a:pt x="35" y="11"/>
                        <a:pt x="35" y="11"/>
                      </a:cubicBezTo>
                      <a:cubicBezTo>
                        <a:pt x="39" y="11"/>
                        <a:pt x="42" y="11"/>
                        <a:pt x="45" y="12"/>
                      </a:cubicBezTo>
                      <a:cubicBezTo>
                        <a:pt x="47" y="12"/>
                        <a:pt x="50" y="13"/>
                        <a:pt x="52" y="13"/>
                      </a:cubicBezTo>
                      <a:cubicBezTo>
                        <a:pt x="52" y="34"/>
                        <a:pt x="52" y="34"/>
                        <a:pt x="52" y="34"/>
                      </a:cubicBezTo>
                      <a:cubicBezTo>
                        <a:pt x="50" y="33"/>
                        <a:pt x="49" y="32"/>
                        <a:pt x="48" y="32"/>
                      </a:cubicBezTo>
                      <a:cubicBezTo>
                        <a:pt x="46" y="31"/>
                        <a:pt x="45" y="30"/>
                        <a:pt x="43" y="30"/>
                      </a:cubicBezTo>
                      <a:cubicBezTo>
                        <a:pt x="41" y="29"/>
                        <a:pt x="39" y="29"/>
                        <a:pt x="37" y="28"/>
                      </a:cubicBezTo>
                      <a:cubicBezTo>
                        <a:pt x="35" y="28"/>
                        <a:pt x="33" y="28"/>
                        <a:pt x="31" y="28"/>
                      </a:cubicBezTo>
                      <a:cubicBezTo>
                        <a:pt x="30" y="28"/>
                        <a:pt x="29" y="28"/>
                        <a:pt x="28" y="28"/>
                      </a:cubicBezTo>
                      <a:cubicBezTo>
                        <a:pt x="27" y="28"/>
                        <a:pt x="27" y="29"/>
                        <a:pt x="26" y="29"/>
                      </a:cubicBezTo>
                      <a:cubicBezTo>
                        <a:pt x="26" y="30"/>
                        <a:pt x="25" y="30"/>
                        <a:pt x="25" y="31"/>
                      </a:cubicBezTo>
                      <a:cubicBezTo>
                        <a:pt x="24" y="31"/>
                        <a:pt x="24" y="32"/>
                        <a:pt x="24" y="33"/>
                      </a:cubicBezTo>
                      <a:cubicBezTo>
                        <a:pt x="24" y="33"/>
                        <a:pt x="24" y="34"/>
                        <a:pt x="25" y="35"/>
                      </a:cubicBezTo>
                      <a:cubicBezTo>
                        <a:pt x="25" y="35"/>
                        <a:pt x="25" y="36"/>
                        <a:pt x="26" y="37"/>
                      </a:cubicBezTo>
                      <a:cubicBezTo>
                        <a:pt x="26" y="37"/>
                        <a:pt x="27" y="38"/>
                        <a:pt x="29" y="39"/>
                      </a:cubicBezTo>
                      <a:cubicBezTo>
                        <a:pt x="30" y="39"/>
                        <a:pt x="32" y="40"/>
                        <a:pt x="34" y="41"/>
                      </a:cubicBezTo>
                      <a:cubicBezTo>
                        <a:pt x="38" y="43"/>
                        <a:pt x="41" y="45"/>
                        <a:pt x="44" y="46"/>
                      </a:cubicBezTo>
                      <a:cubicBezTo>
                        <a:pt x="47" y="48"/>
                        <a:pt x="49" y="50"/>
                        <a:pt x="51" y="52"/>
                      </a:cubicBezTo>
                      <a:cubicBezTo>
                        <a:pt x="52" y="54"/>
                        <a:pt x="54" y="56"/>
                        <a:pt x="54" y="59"/>
                      </a:cubicBezTo>
                      <a:cubicBezTo>
                        <a:pt x="55" y="61"/>
                        <a:pt x="55" y="63"/>
                        <a:pt x="55" y="66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3" name="Freeform 9"/>
                <p:cNvSpPr>
                  <a:spLocks/>
                </p:cNvSpPr>
                <p:nvPr/>
              </p:nvSpPr>
              <p:spPr bwMode="auto">
                <a:xfrm>
                  <a:off x="7300913" y="5065713"/>
                  <a:ext cx="771525" cy="873125"/>
                </a:xfrm>
                <a:custGeom>
                  <a:avLst/>
                  <a:gdLst>
                    <a:gd name="T0" fmla="*/ 464 w 486"/>
                    <a:gd name="T1" fmla="*/ 550 h 550"/>
                    <a:gd name="T2" fmla="*/ 20 w 486"/>
                    <a:gd name="T3" fmla="*/ 550 h 550"/>
                    <a:gd name="T4" fmla="*/ 0 w 486"/>
                    <a:gd name="T5" fmla="*/ 0 h 550"/>
                    <a:gd name="T6" fmla="*/ 486 w 486"/>
                    <a:gd name="T7" fmla="*/ 0 h 550"/>
                    <a:gd name="T8" fmla="*/ 464 w 486"/>
                    <a:gd name="T9" fmla="*/ 550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6" h="550">
                      <a:moveTo>
                        <a:pt x="464" y="550"/>
                      </a:moveTo>
                      <a:lnTo>
                        <a:pt x="20" y="550"/>
                      </a:lnTo>
                      <a:lnTo>
                        <a:pt x="0" y="0"/>
                      </a:lnTo>
                      <a:lnTo>
                        <a:pt x="486" y="0"/>
                      </a:lnTo>
                      <a:lnTo>
                        <a:pt x="464" y="55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4" name="Freeform 10"/>
                <p:cNvSpPr>
                  <a:spLocks/>
                </p:cNvSpPr>
                <p:nvPr/>
              </p:nvSpPr>
              <p:spPr bwMode="auto">
                <a:xfrm>
                  <a:off x="8020050" y="5921376"/>
                  <a:ext cx="17463" cy="17463"/>
                </a:xfrm>
                <a:custGeom>
                  <a:avLst/>
                  <a:gdLst>
                    <a:gd name="T0" fmla="*/ 0 w 11"/>
                    <a:gd name="T1" fmla="*/ 11 h 11"/>
                    <a:gd name="T2" fmla="*/ 4 w 11"/>
                    <a:gd name="T3" fmla="*/ 11 h 11"/>
                    <a:gd name="T4" fmla="*/ 11 w 11"/>
                    <a:gd name="T5" fmla="*/ 4 h 11"/>
                    <a:gd name="T6" fmla="*/ 11 w 11"/>
                    <a:gd name="T7" fmla="*/ 0 h 11"/>
                    <a:gd name="T8" fmla="*/ 0 w 11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0" y="11"/>
                      </a:moveTo>
                      <a:lnTo>
                        <a:pt x="4" y="11"/>
                      </a:lnTo>
                      <a:lnTo>
                        <a:pt x="11" y="4"/>
                      </a:lnTo>
                      <a:lnTo>
                        <a:pt x="11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5" name="Freeform 11"/>
                <p:cNvSpPr>
                  <a:spLocks/>
                </p:cNvSpPr>
                <p:nvPr/>
              </p:nvSpPr>
              <p:spPr bwMode="auto">
                <a:xfrm>
                  <a:off x="7332663" y="5915026"/>
                  <a:ext cx="22225" cy="23813"/>
                </a:xfrm>
                <a:custGeom>
                  <a:avLst/>
                  <a:gdLst>
                    <a:gd name="T0" fmla="*/ 0 w 14"/>
                    <a:gd name="T1" fmla="*/ 0 h 15"/>
                    <a:gd name="T2" fmla="*/ 0 w 14"/>
                    <a:gd name="T3" fmla="*/ 5 h 15"/>
                    <a:gd name="T4" fmla="*/ 10 w 14"/>
                    <a:gd name="T5" fmla="*/ 15 h 15"/>
                    <a:gd name="T6" fmla="*/ 14 w 14"/>
                    <a:gd name="T7" fmla="*/ 15 h 15"/>
                    <a:gd name="T8" fmla="*/ 0 w 14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5">
                      <a:moveTo>
                        <a:pt x="0" y="0"/>
                      </a:moveTo>
                      <a:lnTo>
                        <a:pt x="0" y="5"/>
                      </a:lnTo>
                      <a:lnTo>
                        <a:pt x="10" y="15"/>
                      </a:lnTo>
                      <a:lnTo>
                        <a:pt x="14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6" name="Freeform 12"/>
                <p:cNvSpPr>
                  <a:spLocks/>
                </p:cNvSpPr>
                <p:nvPr/>
              </p:nvSpPr>
              <p:spPr bwMode="auto">
                <a:xfrm>
                  <a:off x="7300913" y="5065713"/>
                  <a:ext cx="4763" cy="4763"/>
                </a:xfrm>
                <a:custGeom>
                  <a:avLst/>
                  <a:gdLst>
                    <a:gd name="T0" fmla="*/ 0 w 3"/>
                    <a:gd name="T1" fmla="*/ 0 h 3"/>
                    <a:gd name="T2" fmla="*/ 0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lnTo>
                        <a:pt x="0" y="3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7" name="Freeform 13"/>
                <p:cNvSpPr>
                  <a:spLocks noEditPoints="1"/>
                </p:cNvSpPr>
                <p:nvPr/>
              </p:nvSpPr>
              <p:spPr bwMode="auto">
                <a:xfrm>
                  <a:off x="7300913" y="5065713"/>
                  <a:ext cx="771525" cy="873125"/>
                </a:xfrm>
                <a:custGeom>
                  <a:avLst/>
                  <a:gdLst>
                    <a:gd name="T0" fmla="*/ 472 w 486"/>
                    <a:gd name="T1" fmla="*/ 347 h 550"/>
                    <a:gd name="T2" fmla="*/ 474 w 486"/>
                    <a:gd name="T3" fmla="*/ 214 h 550"/>
                    <a:gd name="T4" fmla="*/ 483 w 486"/>
                    <a:gd name="T5" fmla="*/ 91 h 550"/>
                    <a:gd name="T6" fmla="*/ 405 w 486"/>
                    <a:gd name="T7" fmla="*/ 8 h 550"/>
                    <a:gd name="T8" fmla="*/ 310 w 486"/>
                    <a:gd name="T9" fmla="*/ 8 h 550"/>
                    <a:gd name="T10" fmla="*/ 168 w 486"/>
                    <a:gd name="T11" fmla="*/ 0 h 550"/>
                    <a:gd name="T12" fmla="*/ 45 w 486"/>
                    <a:gd name="T13" fmla="*/ 0 h 550"/>
                    <a:gd name="T14" fmla="*/ 5 w 486"/>
                    <a:gd name="T15" fmla="*/ 109 h 550"/>
                    <a:gd name="T16" fmla="*/ 35 w 486"/>
                    <a:gd name="T17" fmla="*/ 236 h 550"/>
                    <a:gd name="T18" fmla="*/ 13 w 486"/>
                    <a:gd name="T19" fmla="*/ 355 h 550"/>
                    <a:gd name="T20" fmla="*/ 59 w 486"/>
                    <a:gd name="T21" fmla="*/ 533 h 550"/>
                    <a:gd name="T22" fmla="*/ 154 w 486"/>
                    <a:gd name="T23" fmla="*/ 533 h 550"/>
                    <a:gd name="T24" fmla="*/ 304 w 486"/>
                    <a:gd name="T25" fmla="*/ 550 h 550"/>
                    <a:gd name="T26" fmla="*/ 411 w 486"/>
                    <a:gd name="T27" fmla="*/ 550 h 550"/>
                    <a:gd name="T28" fmla="*/ 132 w 486"/>
                    <a:gd name="T29" fmla="*/ 283 h 550"/>
                    <a:gd name="T30" fmla="*/ 245 w 486"/>
                    <a:gd name="T31" fmla="*/ 259 h 550"/>
                    <a:gd name="T32" fmla="*/ 357 w 486"/>
                    <a:gd name="T33" fmla="*/ 193 h 550"/>
                    <a:gd name="T34" fmla="*/ 287 w 486"/>
                    <a:gd name="T35" fmla="*/ 214 h 550"/>
                    <a:gd name="T36" fmla="*/ 173 w 486"/>
                    <a:gd name="T37" fmla="*/ 236 h 550"/>
                    <a:gd name="T38" fmla="*/ 152 w 486"/>
                    <a:gd name="T39" fmla="*/ 348 h 550"/>
                    <a:gd name="T40" fmla="*/ 244 w 486"/>
                    <a:gd name="T41" fmla="*/ 306 h 550"/>
                    <a:gd name="T42" fmla="*/ 357 w 486"/>
                    <a:gd name="T43" fmla="*/ 284 h 550"/>
                    <a:gd name="T44" fmla="*/ 380 w 486"/>
                    <a:gd name="T45" fmla="*/ 211 h 550"/>
                    <a:gd name="T46" fmla="*/ 266 w 486"/>
                    <a:gd name="T47" fmla="*/ 189 h 550"/>
                    <a:gd name="T48" fmla="*/ 175 w 486"/>
                    <a:gd name="T49" fmla="*/ 147 h 550"/>
                    <a:gd name="T50" fmla="*/ 126 w 486"/>
                    <a:gd name="T51" fmla="*/ 236 h 550"/>
                    <a:gd name="T52" fmla="*/ 173 w 486"/>
                    <a:gd name="T53" fmla="*/ 374 h 550"/>
                    <a:gd name="T54" fmla="*/ 223 w 486"/>
                    <a:gd name="T55" fmla="*/ 374 h 550"/>
                    <a:gd name="T56" fmla="*/ 336 w 486"/>
                    <a:gd name="T57" fmla="*/ 350 h 550"/>
                    <a:gd name="T58" fmla="*/ 423 w 486"/>
                    <a:gd name="T59" fmla="*/ 259 h 550"/>
                    <a:gd name="T60" fmla="*/ 401 w 486"/>
                    <a:gd name="T61" fmla="*/ 146 h 550"/>
                    <a:gd name="T62" fmla="*/ 245 w 486"/>
                    <a:gd name="T63" fmla="*/ 122 h 550"/>
                    <a:gd name="T64" fmla="*/ 195 w 486"/>
                    <a:gd name="T65" fmla="*/ 122 h 550"/>
                    <a:gd name="T66" fmla="*/ 104 w 486"/>
                    <a:gd name="T67" fmla="*/ 168 h 550"/>
                    <a:gd name="T68" fmla="*/ 63 w 486"/>
                    <a:gd name="T69" fmla="*/ 350 h 550"/>
                    <a:gd name="T70" fmla="*/ 152 w 486"/>
                    <a:gd name="T71" fmla="*/ 399 h 550"/>
                    <a:gd name="T72" fmla="*/ 266 w 486"/>
                    <a:gd name="T73" fmla="*/ 375 h 550"/>
                    <a:gd name="T74" fmla="*/ 357 w 486"/>
                    <a:gd name="T75" fmla="*/ 417 h 550"/>
                    <a:gd name="T76" fmla="*/ 405 w 486"/>
                    <a:gd name="T77" fmla="*/ 283 h 550"/>
                    <a:gd name="T78" fmla="*/ 447 w 486"/>
                    <a:gd name="T79" fmla="*/ 99 h 550"/>
                    <a:gd name="T80" fmla="*/ 355 w 486"/>
                    <a:gd name="T81" fmla="*/ 99 h 550"/>
                    <a:gd name="T82" fmla="*/ 201 w 486"/>
                    <a:gd name="T83" fmla="*/ 77 h 550"/>
                    <a:gd name="T84" fmla="*/ 150 w 486"/>
                    <a:gd name="T85" fmla="*/ 77 h 550"/>
                    <a:gd name="T86" fmla="*/ 82 w 486"/>
                    <a:gd name="T87" fmla="*/ 190 h 550"/>
                    <a:gd name="T88" fmla="*/ 40 w 486"/>
                    <a:gd name="T89" fmla="*/ 374 h 550"/>
                    <a:gd name="T90" fmla="*/ 108 w 486"/>
                    <a:gd name="T91" fmla="*/ 442 h 550"/>
                    <a:gd name="T92" fmla="*/ 264 w 486"/>
                    <a:gd name="T93" fmla="*/ 465 h 550"/>
                    <a:gd name="T94" fmla="*/ 314 w 486"/>
                    <a:gd name="T95" fmla="*/ 465 h 550"/>
                    <a:gd name="T96" fmla="*/ 469 w 486"/>
                    <a:gd name="T97" fmla="*/ 396 h 550"/>
                    <a:gd name="T98" fmla="*/ 429 w 486"/>
                    <a:gd name="T99" fmla="*/ 214 h 550"/>
                    <a:gd name="T100" fmla="*/ 448 w 486"/>
                    <a:gd name="T101" fmla="*/ 11 h 550"/>
                    <a:gd name="T102" fmla="*/ 335 w 486"/>
                    <a:gd name="T103" fmla="*/ 74 h 550"/>
                    <a:gd name="T104" fmla="*/ 244 w 486"/>
                    <a:gd name="T105" fmla="*/ 34 h 550"/>
                    <a:gd name="T106" fmla="*/ 129 w 486"/>
                    <a:gd name="T107" fmla="*/ 11 h 550"/>
                    <a:gd name="T108" fmla="*/ 59 w 486"/>
                    <a:gd name="T109" fmla="*/ 31 h 550"/>
                    <a:gd name="T110" fmla="*/ 17 w 486"/>
                    <a:gd name="T111" fmla="*/ 214 h 550"/>
                    <a:gd name="T112" fmla="*/ 38 w 486"/>
                    <a:gd name="T113" fmla="*/ 421 h 550"/>
                    <a:gd name="T114" fmla="*/ 126 w 486"/>
                    <a:gd name="T115" fmla="*/ 511 h 550"/>
                    <a:gd name="T116" fmla="*/ 201 w 486"/>
                    <a:gd name="T117" fmla="*/ 487 h 550"/>
                    <a:gd name="T118" fmla="*/ 332 w 486"/>
                    <a:gd name="T119" fmla="*/ 487 h 550"/>
                    <a:gd name="T120" fmla="*/ 383 w 486"/>
                    <a:gd name="T121" fmla="*/ 487 h 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486" h="550">
                      <a:moveTo>
                        <a:pt x="467" y="495"/>
                      </a:moveTo>
                      <a:lnTo>
                        <a:pt x="467" y="491"/>
                      </a:lnTo>
                      <a:lnTo>
                        <a:pt x="448" y="508"/>
                      </a:lnTo>
                      <a:lnTo>
                        <a:pt x="429" y="487"/>
                      </a:lnTo>
                      <a:lnTo>
                        <a:pt x="448" y="467"/>
                      </a:lnTo>
                      <a:lnTo>
                        <a:pt x="467" y="484"/>
                      </a:lnTo>
                      <a:lnTo>
                        <a:pt x="467" y="480"/>
                      </a:lnTo>
                      <a:lnTo>
                        <a:pt x="451" y="465"/>
                      </a:lnTo>
                      <a:lnTo>
                        <a:pt x="468" y="448"/>
                      </a:lnTo>
                      <a:lnTo>
                        <a:pt x="468" y="442"/>
                      </a:lnTo>
                      <a:lnTo>
                        <a:pt x="448" y="462"/>
                      </a:lnTo>
                      <a:lnTo>
                        <a:pt x="429" y="442"/>
                      </a:lnTo>
                      <a:lnTo>
                        <a:pt x="448" y="421"/>
                      </a:lnTo>
                      <a:lnTo>
                        <a:pt x="468" y="441"/>
                      </a:lnTo>
                      <a:lnTo>
                        <a:pt x="468" y="437"/>
                      </a:lnTo>
                      <a:lnTo>
                        <a:pt x="451" y="418"/>
                      </a:lnTo>
                      <a:lnTo>
                        <a:pt x="469" y="400"/>
                      </a:lnTo>
                      <a:lnTo>
                        <a:pt x="471" y="393"/>
                      </a:lnTo>
                      <a:lnTo>
                        <a:pt x="451" y="374"/>
                      </a:lnTo>
                      <a:lnTo>
                        <a:pt x="472" y="353"/>
                      </a:lnTo>
                      <a:lnTo>
                        <a:pt x="472" y="353"/>
                      </a:lnTo>
                      <a:lnTo>
                        <a:pt x="472" y="347"/>
                      </a:lnTo>
                      <a:lnTo>
                        <a:pt x="472" y="348"/>
                      </a:lnTo>
                      <a:lnTo>
                        <a:pt x="451" y="327"/>
                      </a:lnTo>
                      <a:lnTo>
                        <a:pt x="472" y="306"/>
                      </a:lnTo>
                      <a:lnTo>
                        <a:pt x="474" y="309"/>
                      </a:lnTo>
                      <a:lnTo>
                        <a:pt x="474" y="305"/>
                      </a:lnTo>
                      <a:lnTo>
                        <a:pt x="474" y="305"/>
                      </a:lnTo>
                      <a:lnTo>
                        <a:pt x="474" y="305"/>
                      </a:lnTo>
                      <a:lnTo>
                        <a:pt x="474" y="299"/>
                      </a:lnTo>
                      <a:lnTo>
                        <a:pt x="472" y="302"/>
                      </a:lnTo>
                      <a:lnTo>
                        <a:pt x="451" y="283"/>
                      </a:lnTo>
                      <a:lnTo>
                        <a:pt x="472" y="262"/>
                      </a:lnTo>
                      <a:lnTo>
                        <a:pt x="475" y="266"/>
                      </a:lnTo>
                      <a:lnTo>
                        <a:pt x="476" y="262"/>
                      </a:lnTo>
                      <a:lnTo>
                        <a:pt x="474" y="259"/>
                      </a:lnTo>
                      <a:lnTo>
                        <a:pt x="476" y="257"/>
                      </a:lnTo>
                      <a:lnTo>
                        <a:pt x="476" y="252"/>
                      </a:lnTo>
                      <a:lnTo>
                        <a:pt x="472" y="257"/>
                      </a:lnTo>
                      <a:lnTo>
                        <a:pt x="451" y="236"/>
                      </a:lnTo>
                      <a:lnTo>
                        <a:pt x="472" y="215"/>
                      </a:lnTo>
                      <a:lnTo>
                        <a:pt x="478" y="221"/>
                      </a:lnTo>
                      <a:lnTo>
                        <a:pt x="478" y="217"/>
                      </a:lnTo>
                      <a:lnTo>
                        <a:pt x="474" y="214"/>
                      </a:lnTo>
                      <a:lnTo>
                        <a:pt x="478" y="210"/>
                      </a:lnTo>
                      <a:lnTo>
                        <a:pt x="478" y="204"/>
                      </a:lnTo>
                      <a:lnTo>
                        <a:pt x="472" y="211"/>
                      </a:lnTo>
                      <a:lnTo>
                        <a:pt x="451" y="190"/>
                      </a:lnTo>
                      <a:lnTo>
                        <a:pt x="472" y="171"/>
                      </a:lnTo>
                      <a:lnTo>
                        <a:pt x="479" y="178"/>
                      </a:lnTo>
                      <a:lnTo>
                        <a:pt x="479" y="173"/>
                      </a:lnTo>
                      <a:lnTo>
                        <a:pt x="474" y="168"/>
                      </a:lnTo>
                      <a:lnTo>
                        <a:pt x="481" y="162"/>
                      </a:lnTo>
                      <a:lnTo>
                        <a:pt x="481" y="157"/>
                      </a:lnTo>
                      <a:lnTo>
                        <a:pt x="472" y="165"/>
                      </a:lnTo>
                      <a:lnTo>
                        <a:pt x="451" y="146"/>
                      </a:lnTo>
                      <a:lnTo>
                        <a:pt x="472" y="125"/>
                      </a:lnTo>
                      <a:lnTo>
                        <a:pt x="481" y="134"/>
                      </a:lnTo>
                      <a:lnTo>
                        <a:pt x="481" y="130"/>
                      </a:lnTo>
                      <a:lnTo>
                        <a:pt x="474" y="122"/>
                      </a:lnTo>
                      <a:lnTo>
                        <a:pt x="482" y="115"/>
                      </a:lnTo>
                      <a:lnTo>
                        <a:pt x="482" y="109"/>
                      </a:lnTo>
                      <a:lnTo>
                        <a:pt x="472" y="120"/>
                      </a:lnTo>
                      <a:lnTo>
                        <a:pt x="451" y="99"/>
                      </a:lnTo>
                      <a:lnTo>
                        <a:pt x="472" y="80"/>
                      </a:lnTo>
                      <a:lnTo>
                        <a:pt x="483" y="91"/>
                      </a:lnTo>
                      <a:lnTo>
                        <a:pt x="483" y="87"/>
                      </a:lnTo>
                      <a:lnTo>
                        <a:pt x="474" y="77"/>
                      </a:lnTo>
                      <a:lnTo>
                        <a:pt x="483" y="67"/>
                      </a:lnTo>
                      <a:lnTo>
                        <a:pt x="485" y="62"/>
                      </a:lnTo>
                      <a:lnTo>
                        <a:pt x="472" y="74"/>
                      </a:lnTo>
                      <a:lnTo>
                        <a:pt x="451" y="55"/>
                      </a:lnTo>
                      <a:lnTo>
                        <a:pt x="472" y="34"/>
                      </a:lnTo>
                      <a:lnTo>
                        <a:pt x="485" y="46"/>
                      </a:lnTo>
                      <a:lnTo>
                        <a:pt x="485" y="42"/>
                      </a:lnTo>
                      <a:lnTo>
                        <a:pt x="474" y="31"/>
                      </a:lnTo>
                      <a:lnTo>
                        <a:pt x="486" y="20"/>
                      </a:lnTo>
                      <a:lnTo>
                        <a:pt x="486" y="14"/>
                      </a:lnTo>
                      <a:lnTo>
                        <a:pt x="472" y="29"/>
                      </a:lnTo>
                      <a:lnTo>
                        <a:pt x="451" y="8"/>
                      </a:lnTo>
                      <a:lnTo>
                        <a:pt x="460" y="0"/>
                      </a:lnTo>
                      <a:lnTo>
                        <a:pt x="455" y="0"/>
                      </a:lnTo>
                      <a:lnTo>
                        <a:pt x="448" y="6"/>
                      </a:lnTo>
                      <a:lnTo>
                        <a:pt x="441" y="0"/>
                      </a:lnTo>
                      <a:lnTo>
                        <a:pt x="437" y="0"/>
                      </a:lnTo>
                      <a:lnTo>
                        <a:pt x="447" y="8"/>
                      </a:lnTo>
                      <a:lnTo>
                        <a:pt x="426" y="29"/>
                      </a:lnTo>
                      <a:lnTo>
                        <a:pt x="405" y="8"/>
                      </a:lnTo>
                      <a:lnTo>
                        <a:pt x="415" y="0"/>
                      </a:lnTo>
                      <a:lnTo>
                        <a:pt x="409" y="0"/>
                      </a:lnTo>
                      <a:lnTo>
                        <a:pt x="404" y="6"/>
                      </a:lnTo>
                      <a:lnTo>
                        <a:pt x="397" y="0"/>
                      </a:lnTo>
                      <a:lnTo>
                        <a:pt x="392" y="0"/>
                      </a:lnTo>
                      <a:lnTo>
                        <a:pt x="401" y="8"/>
                      </a:lnTo>
                      <a:lnTo>
                        <a:pt x="380" y="29"/>
                      </a:lnTo>
                      <a:lnTo>
                        <a:pt x="360" y="8"/>
                      </a:lnTo>
                      <a:lnTo>
                        <a:pt x="369" y="0"/>
                      </a:lnTo>
                      <a:lnTo>
                        <a:pt x="364" y="0"/>
                      </a:lnTo>
                      <a:lnTo>
                        <a:pt x="357" y="6"/>
                      </a:lnTo>
                      <a:lnTo>
                        <a:pt x="350" y="0"/>
                      </a:lnTo>
                      <a:lnTo>
                        <a:pt x="346" y="0"/>
                      </a:lnTo>
                      <a:lnTo>
                        <a:pt x="355" y="8"/>
                      </a:lnTo>
                      <a:lnTo>
                        <a:pt x="335" y="29"/>
                      </a:lnTo>
                      <a:lnTo>
                        <a:pt x="314" y="8"/>
                      </a:lnTo>
                      <a:lnTo>
                        <a:pt x="322" y="0"/>
                      </a:lnTo>
                      <a:lnTo>
                        <a:pt x="318" y="0"/>
                      </a:lnTo>
                      <a:lnTo>
                        <a:pt x="311" y="6"/>
                      </a:lnTo>
                      <a:lnTo>
                        <a:pt x="306" y="0"/>
                      </a:lnTo>
                      <a:lnTo>
                        <a:pt x="300" y="0"/>
                      </a:lnTo>
                      <a:lnTo>
                        <a:pt x="310" y="8"/>
                      </a:lnTo>
                      <a:lnTo>
                        <a:pt x="289" y="29"/>
                      </a:lnTo>
                      <a:lnTo>
                        <a:pt x="268" y="8"/>
                      </a:lnTo>
                      <a:lnTo>
                        <a:pt x="278" y="0"/>
                      </a:lnTo>
                      <a:lnTo>
                        <a:pt x="273" y="0"/>
                      </a:lnTo>
                      <a:lnTo>
                        <a:pt x="266" y="6"/>
                      </a:lnTo>
                      <a:lnTo>
                        <a:pt x="259" y="0"/>
                      </a:lnTo>
                      <a:lnTo>
                        <a:pt x="255" y="0"/>
                      </a:lnTo>
                      <a:lnTo>
                        <a:pt x="264" y="8"/>
                      </a:lnTo>
                      <a:lnTo>
                        <a:pt x="244" y="29"/>
                      </a:lnTo>
                      <a:lnTo>
                        <a:pt x="223" y="8"/>
                      </a:lnTo>
                      <a:lnTo>
                        <a:pt x="231" y="0"/>
                      </a:lnTo>
                      <a:lnTo>
                        <a:pt x="227" y="0"/>
                      </a:lnTo>
                      <a:lnTo>
                        <a:pt x="220" y="6"/>
                      </a:lnTo>
                      <a:lnTo>
                        <a:pt x="213" y="0"/>
                      </a:lnTo>
                      <a:lnTo>
                        <a:pt x="209" y="0"/>
                      </a:lnTo>
                      <a:lnTo>
                        <a:pt x="219" y="8"/>
                      </a:lnTo>
                      <a:lnTo>
                        <a:pt x="198" y="29"/>
                      </a:lnTo>
                      <a:lnTo>
                        <a:pt x="177" y="8"/>
                      </a:lnTo>
                      <a:lnTo>
                        <a:pt x="187" y="0"/>
                      </a:lnTo>
                      <a:lnTo>
                        <a:pt x="181" y="0"/>
                      </a:lnTo>
                      <a:lnTo>
                        <a:pt x="175" y="6"/>
                      </a:lnTo>
                      <a:lnTo>
                        <a:pt x="168" y="0"/>
                      </a:lnTo>
                      <a:lnTo>
                        <a:pt x="164" y="0"/>
                      </a:lnTo>
                      <a:lnTo>
                        <a:pt x="173" y="8"/>
                      </a:lnTo>
                      <a:lnTo>
                        <a:pt x="152" y="29"/>
                      </a:lnTo>
                      <a:lnTo>
                        <a:pt x="132" y="8"/>
                      </a:lnTo>
                      <a:lnTo>
                        <a:pt x="140" y="0"/>
                      </a:lnTo>
                      <a:lnTo>
                        <a:pt x="136" y="0"/>
                      </a:lnTo>
                      <a:lnTo>
                        <a:pt x="129" y="6"/>
                      </a:lnTo>
                      <a:lnTo>
                        <a:pt x="122" y="0"/>
                      </a:lnTo>
                      <a:lnTo>
                        <a:pt x="118" y="0"/>
                      </a:lnTo>
                      <a:lnTo>
                        <a:pt x="126" y="8"/>
                      </a:lnTo>
                      <a:lnTo>
                        <a:pt x="107" y="29"/>
                      </a:lnTo>
                      <a:lnTo>
                        <a:pt x="86" y="8"/>
                      </a:lnTo>
                      <a:lnTo>
                        <a:pt x="94" y="0"/>
                      </a:lnTo>
                      <a:lnTo>
                        <a:pt x="90" y="0"/>
                      </a:lnTo>
                      <a:lnTo>
                        <a:pt x="83" y="6"/>
                      </a:lnTo>
                      <a:lnTo>
                        <a:pt x="77" y="0"/>
                      </a:lnTo>
                      <a:lnTo>
                        <a:pt x="73" y="0"/>
                      </a:lnTo>
                      <a:lnTo>
                        <a:pt x="82" y="8"/>
                      </a:lnTo>
                      <a:lnTo>
                        <a:pt x="61" y="29"/>
                      </a:lnTo>
                      <a:lnTo>
                        <a:pt x="40" y="8"/>
                      </a:lnTo>
                      <a:lnTo>
                        <a:pt x="49" y="0"/>
                      </a:lnTo>
                      <a:lnTo>
                        <a:pt x="45" y="0"/>
                      </a:lnTo>
                      <a:lnTo>
                        <a:pt x="38" y="6"/>
                      </a:lnTo>
                      <a:lnTo>
                        <a:pt x="31" y="0"/>
                      </a:lnTo>
                      <a:lnTo>
                        <a:pt x="27" y="0"/>
                      </a:lnTo>
                      <a:lnTo>
                        <a:pt x="35" y="8"/>
                      </a:lnTo>
                      <a:lnTo>
                        <a:pt x="16" y="29"/>
                      </a:lnTo>
                      <a:lnTo>
                        <a:pt x="0" y="14"/>
                      </a:lnTo>
                      <a:lnTo>
                        <a:pt x="0" y="20"/>
                      </a:lnTo>
                      <a:lnTo>
                        <a:pt x="13" y="31"/>
                      </a:lnTo>
                      <a:lnTo>
                        <a:pt x="2" y="42"/>
                      </a:lnTo>
                      <a:lnTo>
                        <a:pt x="2" y="48"/>
                      </a:lnTo>
                      <a:lnTo>
                        <a:pt x="16" y="34"/>
                      </a:lnTo>
                      <a:lnTo>
                        <a:pt x="35" y="55"/>
                      </a:lnTo>
                      <a:lnTo>
                        <a:pt x="16" y="74"/>
                      </a:lnTo>
                      <a:lnTo>
                        <a:pt x="2" y="62"/>
                      </a:lnTo>
                      <a:lnTo>
                        <a:pt x="2" y="66"/>
                      </a:lnTo>
                      <a:lnTo>
                        <a:pt x="13" y="77"/>
                      </a:lnTo>
                      <a:lnTo>
                        <a:pt x="3" y="87"/>
                      </a:lnTo>
                      <a:lnTo>
                        <a:pt x="3" y="91"/>
                      </a:lnTo>
                      <a:lnTo>
                        <a:pt x="16" y="80"/>
                      </a:lnTo>
                      <a:lnTo>
                        <a:pt x="35" y="99"/>
                      </a:lnTo>
                      <a:lnTo>
                        <a:pt x="16" y="120"/>
                      </a:lnTo>
                      <a:lnTo>
                        <a:pt x="5" y="109"/>
                      </a:lnTo>
                      <a:lnTo>
                        <a:pt x="5" y="113"/>
                      </a:lnTo>
                      <a:lnTo>
                        <a:pt x="13" y="122"/>
                      </a:lnTo>
                      <a:lnTo>
                        <a:pt x="5" y="130"/>
                      </a:lnTo>
                      <a:lnTo>
                        <a:pt x="5" y="134"/>
                      </a:lnTo>
                      <a:lnTo>
                        <a:pt x="16" y="125"/>
                      </a:lnTo>
                      <a:lnTo>
                        <a:pt x="35" y="146"/>
                      </a:lnTo>
                      <a:lnTo>
                        <a:pt x="16" y="165"/>
                      </a:lnTo>
                      <a:lnTo>
                        <a:pt x="6" y="157"/>
                      </a:lnTo>
                      <a:lnTo>
                        <a:pt x="6" y="161"/>
                      </a:lnTo>
                      <a:lnTo>
                        <a:pt x="13" y="168"/>
                      </a:lnTo>
                      <a:lnTo>
                        <a:pt x="6" y="175"/>
                      </a:lnTo>
                      <a:lnTo>
                        <a:pt x="6" y="179"/>
                      </a:lnTo>
                      <a:lnTo>
                        <a:pt x="16" y="171"/>
                      </a:lnTo>
                      <a:lnTo>
                        <a:pt x="35" y="190"/>
                      </a:lnTo>
                      <a:lnTo>
                        <a:pt x="16" y="211"/>
                      </a:lnTo>
                      <a:lnTo>
                        <a:pt x="7" y="204"/>
                      </a:lnTo>
                      <a:lnTo>
                        <a:pt x="7" y="208"/>
                      </a:lnTo>
                      <a:lnTo>
                        <a:pt x="13" y="214"/>
                      </a:lnTo>
                      <a:lnTo>
                        <a:pt x="7" y="218"/>
                      </a:lnTo>
                      <a:lnTo>
                        <a:pt x="9" y="222"/>
                      </a:lnTo>
                      <a:lnTo>
                        <a:pt x="16" y="215"/>
                      </a:lnTo>
                      <a:lnTo>
                        <a:pt x="35" y="236"/>
                      </a:lnTo>
                      <a:lnTo>
                        <a:pt x="16" y="257"/>
                      </a:lnTo>
                      <a:lnTo>
                        <a:pt x="9" y="250"/>
                      </a:lnTo>
                      <a:lnTo>
                        <a:pt x="9" y="256"/>
                      </a:lnTo>
                      <a:lnTo>
                        <a:pt x="13" y="259"/>
                      </a:lnTo>
                      <a:lnTo>
                        <a:pt x="10" y="263"/>
                      </a:lnTo>
                      <a:lnTo>
                        <a:pt x="10" y="267"/>
                      </a:lnTo>
                      <a:lnTo>
                        <a:pt x="16" y="262"/>
                      </a:lnTo>
                      <a:lnTo>
                        <a:pt x="35" y="283"/>
                      </a:lnTo>
                      <a:lnTo>
                        <a:pt x="16" y="302"/>
                      </a:lnTo>
                      <a:lnTo>
                        <a:pt x="10" y="298"/>
                      </a:lnTo>
                      <a:lnTo>
                        <a:pt x="12" y="302"/>
                      </a:lnTo>
                      <a:lnTo>
                        <a:pt x="13" y="305"/>
                      </a:lnTo>
                      <a:lnTo>
                        <a:pt x="12" y="306"/>
                      </a:lnTo>
                      <a:lnTo>
                        <a:pt x="12" y="311"/>
                      </a:lnTo>
                      <a:lnTo>
                        <a:pt x="16" y="306"/>
                      </a:lnTo>
                      <a:lnTo>
                        <a:pt x="35" y="327"/>
                      </a:lnTo>
                      <a:lnTo>
                        <a:pt x="16" y="348"/>
                      </a:lnTo>
                      <a:lnTo>
                        <a:pt x="13" y="346"/>
                      </a:lnTo>
                      <a:lnTo>
                        <a:pt x="13" y="350"/>
                      </a:lnTo>
                      <a:lnTo>
                        <a:pt x="13" y="350"/>
                      </a:lnTo>
                      <a:lnTo>
                        <a:pt x="13" y="351"/>
                      </a:lnTo>
                      <a:lnTo>
                        <a:pt x="13" y="355"/>
                      </a:lnTo>
                      <a:lnTo>
                        <a:pt x="16" y="353"/>
                      </a:lnTo>
                      <a:lnTo>
                        <a:pt x="35" y="374"/>
                      </a:lnTo>
                      <a:lnTo>
                        <a:pt x="16" y="393"/>
                      </a:lnTo>
                      <a:lnTo>
                        <a:pt x="14" y="393"/>
                      </a:lnTo>
                      <a:lnTo>
                        <a:pt x="14" y="399"/>
                      </a:lnTo>
                      <a:lnTo>
                        <a:pt x="16" y="399"/>
                      </a:lnTo>
                      <a:lnTo>
                        <a:pt x="35" y="418"/>
                      </a:lnTo>
                      <a:lnTo>
                        <a:pt x="16" y="439"/>
                      </a:lnTo>
                      <a:lnTo>
                        <a:pt x="16" y="445"/>
                      </a:lnTo>
                      <a:lnTo>
                        <a:pt x="35" y="465"/>
                      </a:lnTo>
                      <a:lnTo>
                        <a:pt x="17" y="483"/>
                      </a:lnTo>
                      <a:lnTo>
                        <a:pt x="17" y="487"/>
                      </a:lnTo>
                      <a:lnTo>
                        <a:pt x="38" y="467"/>
                      </a:lnTo>
                      <a:lnTo>
                        <a:pt x="59" y="487"/>
                      </a:lnTo>
                      <a:lnTo>
                        <a:pt x="38" y="508"/>
                      </a:lnTo>
                      <a:lnTo>
                        <a:pt x="17" y="487"/>
                      </a:lnTo>
                      <a:lnTo>
                        <a:pt x="19" y="493"/>
                      </a:lnTo>
                      <a:lnTo>
                        <a:pt x="35" y="511"/>
                      </a:lnTo>
                      <a:lnTo>
                        <a:pt x="19" y="526"/>
                      </a:lnTo>
                      <a:lnTo>
                        <a:pt x="20" y="532"/>
                      </a:lnTo>
                      <a:lnTo>
                        <a:pt x="38" y="512"/>
                      </a:lnTo>
                      <a:lnTo>
                        <a:pt x="59" y="533"/>
                      </a:lnTo>
                      <a:lnTo>
                        <a:pt x="41" y="550"/>
                      </a:lnTo>
                      <a:lnTo>
                        <a:pt x="47" y="550"/>
                      </a:lnTo>
                      <a:lnTo>
                        <a:pt x="61" y="535"/>
                      </a:lnTo>
                      <a:lnTo>
                        <a:pt x="76" y="550"/>
                      </a:lnTo>
                      <a:lnTo>
                        <a:pt x="80" y="550"/>
                      </a:lnTo>
                      <a:lnTo>
                        <a:pt x="63" y="533"/>
                      </a:lnTo>
                      <a:lnTo>
                        <a:pt x="83" y="512"/>
                      </a:lnTo>
                      <a:lnTo>
                        <a:pt x="104" y="533"/>
                      </a:lnTo>
                      <a:lnTo>
                        <a:pt x="87" y="550"/>
                      </a:lnTo>
                      <a:lnTo>
                        <a:pt x="91" y="550"/>
                      </a:lnTo>
                      <a:lnTo>
                        <a:pt x="107" y="535"/>
                      </a:lnTo>
                      <a:lnTo>
                        <a:pt x="121" y="550"/>
                      </a:lnTo>
                      <a:lnTo>
                        <a:pt x="126" y="550"/>
                      </a:lnTo>
                      <a:lnTo>
                        <a:pt x="108" y="533"/>
                      </a:lnTo>
                      <a:lnTo>
                        <a:pt x="129" y="512"/>
                      </a:lnTo>
                      <a:lnTo>
                        <a:pt x="150" y="533"/>
                      </a:lnTo>
                      <a:lnTo>
                        <a:pt x="133" y="550"/>
                      </a:lnTo>
                      <a:lnTo>
                        <a:pt x="138" y="550"/>
                      </a:lnTo>
                      <a:lnTo>
                        <a:pt x="152" y="535"/>
                      </a:lnTo>
                      <a:lnTo>
                        <a:pt x="167" y="550"/>
                      </a:lnTo>
                      <a:lnTo>
                        <a:pt x="171" y="550"/>
                      </a:lnTo>
                      <a:lnTo>
                        <a:pt x="154" y="533"/>
                      </a:lnTo>
                      <a:lnTo>
                        <a:pt x="175" y="512"/>
                      </a:lnTo>
                      <a:lnTo>
                        <a:pt x="195" y="533"/>
                      </a:lnTo>
                      <a:lnTo>
                        <a:pt x="178" y="550"/>
                      </a:lnTo>
                      <a:lnTo>
                        <a:pt x="182" y="550"/>
                      </a:lnTo>
                      <a:lnTo>
                        <a:pt x="198" y="535"/>
                      </a:lnTo>
                      <a:lnTo>
                        <a:pt x="213" y="550"/>
                      </a:lnTo>
                      <a:lnTo>
                        <a:pt x="217" y="550"/>
                      </a:lnTo>
                      <a:lnTo>
                        <a:pt x="201" y="533"/>
                      </a:lnTo>
                      <a:lnTo>
                        <a:pt x="220" y="512"/>
                      </a:lnTo>
                      <a:lnTo>
                        <a:pt x="241" y="533"/>
                      </a:lnTo>
                      <a:lnTo>
                        <a:pt x="224" y="550"/>
                      </a:lnTo>
                      <a:lnTo>
                        <a:pt x="229" y="550"/>
                      </a:lnTo>
                      <a:lnTo>
                        <a:pt x="244" y="535"/>
                      </a:lnTo>
                      <a:lnTo>
                        <a:pt x="258" y="550"/>
                      </a:lnTo>
                      <a:lnTo>
                        <a:pt x="262" y="550"/>
                      </a:lnTo>
                      <a:lnTo>
                        <a:pt x="245" y="533"/>
                      </a:lnTo>
                      <a:lnTo>
                        <a:pt x="266" y="512"/>
                      </a:lnTo>
                      <a:lnTo>
                        <a:pt x="287" y="533"/>
                      </a:lnTo>
                      <a:lnTo>
                        <a:pt x="269" y="550"/>
                      </a:lnTo>
                      <a:lnTo>
                        <a:pt x="275" y="550"/>
                      </a:lnTo>
                      <a:lnTo>
                        <a:pt x="289" y="535"/>
                      </a:lnTo>
                      <a:lnTo>
                        <a:pt x="304" y="550"/>
                      </a:lnTo>
                      <a:lnTo>
                        <a:pt x="308" y="550"/>
                      </a:lnTo>
                      <a:lnTo>
                        <a:pt x="292" y="533"/>
                      </a:lnTo>
                      <a:lnTo>
                        <a:pt x="311" y="512"/>
                      </a:lnTo>
                      <a:lnTo>
                        <a:pt x="332" y="533"/>
                      </a:lnTo>
                      <a:lnTo>
                        <a:pt x="315" y="550"/>
                      </a:lnTo>
                      <a:lnTo>
                        <a:pt x="320" y="550"/>
                      </a:lnTo>
                      <a:lnTo>
                        <a:pt x="335" y="535"/>
                      </a:lnTo>
                      <a:lnTo>
                        <a:pt x="349" y="550"/>
                      </a:lnTo>
                      <a:lnTo>
                        <a:pt x="353" y="550"/>
                      </a:lnTo>
                      <a:lnTo>
                        <a:pt x="336" y="533"/>
                      </a:lnTo>
                      <a:lnTo>
                        <a:pt x="357" y="512"/>
                      </a:lnTo>
                      <a:lnTo>
                        <a:pt x="378" y="533"/>
                      </a:lnTo>
                      <a:lnTo>
                        <a:pt x="362" y="550"/>
                      </a:lnTo>
                      <a:lnTo>
                        <a:pt x="366" y="550"/>
                      </a:lnTo>
                      <a:lnTo>
                        <a:pt x="380" y="535"/>
                      </a:lnTo>
                      <a:lnTo>
                        <a:pt x="395" y="550"/>
                      </a:lnTo>
                      <a:lnTo>
                        <a:pt x="399" y="550"/>
                      </a:lnTo>
                      <a:lnTo>
                        <a:pt x="383" y="533"/>
                      </a:lnTo>
                      <a:lnTo>
                        <a:pt x="404" y="512"/>
                      </a:lnTo>
                      <a:lnTo>
                        <a:pt x="423" y="533"/>
                      </a:lnTo>
                      <a:lnTo>
                        <a:pt x="406" y="550"/>
                      </a:lnTo>
                      <a:lnTo>
                        <a:pt x="411" y="550"/>
                      </a:lnTo>
                      <a:lnTo>
                        <a:pt x="426" y="535"/>
                      </a:lnTo>
                      <a:lnTo>
                        <a:pt x="440" y="550"/>
                      </a:lnTo>
                      <a:lnTo>
                        <a:pt x="446" y="550"/>
                      </a:lnTo>
                      <a:lnTo>
                        <a:pt x="429" y="533"/>
                      </a:lnTo>
                      <a:lnTo>
                        <a:pt x="448" y="512"/>
                      </a:lnTo>
                      <a:lnTo>
                        <a:pt x="465" y="528"/>
                      </a:lnTo>
                      <a:lnTo>
                        <a:pt x="465" y="523"/>
                      </a:lnTo>
                      <a:lnTo>
                        <a:pt x="451" y="511"/>
                      </a:lnTo>
                      <a:lnTo>
                        <a:pt x="467" y="495"/>
                      </a:lnTo>
                      <a:close/>
                      <a:moveTo>
                        <a:pt x="447" y="465"/>
                      </a:moveTo>
                      <a:lnTo>
                        <a:pt x="426" y="486"/>
                      </a:lnTo>
                      <a:lnTo>
                        <a:pt x="405" y="465"/>
                      </a:lnTo>
                      <a:lnTo>
                        <a:pt x="426" y="444"/>
                      </a:lnTo>
                      <a:lnTo>
                        <a:pt x="447" y="465"/>
                      </a:lnTo>
                      <a:close/>
                      <a:moveTo>
                        <a:pt x="154" y="259"/>
                      </a:moveTo>
                      <a:lnTo>
                        <a:pt x="175" y="239"/>
                      </a:lnTo>
                      <a:lnTo>
                        <a:pt x="195" y="259"/>
                      </a:lnTo>
                      <a:lnTo>
                        <a:pt x="175" y="280"/>
                      </a:lnTo>
                      <a:lnTo>
                        <a:pt x="154" y="259"/>
                      </a:lnTo>
                      <a:close/>
                      <a:moveTo>
                        <a:pt x="173" y="283"/>
                      </a:moveTo>
                      <a:lnTo>
                        <a:pt x="152" y="302"/>
                      </a:lnTo>
                      <a:lnTo>
                        <a:pt x="132" y="283"/>
                      </a:lnTo>
                      <a:lnTo>
                        <a:pt x="152" y="262"/>
                      </a:lnTo>
                      <a:lnTo>
                        <a:pt x="173" y="283"/>
                      </a:lnTo>
                      <a:close/>
                      <a:moveTo>
                        <a:pt x="198" y="262"/>
                      </a:moveTo>
                      <a:lnTo>
                        <a:pt x="219" y="283"/>
                      </a:lnTo>
                      <a:lnTo>
                        <a:pt x="198" y="302"/>
                      </a:lnTo>
                      <a:lnTo>
                        <a:pt x="177" y="283"/>
                      </a:lnTo>
                      <a:lnTo>
                        <a:pt x="198" y="262"/>
                      </a:lnTo>
                      <a:close/>
                      <a:moveTo>
                        <a:pt x="201" y="259"/>
                      </a:moveTo>
                      <a:lnTo>
                        <a:pt x="220" y="239"/>
                      </a:lnTo>
                      <a:lnTo>
                        <a:pt x="241" y="259"/>
                      </a:lnTo>
                      <a:lnTo>
                        <a:pt x="220" y="280"/>
                      </a:lnTo>
                      <a:lnTo>
                        <a:pt x="201" y="259"/>
                      </a:lnTo>
                      <a:close/>
                      <a:moveTo>
                        <a:pt x="244" y="262"/>
                      </a:moveTo>
                      <a:lnTo>
                        <a:pt x="264" y="283"/>
                      </a:lnTo>
                      <a:lnTo>
                        <a:pt x="244" y="302"/>
                      </a:lnTo>
                      <a:lnTo>
                        <a:pt x="223" y="283"/>
                      </a:lnTo>
                      <a:lnTo>
                        <a:pt x="244" y="262"/>
                      </a:lnTo>
                      <a:close/>
                      <a:moveTo>
                        <a:pt x="245" y="259"/>
                      </a:moveTo>
                      <a:lnTo>
                        <a:pt x="266" y="239"/>
                      </a:lnTo>
                      <a:lnTo>
                        <a:pt x="287" y="259"/>
                      </a:lnTo>
                      <a:lnTo>
                        <a:pt x="266" y="280"/>
                      </a:lnTo>
                      <a:lnTo>
                        <a:pt x="245" y="259"/>
                      </a:lnTo>
                      <a:close/>
                      <a:moveTo>
                        <a:pt x="289" y="262"/>
                      </a:moveTo>
                      <a:lnTo>
                        <a:pt x="310" y="283"/>
                      </a:lnTo>
                      <a:lnTo>
                        <a:pt x="289" y="302"/>
                      </a:lnTo>
                      <a:lnTo>
                        <a:pt x="268" y="283"/>
                      </a:lnTo>
                      <a:lnTo>
                        <a:pt x="289" y="262"/>
                      </a:lnTo>
                      <a:close/>
                      <a:moveTo>
                        <a:pt x="292" y="259"/>
                      </a:moveTo>
                      <a:lnTo>
                        <a:pt x="311" y="239"/>
                      </a:lnTo>
                      <a:lnTo>
                        <a:pt x="332" y="259"/>
                      </a:lnTo>
                      <a:lnTo>
                        <a:pt x="311" y="280"/>
                      </a:lnTo>
                      <a:lnTo>
                        <a:pt x="292" y="259"/>
                      </a:lnTo>
                      <a:close/>
                      <a:moveTo>
                        <a:pt x="335" y="262"/>
                      </a:moveTo>
                      <a:lnTo>
                        <a:pt x="355" y="283"/>
                      </a:lnTo>
                      <a:lnTo>
                        <a:pt x="335" y="302"/>
                      </a:lnTo>
                      <a:lnTo>
                        <a:pt x="314" y="283"/>
                      </a:lnTo>
                      <a:lnTo>
                        <a:pt x="335" y="262"/>
                      </a:lnTo>
                      <a:close/>
                      <a:moveTo>
                        <a:pt x="336" y="259"/>
                      </a:moveTo>
                      <a:lnTo>
                        <a:pt x="357" y="239"/>
                      </a:lnTo>
                      <a:lnTo>
                        <a:pt x="378" y="259"/>
                      </a:lnTo>
                      <a:lnTo>
                        <a:pt x="357" y="280"/>
                      </a:lnTo>
                      <a:lnTo>
                        <a:pt x="336" y="259"/>
                      </a:lnTo>
                      <a:close/>
                      <a:moveTo>
                        <a:pt x="336" y="214"/>
                      </a:moveTo>
                      <a:lnTo>
                        <a:pt x="357" y="193"/>
                      </a:lnTo>
                      <a:lnTo>
                        <a:pt x="378" y="214"/>
                      </a:lnTo>
                      <a:lnTo>
                        <a:pt x="357" y="234"/>
                      </a:lnTo>
                      <a:lnTo>
                        <a:pt x="336" y="214"/>
                      </a:lnTo>
                      <a:close/>
                      <a:moveTo>
                        <a:pt x="355" y="236"/>
                      </a:moveTo>
                      <a:lnTo>
                        <a:pt x="335" y="257"/>
                      </a:lnTo>
                      <a:lnTo>
                        <a:pt x="314" y="236"/>
                      </a:lnTo>
                      <a:lnTo>
                        <a:pt x="335" y="215"/>
                      </a:lnTo>
                      <a:lnTo>
                        <a:pt x="355" y="236"/>
                      </a:lnTo>
                      <a:close/>
                      <a:moveTo>
                        <a:pt x="311" y="234"/>
                      </a:moveTo>
                      <a:lnTo>
                        <a:pt x="292" y="214"/>
                      </a:lnTo>
                      <a:lnTo>
                        <a:pt x="311" y="193"/>
                      </a:lnTo>
                      <a:lnTo>
                        <a:pt x="332" y="214"/>
                      </a:lnTo>
                      <a:lnTo>
                        <a:pt x="311" y="234"/>
                      </a:lnTo>
                      <a:close/>
                      <a:moveTo>
                        <a:pt x="310" y="236"/>
                      </a:moveTo>
                      <a:lnTo>
                        <a:pt x="289" y="257"/>
                      </a:lnTo>
                      <a:lnTo>
                        <a:pt x="268" y="236"/>
                      </a:lnTo>
                      <a:lnTo>
                        <a:pt x="289" y="215"/>
                      </a:lnTo>
                      <a:lnTo>
                        <a:pt x="310" y="236"/>
                      </a:lnTo>
                      <a:close/>
                      <a:moveTo>
                        <a:pt x="266" y="234"/>
                      </a:moveTo>
                      <a:lnTo>
                        <a:pt x="245" y="214"/>
                      </a:lnTo>
                      <a:lnTo>
                        <a:pt x="266" y="193"/>
                      </a:lnTo>
                      <a:lnTo>
                        <a:pt x="287" y="214"/>
                      </a:lnTo>
                      <a:lnTo>
                        <a:pt x="266" y="234"/>
                      </a:lnTo>
                      <a:close/>
                      <a:moveTo>
                        <a:pt x="264" y="236"/>
                      </a:moveTo>
                      <a:lnTo>
                        <a:pt x="244" y="257"/>
                      </a:lnTo>
                      <a:lnTo>
                        <a:pt x="223" y="236"/>
                      </a:lnTo>
                      <a:lnTo>
                        <a:pt x="244" y="215"/>
                      </a:lnTo>
                      <a:lnTo>
                        <a:pt x="264" y="236"/>
                      </a:lnTo>
                      <a:close/>
                      <a:moveTo>
                        <a:pt x="220" y="234"/>
                      </a:moveTo>
                      <a:lnTo>
                        <a:pt x="201" y="214"/>
                      </a:lnTo>
                      <a:lnTo>
                        <a:pt x="220" y="193"/>
                      </a:lnTo>
                      <a:lnTo>
                        <a:pt x="241" y="214"/>
                      </a:lnTo>
                      <a:lnTo>
                        <a:pt x="220" y="234"/>
                      </a:lnTo>
                      <a:close/>
                      <a:moveTo>
                        <a:pt x="219" y="236"/>
                      </a:moveTo>
                      <a:lnTo>
                        <a:pt x="198" y="257"/>
                      </a:lnTo>
                      <a:lnTo>
                        <a:pt x="177" y="236"/>
                      </a:lnTo>
                      <a:lnTo>
                        <a:pt x="198" y="215"/>
                      </a:lnTo>
                      <a:lnTo>
                        <a:pt x="219" y="236"/>
                      </a:lnTo>
                      <a:close/>
                      <a:moveTo>
                        <a:pt x="175" y="234"/>
                      </a:moveTo>
                      <a:lnTo>
                        <a:pt x="154" y="214"/>
                      </a:lnTo>
                      <a:lnTo>
                        <a:pt x="175" y="193"/>
                      </a:lnTo>
                      <a:lnTo>
                        <a:pt x="195" y="214"/>
                      </a:lnTo>
                      <a:lnTo>
                        <a:pt x="175" y="234"/>
                      </a:lnTo>
                      <a:close/>
                      <a:moveTo>
                        <a:pt x="173" y="236"/>
                      </a:moveTo>
                      <a:lnTo>
                        <a:pt x="152" y="257"/>
                      </a:lnTo>
                      <a:lnTo>
                        <a:pt x="132" y="236"/>
                      </a:lnTo>
                      <a:lnTo>
                        <a:pt x="152" y="215"/>
                      </a:lnTo>
                      <a:lnTo>
                        <a:pt x="173" y="236"/>
                      </a:lnTo>
                      <a:close/>
                      <a:moveTo>
                        <a:pt x="129" y="234"/>
                      </a:moveTo>
                      <a:lnTo>
                        <a:pt x="108" y="214"/>
                      </a:lnTo>
                      <a:lnTo>
                        <a:pt x="129" y="193"/>
                      </a:lnTo>
                      <a:lnTo>
                        <a:pt x="150" y="214"/>
                      </a:lnTo>
                      <a:lnTo>
                        <a:pt x="129" y="234"/>
                      </a:lnTo>
                      <a:close/>
                      <a:moveTo>
                        <a:pt x="150" y="259"/>
                      </a:moveTo>
                      <a:lnTo>
                        <a:pt x="129" y="280"/>
                      </a:lnTo>
                      <a:lnTo>
                        <a:pt x="108" y="259"/>
                      </a:lnTo>
                      <a:lnTo>
                        <a:pt x="129" y="239"/>
                      </a:lnTo>
                      <a:lnTo>
                        <a:pt x="150" y="259"/>
                      </a:lnTo>
                      <a:close/>
                      <a:moveTo>
                        <a:pt x="150" y="305"/>
                      </a:moveTo>
                      <a:lnTo>
                        <a:pt x="129" y="326"/>
                      </a:lnTo>
                      <a:lnTo>
                        <a:pt x="108" y="305"/>
                      </a:lnTo>
                      <a:lnTo>
                        <a:pt x="129" y="284"/>
                      </a:lnTo>
                      <a:lnTo>
                        <a:pt x="150" y="305"/>
                      </a:lnTo>
                      <a:close/>
                      <a:moveTo>
                        <a:pt x="152" y="306"/>
                      </a:moveTo>
                      <a:lnTo>
                        <a:pt x="173" y="327"/>
                      </a:lnTo>
                      <a:lnTo>
                        <a:pt x="152" y="348"/>
                      </a:lnTo>
                      <a:lnTo>
                        <a:pt x="132" y="327"/>
                      </a:lnTo>
                      <a:lnTo>
                        <a:pt x="152" y="306"/>
                      </a:lnTo>
                      <a:close/>
                      <a:moveTo>
                        <a:pt x="154" y="305"/>
                      </a:moveTo>
                      <a:lnTo>
                        <a:pt x="175" y="284"/>
                      </a:lnTo>
                      <a:lnTo>
                        <a:pt x="195" y="305"/>
                      </a:lnTo>
                      <a:lnTo>
                        <a:pt x="175" y="326"/>
                      </a:lnTo>
                      <a:lnTo>
                        <a:pt x="154" y="305"/>
                      </a:lnTo>
                      <a:close/>
                      <a:moveTo>
                        <a:pt x="198" y="306"/>
                      </a:moveTo>
                      <a:lnTo>
                        <a:pt x="219" y="327"/>
                      </a:lnTo>
                      <a:lnTo>
                        <a:pt x="198" y="348"/>
                      </a:lnTo>
                      <a:lnTo>
                        <a:pt x="177" y="327"/>
                      </a:lnTo>
                      <a:lnTo>
                        <a:pt x="198" y="306"/>
                      </a:lnTo>
                      <a:close/>
                      <a:moveTo>
                        <a:pt x="201" y="305"/>
                      </a:moveTo>
                      <a:lnTo>
                        <a:pt x="220" y="284"/>
                      </a:lnTo>
                      <a:lnTo>
                        <a:pt x="241" y="305"/>
                      </a:lnTo>
                      <a:lnTo>
                        <a:pt x="220" y="326"/>
                      </a:lnTo>
                      <a:lnTo>
                        <a:pt x="201" y="305"/>
                      </a:lnTo>
                      <a:close/>
                      <a:moveTo>
                        <a:pt x="244" y="306"/>
                      </a:moveTo>
                      <a:lnTo>
                        <a:pt x="264" y="327"/>
                      </a:lnTo>
                      <a:lnTo>
                        <a:pt x="244" y="348"/>
                      </a:lnTo>
                      <a:lnTo>
                        <a:pt x="223" y="327"/>
                      </a:lnTo>
                      <a:lnTo>
                        <a:pt x="244" y="306"/>
                      </a:lnTo>
                      <a:close/>
                      <a:moveTo>
                        <a:pt x="245" y="305"/>
                      </a:moveTo>
                      <a:lnTo>
                        <a:pt x="266" y="284"/>
                      </a:lnTo>
                      <a:lnTo>
                        <a:pt x="287" y="305"/>
                      </a:lnTo>
                      <a:lnTo>
                        <a:pt x="266" y="326"/>
                      </a:lnTo>
                      <a:lnTo>
                        <a:pt x="245" y="305"/>
                      </a:lnTo>
                      <a:close/>
                      <a:moveTo>
                        <a:pt x="289" y="306"/>
                      </a:moveTo>
                      <a:lnTo>
                        <a:pt x="310" y="327"/>
                      </a:lnTo>
                      <a:lnTo>
                        <a:pt x="289" y="348"/>
                      </a:lnTo>
                      <a:lnTo>
                        <a:pt x="268" y="327"/>
                      </a:lnTo>
                      <a:lnTo>
                        <a:pt x="289" y="306"/>
                      </a:lnTo>
                      <a:close/>
                      <a:moveTo>
                        <a:pt x="292" y="305"/>
                      </a:moveTo>
                      <a:lnTo>
                        <a:pt x="311" y="284"/>
                      </a:lnTo>
                      <a:lnTo>
                        <a:pt x="332" y="305"/>
                      </a:lnTo>
                      <a:lnTo>
                        <a:pt x="311" y="326"/>
                      </a:lnTo>
                      <a:lnTo>
                        <a:pt x="292" y="305"/>
                      </a:lnTo>
                      <a:close/>
                      <a:moveTo>
                        <a:pt x="335" y="306"/>
                      </a:moveTo>
                      <a:lnTo>
                        <a:pt x="355" y="327"/>
                      </a:lnTo>
                      <a:lnTo>
                        <a:pt x="335" y="348"/>
                      </a:lnTo>
                      <a:lnTo>
                        <a:pt x="314" y="327"/>
                      </a:lnTo>
                      <a:lnTo>
                        <a:pt x="335" y="306"/>
                      </a:lnTo>
                      <a:close/>
                      <a:moveTo>
                        <a:pt x="336" y="305"/>
                      </a:moveTo>
                      <a:lnTo>
                        <a:pt x="357" y="284"/>
                      </a:lnTo>
                      <a:lnTo>
                        <a:pt x="378" y="305"/>
                      </a:lnTo>
                      <a:lnTo>
                        <a:pt x="357" y="326"/>
                      </a:lnTo>
                      <a:lnTo>
                        <a:pt x="336" y="305"/>
                      </a:lnTo>
                      <a:close/>
                      <a:moveTo>
                        <a:pt x="380" y="306"/>
                      </a:moveTo>
                      <a:lnTo>
                        <a:pt x="401" y="327"/>
                      </a:lnTo>
                      <a:lnTo>
                        <a:pt x="380" y="348"/>
                      </a:lnTo>
                      <a:lnTo>
                        <a:pt x="360" y="327"/>
                      </a:lnTo>
                      <a:lnTo>
                        <a:pt x="380" y="306"/>
                      </a:lnTo>
                      <a:close/>
                      <a:moveTo>
                        <a:pt x="360" y="283"/>
                      </a:moveTo>
                      <a:lnTo>
                        <a:pt x="380" y="262"/>
                      </a:lnTo>
                      <a:lnTo>
                        <a:pt x="401" y="283"/>
                      </a:lnTo>
                      <a:lnTo>
                        <a:pt x="380" y="302"/>
                      </a:lnTo>
                      <a:lnTo>
                        <a:pt x="360" y="283"/>
                      </a:lnTo>
                      <a:close/>
                      <a:moveTo>
                        <a:pt x="360" y="236"/>
                      </a:moveTo>
                      <a:lnTo>
                        <a:pt x="380" y="215"/>
                      </a:lnTo>
                      <a:lnTo>
                        <a:pt x="401" y="236"/>
                      </a:lnTo>
                      <a:lnTo>
                        <a:pt x="380" y="257"/>
                      </a:lnTo>
                      <a:lnTo>
                        <a:pt x="360" y="236"/>
                      </a:lnTo>
                      <a:close/>
                      <a:moveTo>
                        <a:pt x="360" y="190"/>
                      </a:moveTo>
                      <a:lnTo>
                        <a:pt x="380" y="171"/>
                      </a:lnTo>
                      <a:lnTo>
                        <a:pt x="401" y="190"/>
                      </a:lnTo>
                      <a:lnTo>
                        <a:pt x="380" y="211"/>
                      </a:lnTo>
                      <a:lnTo>
                        <a:pt x="360" y="190"/>
                      </a:lnTo>
                      <a:close/>
                      <a:moveTo>
                        <a:pt x="357" y="189"/>
                      </a:moveTo>
                      <a:lnTo>
                        <a:pt x="336" y="168"/>
                      </a:lnTo>
                      <a:lnTo>
                        <a:pt x="357" y="147"/>
                      </a:lnTo>
                      <a:lnTo>
                        <a:pt x="378" y="168"/>
                      </a:lnTo>
                      <a:lnTo>
                        <a:pt x="357" y="189"/>
                      </a:lnTo>
                      <a:close/>
                      <a:moveTo>
                        <a:pt x="355" y="190"/>
                      </a:moveTo>
                      <a:lnTo>
                        <a:pt x="335" y="211"/>
                      </a:lnTo>
                      <a:lnTo>
                        <a:pt x="314" y="190"/>
                      </a:lnTo>
                      <a:lnTo>
                        <a:pt x="335" y="171"/>
                      </a:lnTo>
                      <a:lnTo>
                        <a:pt x="355" y="190"/>
                      </a:lnTo>
                      <a:close/>
                      <a:moveTo>
                        <a:pt x="311" y="189"/>
                      </a:moveTo>
                      <a:lnTo>
                        <a:pt x="292" y="168"/>
                      </a:lnTo>
                      <a:lnTo>
                        <a:pt x="311" y="147"/>
                      </a:lnTo>
                      <a:lnTo>
                        <a:pt x="332" y="168"/>
                      </a:lnTo>
                      <a:lnTo>
                        <a:pt x="311" y="189"/>
                      </a:lnTo>
                      <a:close/>
                      <a:moveTo>
                        <a:pt x="310" y="190"/>
                      </a:moveTo>
                      <a:lnTo>
                        <a:pt x="289" y="211"/>
                      </a:lnTo>
                      <a:lnTo>
                        <a:pt x="268" y="190"/>
                      </a:lnTo>
                      <a:lnTo>
                        <a:pt x="289" y="171"/>
                      </a:lnTo>
                      <a:lnTo>
                        <a:pt x="310" y="190"/>
                      </a:lnTo>
                      <a:close/>
                      <a:moveTo>
                        <a:pt x="266" y="189"/>
                      </a:moveTo>
                      <a:lnTo>
                        <a:pt x="245" y="168"/>
                      </a:lnTo>
                      <a:lnTo>
                        <a:pt x="266" y="147"/>
                      </a:lnTo>
                      <a:lnTo>
                        <a:pt x="287" y="168"/>
                      </a:lnTo>
                      <a:lnTo>
                        <a:pt x="266" y="189"/>
                      </a:lnTo>
                      <a:close/>
                      <a:moveTo>
                        <a:pt x="264" y="190"/>
                      </a:moveTo>
                      <a:lnTo>
                        <a:pt x="244" y="211"/>
                      </a:lnTo>
                      <a:lnTo>
                        <a:pt x="223" y="190"/>
                      </a:lnTo>
                      <a:lnTo>
                        <a:pt x="244" y="171"/>
                      </a:lnTo>
                      <a:lnTo>
                        <a:pt x="264" y="190"/>
                      </a:lnTo>
                      <a:close/>
                      <a:moveTo>
                        <a:pt x="220" y="189"/>
                      </a:moveTo>
                      <a:lnTo>
                        <a:pt x="201" y="168"/>
                      </a:lnTo>
                      <a:lnTo>
                        <a:pt x="220" y="147"/>
                      </a:lnTo>
                      <a:lnTo>
                        <a:pt x="241" y="168"/>
                      </a:lnTo>
                      <a:lnTo>
                        <a:pt x="220" y="189"/>
                      </a:lnTo>
                      <a:close/>
                      <a:moveTo>
                        <a:pt x="219" y="190"/>
                      </a:moveTo>
                      <a:lnTo>
                        <a:pt x="198" y="211"/>
                      </a:lnTo>
                      <a:lnTo>
                        <a:pt x="177" y="190"/>
                      </a:lnTo>
                      <a:lnTo>
                        <a:pt x="198" y="171"/>
                      </a:lnTo>
                      <a:lnTo>
                        <a:pt x="219" y="190"/>
                      </a:lnTo>
                      <a:close/>
                      <a:moveTo>
                        <a:pt x="175" y="189"/>
                      </a:moveTo>
                      <a:lnTo>
                        <a:pt x="154" y="168"/>
                      </a:lnTo>
                      <a:lnTo>
                        <a:pt x="175" y="147"/>
                      </a:lnTo>
                      <a:lnTo>
                        <a:pt x="195" y="168"/>
                      </a:lnTo>
                      <a:lnTo>
                        <a:pt x="175" y="189"/>
                      </a:lnTo>
                      <a:close/>
                      <a:moveTo>
                        <a:pt x="173" y="190"/>
                      </a:moveTo>
                      <a:lnTo>
                        <a:pt x="152" y="211"/>
                      </a:lnTo>
                      <a:lnTo>
                        <a:pt x="132" y="190"/>
                      </a:lnTo>
                      <a:lnTo>
                        <a:pt x="152" y="171"/>
                      </a:lnTo>
                      <a:lnTo>
                        <a:pt x="173" y="190"/>
                      </a:lnTo>
                      <a:close/>
                      <a:moveTo>
                        <a:pt x="129" y="189"/>
                      </a:moveTo>
                      <a:lnTo>
                        <a:pt x="108" y="168"/>
                      </a:lnTo>
                      <a:lnTo>
                        <a:pt x="129" y="147"/>
                      </a:lnTo>
                      <a:lnTo>
                        <a:pt x="150" y="168"/>
                      </a:lnTo>
                      <a:lnTo>
                        <a:pt x="129" y="189"/>
                      </a:lnTo>
                      <a:close/>
                      <a:moveTo>
                        <a:pt x="126" y="190"/>
                      </a:moveTo>
                      <a:lnTo>
                        <a:pt x="107" y="211"/>
                      </a:lnTo>
                      <a:lnTo>
                        <a:pt x="86" y="190"/>
                      </a:lnTo>
                      <a:lnTo>
                        <a:pt x="107" y="171"/>
                      </a:lnTo>
                      <a:lnTo>
                        <a:pt x="126" y="190"/>
                      </a:lnTo>
                      <a:close/>
                      <a:moveTo>
                        <a:pt x="126" y="236"/>
                      </a:moveTo>
                      <a:lnTo>
                        <a:pt x="107" y="257"/>
                      </a:lnTo>
                      <a:lnTo>
                        <a:pt x="86" y="236"/>
                      </a:lnTo>
                      <a:lnTo>
                        <a:pt x="107" y="215"/>
                      </a:lnTo>
                      <a:lnTo>
                        <a:pt x="126" y="236"/>
                      </a:lnTo>
                      <a:close/>
                      <a:moveTo>
                        <a:pt x="126" y="283"/>
                      </a:moveTo>
                      <a:lnTo>
                        <a:pt x="107" y="302"/>
                      </a:lnTo>
                      <a:lnTo>
                        <a:pt x="86" y="283"/>
                      </a:lnTo>
                      <a:lnTo>
                        <a:pt x="107" y="262"/>
                      </a:lnTo>
                      <a:lnTo>
                        <a:pt x="126" y="283"/>
                      </a:lnTo>
                      <a:close/>
                      <a:moveTo>
                        <a:pt x="126" y="327"/>
                      </a:moveTo>
                      <a:lnTo>
                        <a:pt x="107" y="348"/>
                      </a:lnTo>
                      <a:lnTo>
                        <a:pt x="86" y="327"/>
                      </a:lnTo>
                      <a:lnTo>
                        <a:pt x="107" y="306"/>
                      </a:lnTo>
                      <a:lnTo>
                        <a:pt x="126" y="327"/>
                      </a:lnTo>
                      <a:close/>
                      <a:moveTo>
                        <a:pt x="126" y="374"/>
                      </a:moveTo>
                      <a:lnTo>
                        <a:pt x="107" y="393"/>
                      </a:lnTo>
                      <a:lnTo>
                        <a:pt x="86" y="374"/>
                      </a:lnTo>
                      <a:lnTo>
                        <a:pt x="107" y="353"/>
                      </a:lnTo>
                      <a:lnTo>
                        <a:pt x="126" y="374"/>
                      </a:lnTo>
                      <a:close/>
                      <a:moveTo>
                        <a:pt x="108" y="350"/>
                      </a:moveTo>
                      <a:lnTo>
                        <a:pt x="129" y="330"/>
                      </a:lnTo>
                      <a:lnTo>
                        <a:pt x="150" y="350"/>
                      </a:lnTo>
                      <a:lnTo>
                        <a:pt x="129" y="371"/>
                      </a:lnTo>
                      <a:lnTo>
                        <a:pt x="108" y="350"/>
                      </a:lnTo>
                      <a:close/>
                      <a:moveTo>
                        <a:pt x="152" y="353"/>
                      </a:moveTo>
                      <a:lnTo>
                        <a:pt x="173" y="374"/>
                      </a:lnTo>
                      <a:lnTo>
                        <a:pt x="152" y="393"/>
                      </a:lnTo>
                      <a:lnTo>
                        <a:pt x="132" y="374"/>
                      </a:lnTo>
                      <a:lnTo>
                        <a:pt x="152" y="353"/>
                      </a:lnTo>
                      <a:close/>
                      <a:moveTo>
                        <a:pt x="154" y="350"/>
                      </a:moveTo>
                      <a:lnTo>
                        <a:pt x="175" y="330"/>
                      </a:lnTo>
                      <a:lnTo>
                        <a:pt x="195" y="350"/>
                      </a:lnTo>
                      <a:lnTo>
                        <a:pt x="175" y="371"/>
                      </a:lnTo>
                      <a:lnTo>
                        <a:pt x="154" y="350"/>
                      </a:lnTo>
                      <a:close/>
                      <a:moveTo>
                        <a:pt x="198" y="353"/>
                      </a:moveTo>
                      <a:lnTo>
                        <a:pt x="219" y="374"/>
                      </a:lnTo>
                      <a:lnTo>
                        <a:pt x="198" y="393"/>
                      </a:lnTo>
                      <a:lnTo>
                        <a:pt x="177" y="374"/>
                      </a:lnTo>
                      <a:lnTo>
                        <a:pt x="198" y="353"/>
                      </a:lnTo>
                      <a:close/>
                      <a:moveTo>
                        <a:pt x="201" y="350"/>
                      </a:moveTo>
                      <a:lnTo>
                        <a:pt x="220" y="330"/>
                      </a:lnTo>
                      <a:lnTo>
                        <a:pt x="241" y="350"/>
                      </a:lnTo>
                      <a:lnTo>
                        <a:pt x="220" y="371"/>
                      </a:lnTo>
                      <a:lnTo>
                        <a:pt x="201" y="350"/>
                      </a:lnTo>
                      <a:close/>
                      <a:moveTo>
                        <a:pt x="244" y="353"/>
                      </a:moveTo>
                      <a:lnTo>
                        <a:pt x="264" y="374"/>
                      </a:lnTo>
                      <a:lnTo>
                        <a:pt x="244" y="393"/>
                      </a:lnTo>
                      <a:lnTo>
                        <a:pt x="223" y="374"/>
                      </a:lnTo>
                      <a:lnTo>
                        <a:pt x="244" y="353"/>
                      </a:lnTo>
                      <a:close/>
                      <a:moveTo>
                        <a:pt x="245" y="350"/>
                      </a:moveTo>
                      <a:lnTo>
                        <a:pt x="266" y="330"/>
                      </a:lnTo>
                      <a:lnTo>
                        <a:pt x="287" y="350"/>
                      </a:lnTo>
                      <a:lnTo>
                        <a:pt x="266" y="371"/>
                      </a:lnTo>
                      <a:lnTo>
                        <a:pt x="245" y="350"/>
                      </a:lnTo>
                      <a:close/>
                      <a:moveTo>
                        <a:pt x="289" y="353"/>
                      </a:moveTo>
                      <a:lnTo>
                        <a:pt x="310" y="374"/>
                      </a:lnTo>
                      <a:lnTo>
                        <a:pt x="289" y="393"/>
                      </a:lnTo>
                      <a:lnTo>
                        <a:pt x="268" y="374"/>
                      </a:lnTo>
                      <a:lnTo>
                        <a:pt x="289" y="353"/>
                      </a:lnTo>
                      <a:close/>
                      <a:moveTo>
                        <a:pt x="292" y="350"/>
                      </a:moveTo>
                      <a:lnTo>
                        <a:pt x="311" y="330"/>
                      </a:lnTo>
                      <a:lnTo>
                        <a:pt x="332" y="350"/>
                      </a:lnTo>
                      <a:lnTo>
                        <a:pt x="311" y="371"/>
                      </a:lnTo>
                      <a:lnTo>
                        <a:pt x="292" y="350"/>
                      </a:lnTo>
                      <a:close/>
                      <a:moveTo>
                        <a:pt x="335" y="353"/>
                      </a:moveTo>
                      <a:lnTo>
                        <a:pt x="355" y="374"/>
                      </a:lnTo>
                      <a:lnTo>
                        <a:pt x="335" y="393"/>
                      </a:lnTo>
                      <a:lnTo>
                        <a:pt x="314" y="374"/>
                      </a:lnTo>
                      <a:lnTo>
                        <a:pt x="335" y="353"/>
                      </a:lnTo>
                      <a:close/>
                      <a:moveTo>
                        <a:pt x="336" y="350"/>
                      </a:moveTo>
                      <a:lnTo>
                        <a:pt x="357" y="330"/>
                      </a:lnTo>
                      <a:lnTo>
                        <a:pt x="378" y="350"/>
                      </a:lnTo>
                      <a:lnTo>
                        <a:pt x="357" y="371"/>
                      </a:lnTo>
                      <a:lnTo>
                        <a:pt x="336" y="350"/>
                      </a:lnTo>
                      <a:close/>
                      <a:moveTo>
                        <a:pt x="380" y="353"/>
                      </a:moveTo>
                      <a:lnTo>
                        <a:pt x="401" y="374"/>
                      </a:lnTo>
                      <a:lnTo>
                        <a:pt x="380" y="393"/>
                      </a:lnTo>
                      <a:lnTo>
                        <a:pt x="360" y="374"/>
                      </a:lnTo>
                      <a:lnTo>
                        <a:pt x="380" y="353"/>
                      </a:lnTo>
                      <a:close/>
                      <a:moveTo>
                        <a:pt x="383" y="350"/>
                      </a:moveTo>
                      <a:lnTo>
                        <a:pt x="404" y="330"/>
                      </a:lnTo>
                      <a:lnTo>
                        <a:pt x="423" y="350"/>
                      </a:lnTo>
                      <a:lnTo>
                        <a:pt x="404" y="371"/>
                      </a:lnTo>
                      <a:lnTo>
                        <a:pt x="383" y="350"/>
                      </a:lnTo>
                      <a:close/>
                      <a:moveTo>
                        <a:pt x="383" y="305"/>
                      </a:moveTo>
                      <a:lnTo>
                        <a:pt x="404" y="284"/>
                      </a:lnTo>
                      <a:lnTo>
                        <a:pt x="423" y="305"/>
                      </a:lnTo>
                      <a:lnTo>
                        <a:pt x="404" y="326"/>
                      </a:lnTo>
                      <a:lnTo>
                        <a:pt x="383" y="305"/>
                      </a:lnTo>
                      <a:close/>
                      <a:moveTo>
                        <a:pt x="383" y="259"/>
                      </a:moveTo>
                      <a:lnTo>
                        <a:pt x="404" y="239"/>
                      </a:lnTo>
                      <a:lnTo>
                        <a:pt x="423" y="259"/>
                      </a:lnTo>
                      <a:lnTo>
                        <a:pt x="404" y="280"/>
                      </a:lnTo>
                      <a:lnTo>
                        <a:pt x="383" y="259"/>
                      </a:lnTo>
                      <a:close/>
                      <a:moveTo>
                        <a:pt x="383" y="214"/>
                      </a:moveTo>
                      <a:lnTo>
                        <a:pt x="404" y="193"/>
                      </a:lnTo>
                      <a:lnTo>
                        <a:pt x="423" y="214"/>
                      </a:lnTo>
                      <a:lnTo>
                        <a:pt x="404" y="234"/>
                      </a:lnTo>
                      <a:lnTo>
                        <a:pt x="383" y="214"/>
                      </a:lnTo>
                      <a:close/>
                      <a:moveTo>
                        <a:pt x="383" y="168"/>
                      </a:moveTo>
                      <a:lnTo>
                        <a:pt x="404" y="147"/>
                      </a:lnTo>
                      <a:lnTo>
                        <a:pt x="423" y="168"/>
                      </a:lnTo>
                      <a:lnTo>
                        <a:pt x="404" y="189"/>
                      </a:lnTo>
                      <a:lnTo>
                        <a:pt x="383" y="168"/>
                      </a:lnTo>
                      <a:close/>
                      <a:moveTo>
                        <a:pt x="383" y="122"/>
                      </a:moveTo>
                      <a:lnTo>
                        <a:pt x="404" y="102"/>
                      </a:lnTo>
                      <a:lnTo>
                        <a:pt x="423" y="122"/>
                      </a:lnTo>
                      <a:lnTo>
                        <a:pt x="404" y="143"/>
                      </a:lnTo>
                      <a:lnTo>
                        <a:pt x="383" y="122"/>
                      </a:lnTo>
                      <a:close/>
                      <a:moveTo>
                        <a:pt x="401" y="146"/>
                      </a:moveTo>
                      <a:lnTo>
                        <a:pt x="380" y="165"/>
                      </a:lnTo>
                      <a:lnTo>
                        <a:pt x="360" y="146"/>
                      </a:lnTo>
                      <a:lnTo>
                        <a:pt x="380" y="125"/>
                      </a:lnTo>
                      <a:lnTo>
                        <a:pt x="401" y="146"/>
                      </a:lnTo>
                      <a:close/>
                      <a:moveTo>
                        <a:pt x="357" y="143"/>
                      </a:moveTo>
                      <a:lnTo>
                        <a:pt x="336" y="122"/>
                      </a:lnTo>
                      <a:lnTo>
                        <a:pt x="357" y="102"/>
                      </a:lnTo>
                      <a:lnTo>
                        <a:pt x="378" y="122"/>
                      </a:lnTo>
                      <a:lnTo>
                        <a:pt x="357" y="143"/>
                      </a:lnTo>
                      <a:close/>
                      <a:moveTo>
                        <a:pt x="355" y="146"/>
                      </a:moveTo>
                      <a:lnTo>
                        <a:pt x="335" y="165"/>
                      </a:lnTo>
                      <a:lnTo>
                        <a:pt x="314" y="146"/>
                      </a:lnTo>
                      <a:lnTo>
                        <a:pt x="335" y="125"/>
                      </a:lnTo>
                      <a:lnTo>
                        <a:pt x="355" y="146"/>
                      </a:lnTo>
                      <a:close/>
                      <a:moveTo>
                        <a:pt x="311" y="143"/>
                      </a:moveTo>
                      <a:lnTo>
                        <a:pt x="292" y="122"/>
                      </a:lnTo>
                      <a:lnTo>
                        <a:pt x="311" y="102"/>
                      </a:lnTo>
                      <a:lnTo>
                        <a:pt x="332" y="122"/>
                      </a:lnTo>
                      <a:lnTo>
                        <a:pt x="311" y="143"/>
                      </a:lnTo>
                      <a:close/>
                      <a:moveTo>
                        <a:pt x="310" y="146"/>
                      </a:moveTo>
                      <a:lnTo>
                        <a:pt x="289" y="165"/>
                      </a:lnTo>
                      <a:lnTo>
                        <a:pt x="268" y="146"/>
                      </a:lnTo>
                      <a:lnTo>
                        <a:pt x="289" y="125"/>
                      </a:lnTo>
                      <a:lnTo>
                        <a:pt x="310" y="146"/>
                      </a:lnTo>
                      <a:close/>
                      <a:moveTo>
                        <a:pt x="266" y="143"/>
                      </a:moveTo>
                      <a:lnTo>
                        <a:pt x="245" y="122"/>
                      </a:lnTo>
                      <a:lnTo>
                        <a:pt x="266" y="102"/>
                      </a:lnTo>
                      <a:lnTo>
                        <a:pt x="287" y="122"/>
                      </a:lnTo>
                      <a:lnTo>
                        <a:pt x="266" y="143"/>
                      </a:lnTo>
                      <a:close/>
                      <a:moveTo>
                        <a:pt x="264" y="146"/>
                      </a:moveTo>
                      <a:lnTo>
                        <a:pt x="244" y="165"/>
                      </a:lnTo>
                      <a:lnTo>
                        <a:pt x="223" y="146"/>
                      </a:lnTo>
                      <a:lnTo>
                        <a:pt x="244" y="125"/>
                      </a:lnTo>
                      <a:lnTo>
                        <a:pt x="264" y="146"/>
                      </a:lnTo>
                      <a:close/>
                      <a:moveTo>
                        <a:pt x="220" y="143"/>
                      </a:moveTo>
                      <a:lnTo>
                        <a:pt x="201" y="122"/>
                      </a:lnTo>
                      <a:lnTo>
                        <a:pt x="220" y="102"/>
                      </a:lnTo>
                      <a:lnTo>
                        <a:pt x="241" y="122"/>
                      </a:lnTo>
                      <a:lnTo>
                        <a:pt x="220" y="143"/>
                      </a:lnTo>
                      <a:close/>
                      <a:moveTo>
                        <a:pt x="219" y="146"/>
                      </a:moveTo>
                      <a:lnTo>
                        <a:pt x="198" y="165"/>
                      </a:lnTo>
                      <a:lnTo>
                        <a:pt x="177" y="146"/>
                      </a:lnTo>
                      <a:lnTo>
                        <a:pt x="198" y="125"/>
                      </a:lnTo>
                      <a:lnTo>
                        <a:pt x="219" y="146"/>
                      </a:lnTo>
                      <a:close/>
                      <a:moveTo>
                        <a:pt x="175" y="143"/>
                      </a:moveTo>
                      <a:lnTo>
                        <a:pt x="154" y="122"/>
                      </a:lnTo>
                      <a:lnTo>
                        <a:pt x="175" y="102"/>
                      </a:lnTo>
                      <a:lnTo>
                        <a:pt x="195" y="122"/>
                      </a:lnTo>
                      <a:lnTo>
                        <a:pt x="175" y="143"/>
                      </a:lnTo>
                      <a:close/>
                      <a:moveTo>
                        <a:pt x="173" y="146"/>
                      </a:moveTo>
                      <a:lnTo>
                        <a:pt x="152" y="165"/>
                      </a:lnTo>
                      <a:lnTo>
                        <a:pt x="132" y="146"/>
                      </a:lnTo>
                      <a:lnTo>
                        <a:pt x="152" y="125"/>
                      </a:lnTo>
                      <a:lnTo>
                        <a:pt x="173" y="146"/>
                      </a:lnTo>
                      <a:close/>
                      <a:moveTo>
                        <a:pt x="129" y="143"/>
                      </a:moveTo>
                      <a:lnTo>
                        <a:pt x="108" y="122"/>
                      </a:lnTo>
                      <a:lnTo>
                        <a:pt x="129" y="102"/>
                      </a:lnTo>
                      <a:lnTo>
                        <a:pt x="150" y="122"/>
                      </a:lnTo>
                      <a:lnTo>
                        <a:pt x="129" y="143"/>
                      </a:lnTo>
                      <a:close/>
                      <a:moveTo>
                        <a:pt x="126" y="146"/>
                      </a:moveTo>
                      <a:lnTo>
                        <a:pt x="107" y="165"/>
                      </a:lnTo>
                      <a:lnTo>
                        <a:pt x="86" y="146"/>
                      </a:lnTo>
                      <a:lnTo>
                        <a:pt x="107" y="125"/>
                      </a:lnTo>
                      <a:lnTo>
                        <a:pt x="126" y="146"/>
                      </a:lnTo>
                      <a:close/>
                      <a:moveTo>
                        <a:pt x="83" y="143"/>
                      </a:moveTo>
                      <a:lnTo>
                        <a:pt x="63" y="122"/>
                      </a:lnTo>
                      <a:lnTo>
                        <a:pt x="83" y="102"/>
                      </a:lnTo>
                      <a:lnTo>
                        <a:pt x="104" y="122"/>
                      </a:lnTo>
                      <a:lnTo>
                        <a:pt x="83" y="143"/>
                      </a:lnTo>
                      <a:close/>
                      <a:moveTo>
                        <a:pt x="104" y="168"/>
                      </a:moveTo>
                      <a:lnTo>
                        <a:pt x="83" y="189"/>
                      </a:lnTo>
                      <a:lnTo>
                        <a:pt x="63" y="168"/>
                      </a:lnTo>
                      <a:lnTo>
                        <a:pt x="83" y="147"/>
                      </a:lnTo>
                      <a:lnTo>
                        <a:pt x="104" y="168"/>
                      </a:lnTo>
                      <a:close/>
                      <a:moveTo>
                        <a:pt x="104" y="214"/>
                      </a:moveTo>
                      <a:lnTo>
                        <a:pt x="83" y="234"/>
                      </a:lnTo>
                      <a:lnTo>
                        <a:pt x="63" y="214"/>
                      </a:lnTo>
                      <a:lnTo>
                        <a:pt x="83" y="193"/>
                      </a:lnTo>
                      <a:lnTo>
                        <a:pt x="104" y="214"/>
                      </a:lnTo>
                      <a:close/>
                      <a:moveTo>
                        <a:pt x="104" y="259"/>
                      </a:moveTo>
                      <a:lnTo>
                        <a:pt x="83" y="280"/>
                      </a:lnTo>
                      <a:lnTo>
                        <a:pt x="63" y="259"/>
                      </a:lnTo>
                      <a:lnTo>
                        <a:pt x="83" y="239"/>
                      </a:lnTo>
                      <a:lnTo>
                        <a:pt x="104" y="259"/>
                      </a:lnTo>
                      <a:close/>
                      <a:moveTo>
                        <a:pt x="104" y="305"/>
                      </a:moveTo>
                      <a:lnTo>
                        <a:pt x="83" y="326"/>
                      </a:lnTo>
                      <a:lnTo>
                        <a:pt x="63" y="305"/>
                      </a:lnTo>
                      <a:lnTo>
                        <a:pt x="83" y="284"/>
                      </a:lnTo>
                      <a:lnTo>
                        <a:pt x="104" y="305"/>
                      </a:lnTo>
                      <a:close/>
                      <a:moveTo>
                        <a:pt x="104" y="350"/>
                      </a:moveTo>
                      <a:lnTo>
                        <a:pt x="83" y="371"/>
                      </a:lnTo>
                      <a:lnTo>
                        <a:pt x="63" y="350"/>
                      </a:lnTo>
                      <a:lnTo>
                        <a:pt x="83" y="330"/>
                      </a:lnTo>
                      <a:lnTo>
                        <a:pt x="104" y="350"/>
                      </a:lnTo>
                      <a:close/>
                      <a:moveTo>
                        <a:pt x="104" y="396"/>
                      </a:moveTo>
                      <a:lnTo>
                        <a:pt x="83" y="417"/>
                      </a:lnTo>
                      <a:lnTo>
                        <a:pt x="63" y="396"/>
                      </a:lnTo>
                      <a:lnTo>
                        <a:pt x="83" y="375"/>
                      </a:lnTo>
                      <a:lnTo>
                        <a:pt x="104" y="396"/>
                      </a:lnTo>
                      <a:close/>
                      <a:moveTo>
                        <a:pt x="107" y="399"/>
                      </a:moveTo>
                      <a:lnTo>
                        <a:pt x="126" y="418"/>
                      </a:lnTo>
                      <a:lnTo>
                        <a:pt x="107" y="439"/>
                      </a:lnTo>
                      <a:lnTo>
                        <a:pt x="86" y="418"/>
                      </a:lnTo>
                      <a:lnTo>
                        <a:pt x="107" y="399"/>
                      </a:lnTo>
                      <a:close/>
                      <a:moveTo>
                        <a:pt x="108" y="396"/>
                      </a:moveTo>
                      <a:lnTo>
                        <a:pt x="129" y="375"/>
                      </a:lnTo>
                      <a:lnTo>
                        <a:pt x="150" y="396"/>
                      </a:lnTo>
                      <a:lnTo>
                        <a:pt x="129" y="417"/>
                      </a:lnTo>
                      <a:lnTo>
                        <a:pt x="108" y="396"/>
                      </a:lnTo>
                      <a:close/>
                      <a:moveTo>
                        <a:pt x="152" y="399"/>
                      </a:moveTo>
                      <a:lnTo>
                        <a:pt x="173" y="418"/>
                      </a:lnTo>
                      <a:lnTo>
                        <a:pt x="152" y="439"/>
                      </a:lnTo>
                      <a:lnTo>
                        <a:pt x="132" y="418"/>
                      </a:lnTo>
                      <a:lnTo>
                        <a:pt x="152" y="399"/>
                      </a:lnTo>
                      <a:close/>
                      <a:moveTo>
                        <a:pt x="154" y="396"/>
                      </a:moveTo>
                      <a:lnTo>
                        <a:pt x="175" y="375"/>
                      </a:lnTo>
                      <a:lnTo>
                        <a:pt x="195" y="396"/>
                      </a:lnTo>
                      <a:lnTo>
                        <a:pt x="175" y="417"/>
                      </a:lnTo>
                      <a:lnTo>
                        <a:pt x="154" y="396"/>
                      </a:lnTo>
                      <a:close/>
                      <a:moveTo>
                        <a:pt x="198" y="399"/>
                      </a:moveTo>
                      <a:lnTo>
                        <a:pt x="219" y="418"/>
                      </a:lnTo>
                      <a:lnTo>
                        <a:pt x="198" y="439"/>
                      </a:lnTo>
                      <a:lnTo>
                        <a:pt x="177" y="418"/>
                      </a:lnTo>
                      <a:lnTo>
                        <a:pt x="198" y="399"/>
                      </a:lnTo>
                      <a:close/>
                      <a:moveTo>
                        <a:pt x="201" y="396"/>
                      </a:moveTo>
                      <a:lnTo>
                        <a:pt x="220" y="375"/>
                      </a:lnTo>
                      <a:lnTo>
                        <a:pt x="241" y="396"/>
                      </a:lnTo>
                      <a:lnTo>
                        <a:pt x="220" y="417"/>
                      </a:lnTo>
                      <a:lnTo>
                        <a:pt x="201" y="396"/>
                      </a:lnTo>
                      <a:close/>
                      <a:moveTo>
                        <a:pt x="244" y="399"/>
                      </a:moveTo>
                      <a:lnTo>
                        <a:pt x="264" y="418"/>
                      </a:lnTo>
                      <a:lnTo>
                        <a:pt x="244" y="439"/>
                      </a:lnTo>
                      <a:lnTo>
                        <a:pt x="223" y="418"/>
                      </a:lnTo>
                      <a:lnTo>
                        <a:pt x="244" y="399"/>
                      </a:lnTo>
                      <a:close/>
                      <a:moveTo>
                        <a:pt x="245" y="396"/>
                      </a:moveTo>
                      <a:lnTo>
                        <a:pt x="266" y="375"/>
                      </a:lnTo>
                      <a:lnTo>
                        <a:pt x="287" y="396"/>
                      </a:lnTo>
                      <a:lnTo>
                        <a:pt x="266" y="417"/>
                      </a:lnTo>
                      <a:lnTo>
                        <a:pt x="245" y="396"/>
                      </a:lnTo>
                      <a:close/>
                      <a:moveTo>
                        <a:pt x="289" y="399"/>
                      </a:moveTo>
                      <a:lnTo>
                        <a:pt x="310" y="418"/>
                      </a:lnTo>
                      <a:lnTo>
                        <a:pt x="289" y="439"/>
                      </a:lnTo>
                      <a:lnTo>
                        <a:pt x="268" y="418"/>
                      </a:lnTo>
                      <a:lnTo>
                        <a:pt x="289" y="399"/>
                      </a:lnTo>
                      <a:close/>
                      <a:moveTo>
                        <a:pt x="292" y="396"/>
                      </a:moveTo>
                      <a:lnTo>
                        <a:pt x="311" y="375"/>
                      </a:lnTo>
                      <a:lnTo>
                        <a:pt x="332" y="396"/>
                      </a:lnTo>
                      <a:lnTo>
                        <a:pt x="311" y="417"/>
                      </a:lnTo>
                      <a:lnTo>
                        <a:pt x="292" y="396"/>
                      </a:lnTo>
                      <a:close/>
                      <a:moveTo>
                        <a:pt x="335" y="399"/>
                      </a:moveTo>
                      <a:lnTo>
                        <a:pt x="355" y="418"/>
                      </a:lnTo>
                      <a:lnTo>
                        <a:pt x="335" y="439"/>
                      </a:lnTo>
                      <a:lnTo>
                        <a:pt x="314" y="418"/>
                      </a:lnTo>
                      <a:lnTo>
                        <a:pt x="335" y="399"/>
                      </a:lnTo>
                      <a:close/>
                      <a:moveTo>
                        <a:pt x="336" y="396"/>
                      </a:moveTo>
                      <a:lnTo>
                        <a:pt x="357" y="375"/>
                      </a:lnTo>
                      <a:lnTo>
                        <a:pt x="378" y="396"/>
                      </a:lnTo>
                      <a:lnTo>
                        <a:pt x="357" y="417"/>
                      </a:lnTo>
                      <a:lnTo>
                        <a:pt x="336" y="396"/>
                      </a:lnTo>
                      <a:close/>
                      <a:moveTo>
                        <a:pt x="380" y="399"/>
                      </a:moveTo>
                      <a:lnTo>
                        <a:pt x="401" y="418"/>
                      </a:lnTo>
                      <a:lnTo>
                        <a:pt x="380" y="439"/>
                      </a:lnTo>
                      <a:lnTo>
                        <a:pt x="360" y="418"/>
                      </a:lnTo>
                      <a:lnTo>
                        <a:pt x="380" y="399"/>
                      </a:lnTo>
                      <a:close/>
                      <a:moveTo>
                        <a:pt x="383" y="396"/>
                      </a:moveTo>
                      <a:lnTo>
                        <a:pt x="404" y="375"/>
                      </a:lnTo>
                      <a:lnTo>
                        <a:pt x="423" y="396"/>
                      </a:lnTo>
                      <a:lnTo>
                        <a:pt x="404" y="417"/>
                      </a:lnTo>
                      <a:lnTo>
                        <a:pt x="383" y="396"/>
                      </a:lnTo>
                      <a:close/>
                      <a:moveTo>
                        <a:pt x="405" y="374"/>
                      </a:moveTo>
                      <a:lnTo>
                        <a:pt x="426" y="353"/>
                      </a:lnTo>
                      <a:lnTo>
                        <a:pt x="447" y="374"/>
                      </a:lnTo>
                      <a:lnTo>
                        <a:pt x="426" y="393"/>
                      </a:lnTo>
                      <a:lnTo>
                        <a:pt x="405" y="374"/>
                      </a:lnTo>
                      <a:close/>
                      <a:moveTo>
                        <a:pt x="405" y="327"/>
                      </a:moveTo>
                      <a:lnTo>
                        <a:pt x="426" y="306"/>
                      </a:lnTo>
                      <a:lnTo>
                        <a:pt x="447" y="327"/>
                      </a:lnTo>
                      <a:lnTo>
                        <a:pt x="426" y="348"/>
                      </a:lnTo>
                      <a:lnTo>
                        <a:pt x="405" y="327"/>
                      </a:lnTo>
                      <a:close/>
                      <a:moveTo>
                        <a:pt x="405" y="283"/>
                      </a:moveTo>
                      <a:lnTo>
                        <a:pt x="426" y="262"/>
                      </a:lnTo>
                      <a:lnTo>
                        <a:pt x="447" y="283"/>
                      </a:lnTo>
                      <a:lnTo>
                        <a:pt x="426" y="302"/>
                      </a:lnTo>
                      <a:lnTo>
                        <a:pt x="405" y="283"/>
                      </a:lnTo>
                      <a:close/>
                      <a:moveTo>
                        <a:pt x="405" y="236"/>
                      </a:moveTo>
                      <a:lnTo>
                        <a:pt x="426" y="215"/>
                      </a:lnTo>
                      <a:lnTo>
                        <a:pt x="447" y="236"/>
                      </a:lnTo>
                      <a:lnTo>
                        <a:pt x="426" y="257"/>
                      </a:lnTo>
                      <a:lnTo>
                        <a:pt x="405" y="236"/>
                      </a:lnTo>
                      <a:close/>
                      <a:moveTo>
                        <a:pt x="405" y="190"/>
                      </a:moveTo>
                      <a:lnTo>
                        <a:pt x="426" y="171"/>
                      </a:lnTo>
                      <a:lnTo>
                        <a:pt x="447" y="190"/>
                      </a:lnTo>
                      <a:lnTo>
                        <a:pt x="426" y="211"/>
                      </a:lnTo>
                      <a:lnTo>
                        <a:pt x="405" y="190"/>
                      </a:lnTo>
                      <a:close/>
                      <a:moveTo>
                        <a:pt x="405" y="146"/>
                      </a:moveTo>
                      <a:lnTo>
                        <a:pt x="426" y="125"/>
                      </a:lnTo>
                      <a:lnTo>
                        <a:pt x="447" y="146"/>
                      </a:lnTo>
                      <a:lnTo>
                        <a:pt x="426" y="165"/>
                      </a:lnTo>
                      <a:lnTo>
                        <a:pt x="405" y="146"/>
                      </a:lnTo>
                      <a:close/>
                      <a:moveTo>
                        <a:pt x="405" y="99"/>
                      </a:moveTo>
                      <a:lnTo>
                        <a:pt x="426" y="80"/>
                      </a:lnTo>
                      <a:lnTo>
                        <a:pt x="447" y="99"/>
                      </a:lnTo>
                      <a:lnTo>
                        <a:pt x="426" y="120"/>
                      </a:lnTo>
                      <a:lnTo>
                        <a:pt x="405" y="99"/>
                      </a:lnTo>
                      <a:close/>
                      <a:moveTo>
                        <a:pt x="404" y="98"/>
                      </a:moveTo>
                      <a:lnTo>
                        <a:pt x="383" y="77"/>
                      </a:lnTo>
                      <a:lnTo>
                        <a:pt x="404" y="56"/>
                      </a:lnTo>
                      <a:lnTo>
                        <a:pt x="423" y="77"/>
                      </a:lnTo>
                      <a:lnTo>
                        <a:pt x="404" y="98"/>
                      </a:lnTo>
                      <a:close/>
                      <a:moveTo>
                        <a:pt x="401" y="99"/>
                      </a:moveTo>
                      <a:lnTo>
                        <a:pt x="380" y="120"/>
                      </a:lnTo>
                      <a:lnTo>
                        <a:pt x="360" y="99"/>
                      </a:lnTo>
                      <a:lnTo>
                        <a:pt x="380" y="80"/>
                      </a:lnTo>
                      <a:lnTo>
                        <a:pt x="401" y="99"/>
                      </a:lnTo>
                      <a:close/>
                      <a:moveTo>
                        <a:pt x="357" y="98"/>
                      </a:moveTo>
                      <a:lnTo>
                        <a:pt x="336" y="77"/>
                      </a:lnTo>
                      <a:lnTo>
                        <a:pt x="357" y="56"/>
                      </a:lnTo>
                      <a:lnTo>
                        <a:pt x="378" y="77"/>
                      </a:lnTo>
                      <a:lnTo>
                        <a:pt x="357" y="98"/>
                      </a:lnTo>
                      <a:close/>
                      <a:moveTo>
                        <a:pt x="355" y="99"/>
                      </a:moveTo>
                      <a:lnTo>
                        <a:pt x="335" y="120"/>
                      </a:lnTo>
                      <a:lnTo>
                        <a:pt x="314" y="99"/>
                      </a:lnTo>
                      <a:lnTo>
                        <a:pt x="335" y="80"/>
                      </a:lnTo>
                      <a:lnTo>
                        <a:pt x="355" y="99"/>
                      </a:lnTo>
                      <a:close/>
                      <a:moveTo>
                        <a:pt x="311" y="98"/>
                      </a:moveTo>
                      <a:lnTo>
                        <a:pt x="292" y="77"/>
                      </a:lnTo>
                      <a:lnTo>
                        <a:pt x="311" y="56"/>
                      </a:lnTo>
                      <a:lnTo>
                        <a:pt x="332" y="77"/>
                      </a:lnTo>
                      <a:lnTo>
                        <a:pt x="311" y="98"/>
                      </a:lnTo>
                      <a:close/>
                      <a:moveTo>
                        <a:pt x="310" y="99"/>
                      </a:moveTo>
                      <a:lnTo>
                        <a:pt x="289" y="120"/>
                      </a:lnTo>
                      <a:lnTo>
                        <a:pt x="268" y="99"/>
                      </a:lnTo>
                      <a:lnTo>
                        <a:pt x="289" y="80"/>
                      </a:lnTo>
                      <a:lnTo>
                        <a:pt x="310" y="99"/>
                      </a:lnTo>
                      <a:close/>
                      <a:moveTo>
                        <a:pt x="266" y="98"/>
                      </a:moveTo>
                      <a:lnTo>
                        <a:pt x="245" y="77"/>
                      </a:lnTo>
                      <a:lnTo>
                        <a:pt x="266" y="56"/>
                      </a:lnTo>
                      <a:lnTo>
                        <a:pt x="287" y="77"/>
                      </a:lnTo>
                      <a:lnTo>
                        <a:pt x="266" y="98"/>
                      </a:lnTo>
                      <a:close/>
                      <a:moveTo>
                        <a:pt x="264" y="99"/>
                      </a:moveTo>
                      <a:lnTo>
                        <a:pt x="244" y="120"/>
                      </a:lnTo>
                      <a:lnTo>
                        <a:pt x="223" y="99"/>
                      </a:lnTo>
                      <a:lnTo>
                        <a:pt x="244" y="80"/>
                      </a:lnTo>
                      <a:lnTo>
                        <a:pt x="264" y="99"/>
                      </a:lnTo>
                      <a:close/>
                      <a:moveTo>
                        <a:pt x="220" y="98"/>
                      </a:moveTo>
                      <a:lnTo>
                        <a:pt x="201" y="77"/>
                      </a:lnTo>
                      <a:lnTo>
                        <a:pt x="220" y="56"/>
                      </a:lnTo>
                      <a:lnTo>
                        <a:pt x="241" y="77"/>
                      </a:lnTo>
                      <a:lnTo>
                        <a:pt x="220" y="98"/>
                      </a:lnTo>
                      <a:close/>
                      <a:moveTo>
                        <a:pt x="219" y="99"/>
                      </a:moveTo>
                      <a:lnTo>
                        <a:pt x="198" y="120"/>
                      </a:lnTo>
                      <a:lnTo>
                        <a:pt x="177" y="99"/>
                      </a:lnTo>
                      <a:lnTo>
                        <a:pt x="198" y="80"/>
                      </a:lnTo>
                      <a:lnTo>
                        <a:pt x="219" y="99"/>
                      </a:lnTo>
                      <a:close/>
                      <a:moveTo>
                        <a:pt x="175" y="98"/>
                      </a:moveTo>
                      <a:lnTo>
                        <a:pt x="154" y="77"/>
                      </a:lnTo>
                      <a:lnTo>
                        <a:pt x="175" y="56"/>
                      </a:lnTo>
                      <a:lnTo>
                        <a:pt x="195" y="77"/>
                      </a:lnTo>
                      <a:lnTo>
                        <a:pt x="175" y="98"/>
                      </a:lnTo>
                      <a:close/>
                      <a:moveTo>
                        <a:pt x="173" y="99"/>
                      </a:moveTo>
                      <a:lnTo>
                        <a:pt x="152" y="120"/>
                      </a:lnTo>
                      <a:lnTo>
                        <a:pt x="132" y="99"/>
                      </a:lnTo>
                      <a:lnTo>
                        <a:pt x="152" y="80"/>
                      </a:lnTo>
                      <a:lnTo>
                        <a:pt x="173" y="99"/>
                      </a:lnTo>
                      <a:close/>
                      <a:moveTo>
                        <a:pt x="129" y="98"/>
                      </a:moveTo>
                      <a:lnTo>
                        <a:pt x="108" y="77"/>
                      </a:lnTo>
                      <a:lnTo>
                        <a:pt x="129" y="56"/>
                      </a:lnTo>
                      <a:lnTo>
                        <a:pt x="150" y="77"/>
                      </a:lnTo>
                      <a:lnTo>
                        <a:pt x="129" y="98"/>
                      </a:lnTo>
                      <a:close/>
                      <a:moveTo>
                        <a:pt x="126" y="99"/>
                      </a:moveTo>
                      <a:lnTo>
                        <a:pt x="107" y="120"/>
                      </a:lnTo>
                      <a:lnTo>
                        <a:pt x="86" y="99"/>
                      </a:lnTo>
                      <a:lnTo>
                        <a:pt x="107" y="80"/>
                      </a:lnTo>
                      <a:lnTo>
                        <a:pt x="126" y="99"/>
                      </a:lnTo>
                      <a:close/>
                      <a:moveTo>
                        <a:pt x="83" y="98"/>
                      </a:moveTo>
                      <a:lnTo>
                        <a:pt x="63" y="77"/>
                      </a:lnTo>
                      <a:lnTo>
                        <a:pt x="83" y="56"/>
                      </a:lnTo>
                      <a:lnTo>
                        <a:pt x="104" y="77"/>
                      </a:lnTo>
                      <a:lnTo>
                        <a:pt x="83" y="98"/>
                      </a:lnTo>
                      <a:close/>
                      <a:moveTo>
                        <a:pt x="82" y="99"/>
                      </a:moveTo>
                      <a:lnTo>
                        <a:pt x="61" y="120"/>
                      </a:lnTo>
                      <a:lnTo>
                        <a:pt x="40" y="99"/>
                      </a:lnTo>
                      <a:lnTo>
                        <a:pt x="61" y="80"/>
                      </a:lnTo>
                      <a:lnTo>
                        <a:pt x="82" y="99"/>
                      </a:lnTo>
                      <a:close/>
                      <a:moveTo>
                        <a:pt x="82" y="146"/>
                      </a:moveTo>
                      <a:lnTo>
                        <a:pt x="61" y="165"/>
                      </a:lnTo>
                      <a:lnTo>
                        <a:pt x="40" y="146"/>
                      </a:lnTo>
                      <a:lnTo>
                        <a:pt x="61" y="125"/>
                      </a:lnTo>
                      <a:lnTo>
                        <a:pt x="82" y="146"/>
                      </a:lnTo>
                      <a:close/>
                      <a:moveTo>
                        <a:pt x="82" y="190"/>
                      </a:moveTo>
                      <a:lnTo>
                        <a:pt x="61" y="211"/>
                      </a:lnTo>
                      <a:lnTo>
                        <a:pt x="40" y="190"/>
                      </a:lnTo>
                      <a:lnTo>
                        <a:pt x="61" y="171"/>
                      </a:lnTo>
                      <a:lnTo>
                        <a:pt x="82" y="190"/>
                      </a:lnTo>
                      <a:close/>
                      <a:moveTo>
                        <a:pt x="82" y="236"/>
                      </a:moveTo>
                      <a:lnTo>
                        <a:pt x="61" y="257"/>
                      </a:lnTo>
                      <a:lnTo>
                        <a:pt x="40" y="236"/>
                      </a:lnTo>
                      <a:lnTo>
                        <a:pt x="61" y="215"/>
                      </a:lnTo>
                      <a:lnTo>
                        <a:pt x="82" y="236"/>
                      </a:lnTo>
                      <a:close/>
                      <a:moveTo>
                        <a:pt x="82" y="283"/>
                      </a:moveTo>
                      <a:lnTo>
                        <a:pt x="61" y="302"/>
                      </a:lnTo>
                      <a:lnTo>
                        <a:pt x="40" y="283"/>
                      </a:lnTo>
                      <a:lnTo>
                        <a:pt x="61" y="262"/>
                      </a:lnTo>
                      <a:lnTo>
                        <a:pt x="82" y="283"/>
                      </a:lnTo>
                      <a:close/>
                      <a:moveTo>
                        <a:pt x="82" y="327"/>
                      </a:moveTo>
                      <a:lnTo>
                        <a:pt x="61" y="348"/>
                      </a:lnTo>
                      <a:lnTo>
                        <a:pt x="40" y="327"/>
                      </a:lnTo>
                      <a:lnTo>
                        <a:pt x="61" y="306"/>
                      </a:lnTo>
                      <a:lnTo>
                        <a:pt x="82" y="327"/>
                      </a:lnTo>
                      <a:close/>
                      <a:moveTo>
                        <a:pt x="82" y="374"/>
                      </a:moveTo>
                      <a:lnTo>
                        <a:pt x="61" y="393"/>
                      </a:lnTo>
                      <a:lnTo>
                        <a:pt x="40" y="374"/>
                      </a:lnTo>
                      <a:lnTo>
                        <a:pt x="61" y="353"/>
                      </a:lnTo>
                      <a:lnTo>
                        <a:pt x="82" y="374"/>
                      </a:lnTo>
                      <a:close/>
                      <a:moveTo>
                        <a:pt x="82" y="418"/>
                      </a:moveTo>
                      <a:lnTo>
                        <a:pt x="61" y="439"/>
                      </a:lnTo>
                      <a:lnTo>
                        <a:pt x="40" y="418"/>
                      </a:lnTo>
                      <a:lnTo>
                        <a:pt x="61" y="399"/>
                      </a:lnTo>
                      <a:lnTo>
                        <a:pt x="82" y="418"/>
                      </a:lnTo>
                      <a:close/>
                      <a:moveTo>
                        <a:pt x="83" y="421"/>
                      </a:moveTo>
                      <a:lnTo>
                        <a:pt x="104" y="442"/>
                      </a:lnTo>
                      <a:lnTo>
                        <a:pt x="83" y="462"/>
                      </a:lnTo>
                      <a:lnTo>
                        <a:pt x="63" y="442"/>
                      </a:lnTo>
                      <a:lnTo>
                        <a:pt x="83" y="421"/>
                      </a:lnTo>
                      <a:close/>
                      <a:moveTo>
                        <a:pt x="107" y="444"/>
                      </a:moveTo>
                      <a:lnTo>
                        <a:pt x="126" y="465"/>
                      </a:lnTo>
                      <a:lnTo>
                        <a:pt x="107" y="486"/>
                      </a:lnTo>
                      <a:lnTo>
                        <a:pt x="86" y="465"/>
                      </a:lnTo>
                      <a:lnTo>
                        <a:pt x="107" y="444"/>
                      </a:lnTo>
                      <a:close/>
                      <a:moveTo>
                        <a:pt x="108" y="442"/>
                      </a:moveTo>
                      <a:lnTo>
                        <a:pt x="129" y="421"/>
                      </a:lnTo>
                      <a:lnTo>
                        <a:pt x="150" y="442"/>
                      </a:lnTo>
                      <a:lnTo>
                        <a:pt x="129" y="462"/>
                      </a:lnTo>
                      <a:lnTo>
                        <a:pt x="108" y="442"/>
                      </a:lnTo>
                      <a:close/>
                      <a:moveTo>
                        <a:pt x="152" y="444"/>
                      </a:moveTo>
                      <a:lnTo>
                        <a:pt x="173" y="465"/>
                      </a:lnTo>
                      <a:lnTo>
                        <a:pt x="152" y="486"/>
                      </a:lnTo>
                      <a:lnTo>
                        <a:pt x="132" y="465"/>
                      </a:lnTo>
                      <a:lnTo>
                        <a:pt x="152" y="444"/>
                      </a:lnTo>
                      <a:close/>
                      <a:moveTo>
                        <a:pt x="154" y="442"/>
                      </a:moveTo>
                      <a:lnTo>
                        <a:pt x="175" y="421"/>
                      </a:lnTo>
                      <a:lnTo>
                        <a:pt x="195" y="442"/>
                      </a:lnTo>
                      <a:lnTo>
                        <a:pt x="175" y="462"/>
                      </a:lnTo>
                      <a:lnTo>
                        <a:pt x="154" y="442"/>
                      </a:lnTo>
                      <a:close/>
                      <a:moveTo>
                        <a:pt x="198" y="444"/>
                      </a:moveTo>
                      <a:lnTo>
                        <a:pt x="219" y="465"/>
                      </a:lnTo>
                      <a:lnTo>
                        <a:pt x="198" y="486"/>
                      </a:lnTo>
                      <a:lnTo>
                        <a:pt x="177" y="465"/>
                      </a:lnTo>
                      <a:lnTo>
                        <a:pt x="198" y="444"/>
                      </a:lnTo>
                      <a:close/>
                      <a:moveTo>
                        <a:pt x="201" y="442"/>
                      </a:moveTo>
                      <a:lnTo>
                        <a:pt x="220" y="421"/>
                      </a:lnTo>
                      <a:lnTo>
                        <a:pt x="241" y="442"/>
                      </a:lnTo>
                      <a:lnTo>
                        <a:pt x="220" y="462"/>
                      </a:lnTo>
                      <a:lnTo>
                        <a:pt x="201" y="442"/>
                      </a:lnTo>
                      <a:close/>
                      <a:moveTo>
                        <a:pt x="244" y="444"/>
                      </a:moveTo>
                      <a:lnTo>
                        <a:pt x="264" y="465"/>
                      </a:lnTo>
                      <a:lnTo>
                        <a:pt x="244" y="486"/>
                      </a:lnTo>
                      <a:lnTo>
                        <a:pt x="223" y="465"/>
                      </a:lnTo>
                      <a:lnTo>
                        <a:pt x="244" y="444"/>
                      </a:lnTo>
                      <a:close/>
                      <a:moveTo>
                        <a:pt x="245" y="442"/>
                      </a:moveTo>
                      <a:lnTo>
                        <a:pt x="266" y="421"/>
                      </a:lnTo>
                      <a:lnTo>
                        <a:pt x="287" y="442"/>
                      </a:lnTo>
                      <a:lnTo>
                        <a:pt x="266" y="462"/>
                      </a:lnTo>
                      <a:lnTo>
                        <a:pt x="245" y="442"/>
                      </a:lnTo>
                      <a:close/>
                      <a:moveTo>
                        <a:pt x="289" y="444"/>
                      </a:moveTo>
                      <a:lnTo>
                        <a:pt x="310" y="465"/>
                      </a:lnTo>
                      <a:lnTo>
                        <a:pt x="289" y="486"/>
                      </a:lnTo>
                      <a:lnTo>
                        <a:pt x="268" y="465"/>
                      </a:lnTo>
                      <a:lnTo>
                        <a:pt x="289" y="444"/>
                      </a:lnTo>
                      <a:close/>
                      <a:moveTo>
                        <a:pt x="292" y="442"/>
                      </a:moveTo>
                      <a:lnTo>
                        <a:pt x="311" y="421"/>
                      </a:lnTo>
                      <a:lnTo>
                        <a:pt x="332" y="442"/>
                      </a:lnTo>
                      <a:lnTo>
                        <a:pt x="311" y="462"/>
                      </a:lnTo>
                      <a:lnTo>
                        <a:pt x="292" y="442"/>
                      </a:lnTo>
                      <a:close/>
                      <a:moveTo>
                        <a:pt x="335" y="444"/>
                      </a:moveTo>
                      <a:lnTo>
                        <a:pt x="355" y="465"/>
                      </a:lnTo>
                      <a:lnTo>
                        <a:pt x="335" y="486"/>
                      </a:lnTo>
                      <a:lnTo>
                        <a:pt x="314" y="465"/>
                      </a:lnTo>
                      <a:lnTo>
                        <a:pt x="335" y="444"/>
                      </a:lnTo>
                      <a:close/>
                      <a:moveTo>
                        <a:pt x="336" y="442"/>
                      </a:moveTo>
                      <a:lnTo>
                        <a:pt x="357" y="421"/>
                      </a:lnTo>
                      <a:lnTo>
                        <a:pt x="378" y="442"/>
                      </a:lnTo>
                      <a:lnTo>
                        <a:pt x="357" y="462"/>
                      </a:lnTo>
                      <a:lnTo>
                        <a:pt x="336" y="442"/>
                      </a:lnTo>
                      <a:close/>
                      <a:moveTo>
                        <a:pt x="380" y="444"/>
                      </a:moveTo>
                      <a:lnTo>
                        <a:pt x="401" y="465"/>
                      </a:lnTo>
                      <a:lnTo>
                        <a:pt x="380" y="486"/>
                      </a:lnTo>
                      <a:lnTo>
                        <a:pt x="360" y="465"/>
                      </a:lnTo>
                      <a:lnTo>
                        <a:pt x="380" y="444"/>
                      </a:lnTo>
                      <a:close/>
                      <a:moveTo>
                        <a:pt x="383" y="442"/>
                      </a:moveTo>
                      <a:lnTo>
                        <a:pt x="404" y="421"/>
                      </a:lnTo>
                      <a:lnTo>
                        <a:pt x="423" y="442"/>
                      </a:lnTo>
                      <a:lnTo>
                        <a:pt x="404" y="462"/>
                      </a:lnTo>
                      <a:lnTo>
                        <a:pt x="383" y="442"/>
                      </a:lnTo>
                      <a:close/>
                      <a:moveTo>
                        <a:pt x="426" y="439"/>
                      </a:moveTo>
                      <a:lnTo>
                        <a:pt x="405" y="418"/>
                      </a:lnTo>
                      <a:lnTo>
                        <a:pt x="426" y="399"/>
                      </a:lnTo>
                      <a:lnTo>
                        <a:pt x="447" y="418"/>
                      </a:lnTo>
                      <a:lnTo>
                        <a:pt x="426" y="439"/>
                      </a:lnTo>
                      <a:close/>
                      <a:moveTo>
                        <a:pt x="469" y="396"/>
                      </a:moveTo>
                      <a:lnTo>
                        <a:pt x="448" y="417"/>
                      </a:lnTo>
                      <a:lnTo>
                        <a:pt x="429" y="396"/>
                      </a:lnTo>
                      <a:lnTo>
                        <a:pt x="448" y="375"/>
                      </a:lnTo>
                      <a:lnTo>
                        <a:pt x="469" y="396"/>
                      </a:lnTo>
                      <a:close/>
                      <a:moveTo>
                        <a:pt x="469" y="350"/>
                      </a:moveTo>
                      <a:lnTo>
                        <a:pt x="448" y="371"/>
                      </a:lnTo>
                      <a:lnTo>
                        <a:pt x="429" y="350"/>
                      </a:lnTo>
                      <a:lnTo>
                        <a:pt x="448" y="330"/>
                      </a:lnTo>
                      <a:lnTo>
                        <a:pt x="469" y="350"/>
                      </a:lnTo>
                      <a:close/>
                      <a:moveTo>
                        <a:pt x="469" y="305"/>
                      </a:moveTo>
                      <a:lnTo>
                        <a:pt x="448" y="326"/>
                      </a:lnTo>
                      <a:lnTo>
                        <a:pt x="429" y="305"/>
                      </a:lnTo>
                      <a:lnTo>
                        <a:pt x="448" y="284"/>
                      </a:lnTo>
                      <a:lnTo>
                        <a:pt x="469" y="305"/>
                      </a:lnTo>
                      <a:close/>
                      <a:moveTo>
                        <a:pt x="469" y="259"/>
                      </a:moveTo>
                      <a:lnTo>
                        <a:pt x="448" y="280"/>
                      </a:lnTo>
                      <a:lnTo>
                        <a:pt x="429" y="259"/>
                      </a:lnTo>
                      <a:lnTo>
                        <a:pt x="448" y="239"/>
                      </a:lnTo>
                      <a:lnTo>
                        <a:pt x="469" y="259"/>
                      </a:lnTo>
                      <a:close/>
                      <a:moveTo>
                        <a:pt x="469" y="214"/>
                      </a:moveTo>
                      <a:lnTo>
                        <a:pt x="448" y="234"/>
                      </a:lnTo>
                      <a:lnTo>
                        <a:pt x="429" y="214"/>
                      </a:lnTo>
                      <a:lnTo>
                        <a:pt x="448" y="193"/>
                      </a:lnTo>
                      <a:lnTo>
                        <a:pt x="469" y="214"/>
                      </a:lnTo>
                      <a:close/>
                      <a:moveTo>
                        <a:pt x="469" y="168"/>
                      </a:moveTo>
                      <a:lnTo>
                        <a:pt x="448" y="189"/>
                      </a:lnTo>
                      <a:lnTo>
                        <a:pt x="429" y="168"/>
                      </a:lnTo>
                      <a:lnTo>
                        <a:pt x="448" y="147"/>
                      </a:lnTo>
                      <a:lnTo>
                        <a:pt x="469" y="168"/>
                      </a:lnTo>
                      <a:close/>
                      <a:moveTo>
                        <a:pt x="469" y="122"/>
                      </a:moveTo>
                      <a:lnTo>
                        <a:pt x="448" y="143"/>
                      </a:lnTo>
                      <a:lnTo>
                        <a:pt x="429" y="122"/>
                      </a:lnTo>
                      <a:lnTo>
                        <a:pt x="448" y="102"/>
                      </a:lnTo>
                      <a:lnTo>
                        <a:pt x="469" y="122"/>
                      </a:lnTo>
                      <a:close/>
                      <a:moveTo>
                        <a:pt x="469" y="77"/>
                      </a:moveTo>
                      <a:lnTo>
                        <a:pt x="448" y="98"/>
                      </a:lnTo>
                      <a:lnTo>
                        <a:pt x="429" y="77"/>
                      </a:lnTo>
                      <a:lnTo>
                        <a:pt x="448" y="56"/>
                      </a:lnTo>
                      <a:lnTo>
                        <a:pt x="469" y="77"/>
                      </a:lnTo>
                      <a:close/>
                      <a:moveTo>
                        <a:pt x="448" y="11"/>
                      </a:moveTo>
                      <a:lnTo>
                        <a:pt x="469" y="31"/>
                      </a:lnTo>
                      <a:lnTo>
                        <a:pt x="448" y="52"/>
                      </a:lnTo>
                      <a:lnTo>
                        <a:pt x="429" y="31"/>
                      </a:lnTo>
                      <a:lnTo>
                        <a:pt x="448" y="11"/>
                      </a:lnTo>
                      <a:close/>
                      <a:moveTo>
                        <a:pt x="447" y="55"/>
                      </a:moveTo>
                      <a:lnTo>
                        <a:pt x="426" y="74"/>
                      </a:lnTo>
                      <a:lnTo>
                        <a:pt x="405" y="55"/>
                      </a:lnTo>
                      <a:lnTo>
                        <a:pt x="426" y="34"/>
                      </a:lnTo>
                      <a:lnTo>
                        <a:pt x="447" y="55"/>
                      </a:lnTo>
                      <a:close/>
                      <a:moveTo>
                        <a:pt x="404" y="11"/>
                      </a:moveTo>
                      <a:lnTo>
                        <a:pt x="423" y="31"/>
                      </a:lnTo>
                      <a:lnTo>
                        <a:pt x="404" y="52"/>
                      </a:lnTo>
                      <a:lnTo>
                        <a:pt x="383" y="31"/>
                      </a:lnTo>
                      <a:lnTo>
                        <a:pt x="404" y="11"/>
                      </a:lnTo>
                      <a:close/>
                      <a:moveTo>
                        <a:pt x="401" y="55"/>
                      </a:moveTo>
                      <a:lnTo>
                        <a:pt x="380" y="74"/>
                      </a:lnTo>
                      <a:lnTo>
                        <a:pt x="360" y="55"/>
                      </a:lnTo>
                      <a:lnTo>
                        <a:pt x="380" y="34"/>
                      </a:lnTo>
                      <a:lnTo>
                        <a:pt x="401" y="55"/>
                      </a:lnTo>
                      <a:close/>
                      <a:moveTo>
                        <a:pt x="357" y="11"/>
                      </a:moveTo>
                      <a:lnTo>
                        <a:pt x="378" y="31"/>
                      </a:lnTo>
                      <a:lnTo>
                        <a:pt x="357" y="52"/>
                      </a:lnTo>
                      <a:lnTo>
                        <a:pt x="336" y="31"/>
                      </a:lnTo>
                      <a:lnTo>
                        <a:pt x="357" y="11"/>
                      </a:lnTo>
                      <a:close/>
                      <a:moveTo>
                        <a:pt x="355" y="55"/>
                      </a:moveTo>
                      <a:lnTo>
                        <a:pt x="335" y="74"/>
                      </a:lnTo>
                      <a:lnTo>
                        <a:pt x="314" y="55"/>
                      </a:lnTo>
                      <a:lnTo>
                        <a:pt x="335" y="34"/>
                      </a:lnTo>
                      <a:lnTo>
                        <a:pt x="355" y="55"/>
                      </a:lnTo>
                      <a:close/>
                      <a:moveTo>
                        <a:pt x="311" y="11"/>
                      </a:moveTo>
                      <a:lnTo>
                        <a:pt x="332" y="31"/>
                      </a:lnTo>
                      <a:lnTo>
                        <a:pt x="311" y="52"/>
                      </a:lnTo>
                      <a:lnTo>
                        <a:pt x="292" y="31"/>
                      </a:lnTo>
                      <a:lnTo>
                        <a:pt x="311" y="11"/>
                      </a:lnTo>
                      <a:close/>
                      <a:moveTo>
                        <a:pt x="310" y="55"/>
                      </a:moveTo>
                      <a:lnTo>
                        <a:pt x="289" y="74"/>
                      </a:lnTo>
                      <a:lnTo>
                        <a:pt x="268" y="55"/>
                      </a:lnTo>
                      <a:lnTo>
                        <a:pt x="289" y="34"/>
                      </a:lnTo>
                      <a:lnTo>
                        <a:pt x="310" y="55"/>
                      </a:lnTo>
                      <a:close/>
                      <a:moveTo>
                        <a:pt x="266" y="11"/>
                      </a:moveTo>
                      <a:lnTo>
                        <a:pt x="287" y="31"/>
                      </a:lnTo>
                      <a:lnTo>
                        <a:pt x="266" y="52"/>
                      </a:lnTo>
                      <a:lnTo>
                        <a:pt x="245" y="31"/>
                      </a:lnTo>
                      <a:lnTo>
                        <a:pt x="266" y="11"/>
                      </a:lnTo>
                      <a:close/>
                      <a:moveTo>
                        <a:pt x="264" y="55"/>
                      </a:moveTo>
                      <a:lnTo>
                        <a:pt x="244" y="74"/>
                      </a:lnTo>
                      <a:lnTo>
                        <a:pt x="223" y="55"/>
                      </a:lnTo>
                      <a:lnTo>
                        <a:pt x="244" y="34"/>
                      </a:lnTo>
                      <a:lnTo>
                        <a:pt x="264" y="55"/>
                      </a:lnTo>
                      <a:close/>
                      <a:moveTo>
                        <a:pt x="220" y="11"/>
                      </a:moveTo>
                      <a:lnTo>
                        <a:pt x="241" y="31"/>
                      </a:lnTo>
                      <a:lnTo>
                        <a:pt x="220" y="52"/>
                      </a:lnTo>
                      <a:lnTo>
                        <a:pt x="201" y="31"/>
                      </a:lnTo>
                      <a:lnTo>
                        <a:pt x="220" y="11"/>
                      </a:lnTo>
                      <a:close/>
                      <a:moveTo>
                        <a:pt x="219" y="55"/>
                      </a:moveTo>
                      <a:lnTo>
                        <a:pt x="198" y="74"/>
                      </a:lnTo>
                      <a:lnTo>
                        <a:pt x="177" y="55"/>
                      </a:lnTo>
                      <a:lnTo>
                        <a:pt x="198" y="34"/>
                      </a:lnTo>
                      <a:lnTo>
                        <a:pt x="219" y="55"/>
                      </a:lnTo>
                      <a:close/>
                      <a:moveTo>
                        <a:pt x="175" y="11"/>
                      </a:moveTo>
                      <a:lnTo>
                        <a:pt x="195" y="31"/>
                      </a:lnTo>
                      <a:lnTo>
                        <a:pt x="175" y="52"/>
                      </a:lnTo>
                      <a:lnTo>
                        <a:pt x="154" y="31"/>
                      </a:lnTo>
                      <a:lnTo>
                        <a:pt x="175" y="11"/>
                      </a:lnTo>
                      <a:close/>
                      <a:moveTo>
                        <a:pt x="173" y="55"/>
                      </a:moveTo>
                      <a:lnTo>
                        <a:pt x="152" y="74"/>
                      </a:lnTo>
                      <a:lnTo>
                        <a:pt x="132" y="55"/>
                      </a:lnTo>
                      <a:lnTo>
                        <a:pt x="152" y="34"/>
                      </a:lnTo>
                      <a:lnTo>
                        <a:pt x="173" y="55"/>
                      </a:lnTo>
                      <a:close/>
                      <a:moveTo>
                        <a:pt x="129" y="11"/>
                      </a:moveTo>
                      <a:lnTo>
                        <a:pt x="150" y="31"/>
                      </a:lnTo>
                      <a:lnTo>
                        <a:pt x="129" y="52"/>
                      </a:lnTo>
                      <a:lnTo>
                        <a:pt x="108" y="31"/>
                      </a:lnTo>
                      <a:lnTo>
                        <a:pt x="129" y="11"/>
                      </a:lnTo>
                      <a:close/>
                      <a:moveTo>
                        <a:pt x="126" y="55"/>
                      </a:moveTo>
                      <a:lnTo>
                        <a:pt x="107" y="74"/>
                      </a:lnTo>
                      <a:lnTo>
                        <a:pt x="86" y="55"/>
                      </a:lnTo>
                      <a:lnTo>
                        <a:pt x="107" y="34"/>
                      </a:lnTo>
                      <a:lnTo>
                        <a:pt x="126" y="55"/>
                      </a:lnTo>
                      <a:close/>
                      <a:moveTo>
                        <a:pt x="83" y="11"/>
                      </a:moveTo>
                      <a:lnTo>
                        <a:pt x="104" y="31"/>
                      </a:lnTo>
                      <a:lnTo>
                        <a:pt x="83" y="52"/>
                      </a:lnTo>
                      <a:lnTo>
                        <a:pt x="63" y="31"/>
                      </a:lnTo>
                      <a:lnTo>
                        <a:pt x="83" y="11"/>
                      </a:lnTo>
                      <a:close/>
                      <a:moveTo>
                        <a:pt x="82" y="55"/>
                      </a:moveTo>
                      <a:lnTo>
                        <a:pt x="61" y="74"/>
                      </a:lnTo>
                      <a:lnTo>
                        <a:pt x="40" y="55"/>
                      </a:lnTo>
                      <a:lnTo>
                        <a:pt x="61" y="34"/>
                      </a:lnTo>
                      <a:lnTo>
                        <a:pt x="82" y="55"/>
                      </a:lnTo>
                      <a:close/>
                      <a:moveTo>
                        <a:pt x="17" y="31"/>
                      </a:moveTo>
                      <a:lnTo>
                        <a:pt x="38" y="11"/>
                      </a:lnTo>
                      <a:lnTo>
                        <a:pt x="59" y="31"/>
                      </a:lnTo>
                      <a:lnTo>
                        <a:pt x="38" y="52"/>
                      </a:lnTo>
                      <a:lnTo>
                        <a:pt x="17" y="31"/>
                      </a:lnTo>
                      <a:close/>
                      <a:moveTo>
                        <a:pt x="17" y="77"/>
                      </a:moveTo>
                      <a:lnTo>
                        <a:pt x="38" y="56"/>
                      </a:lnTo>
                      <a:lnTo>
                        <a:pt x="59" y="77"/>
                      </a:lnTo>
                      <a:lnTo>
                        <a:pt x="38" y="98"/>
                      </a:lnTo>
                      <a:lnTo>
                        <a:pt x="17" y="77"/>
                      </a:lnTo>
                      <a:close/>
                      <a:moveTo>
                        <a:pt x="17" y="122"/>
                      </a:moveTo>
                      <a:lnTo>
                        <a:pt x="38" y="102"/>
                      </a:lnTo>
                      <a:lnTo>
                        <a:pt x="59" y="122"/>
                      </a:lnTo>
                      <a:lnTo>
                        <a:pt x="38" y="143"/>
                      </a:lnTo>
                      <a:lnTo>
                        <a:pt x="17" y="122"/>
                      </a:lnTo>
                      <a:close/>
                      <a:moveTo>
                        <a:pt x="17" y="168"/>
                      </a:moveTo>
                      <a:lnTo>
                        <a:pt x="38" y="147"/>
                      </a:lnTo>
                      <a:lnTo>
                        <a:pt x="59" y="168"/>
                      </a:lnTo>
                      <a:lnTo>
                        <a:pt x="38" y="189"/>
                      </a:lnTo>
                      <a:lnTo>
                        <a:pt x="17" y="168"/>
                      </a:lnTo>
                      <a:close/>
                      <a:moveTo>
                        <a:pt x="17" y="214"/>
                      </a:moveTo>
                      <a:lnTo>
                        <a:pt x="38" y="193"/>
                      </a:lnTo>
                      <a:lnTo>
                        <a:pt x="59" y="214"/>
                      </a:lnTo>
                      <a:lnTo>
                        <a:pt x="38" y="234"/>
                      </a:lnTo>
                      <a:lnTo>
                        <a:pt x="17" y="214"/>
                      </a:lnTo>
                      <a:close/>
                      <a:moveTo>
                        <a:pt x="17" y="259"/>
                      </a:moveTo>
                      <a:lnTo>
                        <a:pt x="38" y="239"/>
                      </a:lnTo>
                      <a:lnTo>
                        <a:pt x="59" y="259"/>
                      </a:lnTo>
                      <a:lnTo>
                        <a:pt x="38" y="280"/>
                      </a:lnTo>
                      <a:lnTo>
                        <a:pt x="17" y="259"/>
                      </a:lnTo>
                      <a:close/>
                      <a:moveTo>
                        <a:pt x="17" y="305"/>
                      </a:moveTo>
                      <a:lnTo>
                        <a:pt x="38" y="284"/>
                      </a:lnTo>
                      <a:lnTo>
                        <a:pt x="59" y="305"/>
                      </a:lnTo>
                      <a:lnTo>
                        <a:pt x="38" y="326"/>
                      </a:lnTo>
                      <a:lnTo>
                        <a:pt x="17" y="305"/>
                      </a:lnTo>
                      <a:close/>
                      <a:moveTo>
                        <a:pt x="17" y="350"/>
                      </a:moveTo>
                      <a:lnTo>
                        <a:pt x="38" y="330"/>
                      </a:lnTo>
                      <a:lnTo>
                        <a:pt x="59" y="350"/>
                      </a:lnTo>
                      <a:lnTo>
                        <a:pt x="38" y="371"/>
                      </a:lnTo>
                      <a:lnTo>
                        <a:pt x="17" y="350"/>
                      </a:lnTo>
                      <a:close/>
                      <a:moveTo>
                        <a:pt x="17" y="396"/>
                      </a:moveTo>
                      <a:lnTo>
                        <a:pt x="38" y="375"/>
                      </a:lnTo>
                      <a:lnTo>
                        <a:pt x="59" y="396"/>
                      </a:lnTo>
                      <a:lnTo>
                        <a:pt x="38" y="417"/>
                      </a:lnTo>
                      <a:lnTo>
                        <a:pt x="17" y="396"/>
                      </a:lnTo>
                      <a:close/>
                      <a:moveTo>
                        <a:pt x="17" y="442"/>
                      </a:moveTo>
                      <a:lnTo>
                        <a:pt x="38" y="421"/>
                      </a:lnTo>
                      <a:lnTo>
                        <a:pt x="59" y="442"/>
                      </a:lnTo>
                      <a:lnTo>
                        <a:pt x="38" y="462"/>
                      </a:lnTo>
                      <a:lnTo>
                        <a:pt x="17" y="442"/>
                      </a:lnTo>
                      <a:close/>
                      <a:moveTo>
                        <a:pt x="40" y="465"/>
                      </a:moveTo>
                      <a:lnTo>
                        <a:pt x="61" y="444"/>
                      </a:lnTo>
                      <a:lnTo>
                        <a:pt x="82" y="465"/>
                      </a:lnTo>
                      <a:lnTo>
                        <a:pt x="61" y="486"/>
                      </a:lnTo>
                      <a:lnTo>
                        <a:pt x="40" y="465"/>
                      </a:lnTo>
                      <a:close/>
                      <a:moveTo>
                        <a:pt x="61" y="530"/>
                      </a:moveTo>
                      <a:lnTo>
                        <a:pt x="40" y="511"/>
                      </a:lnTo>
                      <a:lnTo>
                        <a:pt x="61" y="490"/>
                      </a:lnTo>
                      <a:lnTo>
                        <a:pt x="82" y="511"/>
                      </a:lnTo>
                      <a:lnTo>
                        <a:pt x="61" y="530"/>
                      </a:lnTo>
                      <a:close/>
                      <a:moveTo>
                        <a:pt x="63" y="487"/>
                      </a:moveTo>
                      <a:lnTo>
                        <a:pt x="83" y="467"/>
                      </a:lnTo>
                      <a:lnTo>
                        <a:pt x="104" y="487"/>
                      </a:lnTo>
                      <a:lnTo>
                        <a:pt x="83" y="508"/>
                      </a:lnTo>
                      <a:lnTo>
                        <a:pt x="63" y="487"/>
                      </a:lnTo>
                      <a:close/>
                      <a:moveTo>
                        <a:pt x="107" y="530"/>
                      </a:moveTo>
                      <a:lnTo>
                        <a:pt x="86" y="511"/>
                      </a:lnTo>
                      <a:lnTo>
                        <a:pt x="107" y="490"/>
                      </a:lnTo>
                      <a:lnTo>
                        <a:pt x="126" y="511"/>
                      </a:lnTo>
                      <a:lnTo>
                        <a:pt x="107" y="530"/>
                      </a:lnTo>
                      <a:close/>
                      <a:moveTo>
                        <a:pt x="108" y="487"/>
                      </a:moveTo>
                      <a:lnTo>
                        <a:pt x="129" y="467"/>
                      </a:lnTo>
                      <a:lnTo>
                        <a:pt x="150" y="487"/>
                      </a:lnTo>
                      <a:lnTo>
                        <a:pt x="129" y="508"/>
                      </a:lnTo>
                      <a:lnTo>
                        <a:pt x="108" y="487"/>
                      </a:lnTo>
                      <a:close/>
                      <a:moveTo>
                        <a:pt x="152" y="530"/>
                      </a:moveTo>
                      <a:lnTo>
                        <a:pt x="132" y="511"/>
                      </a:lnTo>
                      <a:lnTo>
                        <a:pt x="152" y="490"/>
                      </a:lnTo>
                      <a:lnTo>
                        <a:pt x="173" y="511"/>
                      </a:lnTo>
                      <a:lnTo>
                        <a:pt x="152" y="530"/>
                      </a:lnTo>
                      <a:close/>
                      <a:moveTo>
                        <a:pt x="154" y="487"/>
                      </a:moveTo>
                      <a:lnTo>
                        <a:pt x="175" y="467"/>
                      </a:lnTo>
                      <a:lnTo>
                        <a:pt x="195" y="487"/>
                      </a:lnTo>
                      <a:lnTo>
                        <a:pt x="175" y="508"/>
                      </a:lnTo>
                      <a:lnTo>
                        <a:pt x="154" y="487"/>
                      </a:lnTo>
                      <a:close/>
                      <a:moveTo>
                        <a:pt x="198" y="530"/>
                      </a:moveTo>
                      <a:lnTo>
                        <a:pt x="177" y="511"/>
                      </a:lnTo>
                      <a:lnTo>
                        <a:pt x="198" y="490"/>
                      </a:lnTo>
                      <a:lnTo>
                        <a:pt x="219" y="511"/>
                      </a:lnTo>
                      <a:lnTo>
                        <a:pt x="198" y="530"/>
                      </a:lnTo>
                      <a:close/>
                      <a:moveTo>
                        <a:pt x="201" y="487"/>
                      </a:moveTo>
                      <a:lnTo>
                        <a:pt x="220" y="467"/>
                      </a:lnTo>
                      <a:lnTo>
                        <a:pt x="241" y="487"/>
                      </a:lnTo>
                      <a:lnTo>
                        <a:pt x="220" y="508"/>
                      </a:lnTo>
                      <a:lnTo>
                        <a:pt x="201" y="487"/>
                      </a:lnTo>
                      <a:close/>
                      <a:moveTo>
                        <a:pt x="244" y="530"/>
                      </a:moveTo>
                      <a:lnTo>
                        <a:pt x="223" y="511"/>
                      </a:lnTo>
                      <a:lnTo>
                        <a:pt x="244" y="490"/>
                      </a:lnTo>
                      <a:lnTo>
                        <a:pt x="264" y="511"/>
                      </a:lnTo>
                      <a:lnTo>
                        <a:pt x="244" y="530"/>
                      </a:lnTo>
                      <a:close/>
                      <a:moveTo>
                        <a:pt x="245" y="487"/>
                      </a:moveTo>
                      <a:lnTo>
                        <a:pt x="266" y="467"/>
                      </a:lnTo>
                      <a:lnTo>
                        <a:pt x="287" y="487"/>
                      </a:lnTo>
                      <a:lnTo>
                        <a:pt x="266" y="508"/>
                      </a:lnTo>
                      <a:lnTo>
                        <a:pt x="245" y="487"/>
                      </a:lnTo>
                      <a:close/>
                      <a:moveTo>
                        <a:pt x="289" y="530"/>
                      </a:moveTo>
                      <a:lnTo>
                        <a:pt x="268" y="511"/>
                      </a:lnTo>
                      <a:lnTo>
                        <a:pt x="289" y="490"/>
                      </a:lnTo>
                      <a:lnTo>
                        <a:pt x="310" y="511"/>
                      </a:lnTo>
                      <a:lnTo>
                        <a:pt x="289" y="530"/>
                      </a:lnTo>
                      <a:close/>
                      <a:moveTo>
                        <a:pt x="292" y="487"/>
                      </a:moveTo>
                      <a:lnTo>
                        <a:pt x="311" y="467"/>
                      </a:lnTo>
                      <a:lnTo>
                        <a:pt x="332" y="487"/>
                      </a:lnTo>
                      <a:lnTo>
                        <a:pt x="311" y="508"/>
                      </a:lnTo>
                      <a:lnTo>
                        <a:pt x="292" y="487"/>
                      </a:lnTo>
                      <a:close/>
                      <a:moveTo>
                        <a:pt x="335" y="530"/>
                      </a:moveTo>
                      <a:lnTo>
                        <a:pt x="314" y="511"/>
                      </a:lnTo>
                      <a:lnTo>
                        <a:pt x="335" y="490"/>
                      </a:lnTo>
                      <a:lnTo>
                        <a:pt x="355" y="511"/>
                      </a:lnTo>
                      <a:lnTo>
                        <a:pt x="335" y="530"/>
                      </a:lnTo>
                      <a:close/>
                      <a:moveTo>
                        <a:pt x="336" y="487"/>
                      </a:moveTo>
                      <a:lnTo>
                        <a:pt x="357" y="467"/>
                      </a:lnTo>
                      <a:lnTo>
                        <a:pt x="378" y="487"/>
                      </a:lnTo>
                      <a:lnTo>
                        <a:pt x="357" y="508"/>
                      </a:lnTo>
                      <a:lnTo>
                        <a:pt x="336" y="487"/>
                      </a:lnTo>
                      <a:close/>
                      <a:moveTo>
                        <a:pt x="380" y="530"/>
                      </a:moveTo>
                      <a:lnTo>
                        <a:pt x="360" y="511"/>
                      </a:lnTo>
                      <a:lnTo>
                        <a:pt x="380" y="490"/>
                      </a:lnTo>
                      <a:lnTo>
                        <a:pt x="401" y="511"/>
                      </a:lnTo>
                      <a:lnTo>
                        <a:pt x="380" y="530"/>
                      </a:lnTo>
                      <a:close/>
                      <a:moveTo>
                        <a:pt x="383" y="487"/>
                      </a:moveTo>
                      <a:lnTo>
                        <a:pt x="404" y="467"/>
                      </a:lnTo>
                      <a:lnTo>
                        <a:pt x="423" y="487"/>
                      </a:lnTo>
                      <a:lnTo>
                        <a:pt x="404" y="508"/>
                      </a:lnTo>
                      <a:lnTo>
                        <a:pt x="383" y="487"/>
                      </a:lnTo>
                      <a:close/>
                      <a:moveTo>
                        <a:pt x="426" y="530"/>
                      </a:moveTo>
                      <a:lnTo>
                        <a:pt x="405" y="511"/>
                      </a:lnTo>
                      <a:lnTo>
                        <a:pt x="426" y="490"/>
                      </a:lnTo>
                      <a:lnTo>
                        <a:pt x="447" y="511"/>
                      </a:lnTo>
                      <a:lnTo>
                        <a:pt x="426" y="530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8" name="Freeform 14"/>
                <p:cNvSpPr>
                  <a:spLocks/>
                </p:cNvSpPr>
                <p:nvPr/>
              </p:nvSpPr>
              <p:spPr bwMode="auto">
                <a:xfrm>
                  <a:off x="8067675" y="5065713"/>
                  <a:ext cx="4763" cy="4763"/>
                </a:xfrm>
                <a:custGeom>
                  <a:avLst/>
                  <a:gdLst>
                    <a:gd name="T0" fmla="*/ 3 w 3"/>
                    <a:gd name="T1" fmla="*/ 3 h 3"/>
                    <a:gd name="T2" fmla="*/ 3 w 3"/>
                    <a:gd name="T3" fmla="*/ 0 h 3"/>
                    <a:gd name="T4" fmla="*/ 0 w 3"/>
                    <a:gd name="T5" fmla="*/ 0 h 3"/>
                    <a:gd name="T6" fmla="*/ 3 w 3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39" name="Freeform 15"/>
                <p:cNvSpPr>
                  <a:spLocks/>
                </p:cNvSpPr>
                <p:nvPr/>
              </p:nvSpPr>
              <p:spPr bwMode="auto">
                <a:xfrm>
                  <a:off x="7945438" y="5076826"/>
                  <a:ext cx="31750" cy="131763"/>
                </a:xfrm>
                <a:custGeom>
                  <a:avLst/>
                  <a:gdLst>
                    <a:gd name="T0" fmla="*/ 4 w 14"/>
                    <a:gd name="T1" fmla="*/ 54 h 59"/>
                    <a:gd name="T2" fmla="*/ 14 w 14"/>
                    <a:gd name="T3" fmla="*/ 59 h 59"/>
                    <a:gd name="T4" fmla="*/ 14 w 14"/>
                    <a:gd name="T5" fmla="*/ 4 h 59"/>
                    <a:gd name="T6" fmla="*/ 0 w 14"/>
                    <a:gd name="T7" fmla="*/ 0 h 59"/>
                    <a:gd name="T8" fmla="*/ 0 w 14"/>
                    <a:gd name="T9" fmla="*/ 52 h 59"/>
                    <a:gd name="T10" fmla="*/ 4 w 14"/>
                    <a:gd name="T11" fmla="*/ 5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59">
                      <a:moveTo>
                        <a:pt x="4" y="54"/>
                      </a:moveTo>
                      <a:cubicBezTo>
                        <a:pt x="8" y="55"/>
                        <a:pt x="11" y="57"/>
                        <a:pt x="14" y="59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0" y="3"/>
                        <a:pt x="5" y="2"/>
                        <a:pt x="0" y="0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1" y="52"/>
                        <a:pt x="2" y="53"/>
                        <a:pt x="4" y="54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0" name="Freeform 16"/>
                <p:cNvSpPr>
                  <a:spLocks/>
                </p:cNvSpPr>
                <p:nvPr/>
              </p:nvSpPr>
              <p:spPr bwMode="auto">
                <a:xfrm>
                  <a:off x="7627938" y="5392738"/>
                  <a:ext cx="50800" cy="144463"/>
                </a:xfrm>
                <a:custGeom>
                  <a:avLst/>
                  <a:gdLst>
                    <a:gd name="T0" fmla="*/ 0 w 23"/>
                    <a:gd name="T1" fmla="*/ 0 h 65"/>
                    <a:gd name="T2" fmla="*/ 0 w 23"/>
                    <a:gd name="T3" fmla="*/ 56 h 65"/>
                    <a:gd name="T4" fmla="*/ 9 w 23"/>
                    <a:gd name="T5" fmla="*/ 61 h 65"/>
                    <a:gd name="T6" fmla="*/ 23 w 23"/>
                    <a:gd name="T7" fmla="*/ 65 h 65"/>
                    <a:gd name="T8" fmla="*/ 23 w 23"/>
                    <a:gd name="T9" fmla="*/ 13 h 65"/>
                    <a:gd name="T10" fmla="*/ 0 w 23"/>
                    <a:gd name="T11" fmla="*/ 0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65">
                      <a:moveTo>
                        <a:pt x="0" y="0"/>
                      </a:move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2" y="58"/>
                        <a:pt x="5" y="60"/>
                        <a:pt x="9" y="61"/>
                      </a:cubicBezTo>
                      <a:cubicBezTo>
                        <a:pt x="13" y="62"/>
                        <a:pt x="18" y="64"/>
                        <a:pt x="23" y="65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15" y="10"/>
                        <a:pt x="8" y="5"/>
                        <a:pt x="0" y="0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1" name="Freeform 17"/>
                <p:cNvSpPr>
                  <a:spLocks/>
                </p:cNvSpPr>
                <p:nvPr/>
              </p:nvSpPr>
              <p:spPr bwMode="auto">
                <a:xfrm>
                  <a:off x="7621588" y="5103813"/>
                  <a:ext cx="57150" cy="222250"/>
                </a:xfrm>
                <a:custGeom>
                  <a:avLst/>
                  <a:gdLst>
                    <a:gd name="T0" fmla="*/ 17 w 26"/>
                    <a:gd name="T1" fmla="*/ 8 h 100"/>
                    <a:gd name="T2" fmla="*/ 5 w 26"/>
                    <a:gd name="T3" fmla="*/ 27 h 100"/>
                    <a:gd name="T4" fmla="*/ 0 w 26"/>
                    <a:gd name="T5" fmla="*/ 51 h 100"/>
                    <a:gd name="T6" fmla="*/ 3 w 26"/>
                    <a:gd name="T7" fmla="*/ 69 h 100"/>
                    <a:gd name="T8" fmla="*/ 12 w 26"/>
                    <a:gd name="T9" fmla="*/ 86 h 100"/>
                    <a:gd name="T10" fmla="*/ 26 w 26"/>
                    <a:gd name="T11" fmla="*/ 100 h 100"/>
                    <a:gd name="T12" fmla="*/ 26 w 26"/>
                    <a:gd name="T13" fmla="*/ 0 h 100"/>
                    <a:gd name="T14" fmla="*/ 17 w 26"/>
                    <a:gd name="T15" fmla="*/ 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6" h="100">
                      <a:moveTo>
                        <a:pt x="17" y="8"/>
                      </a:moveTo>
                      <a:cubicBezTo>
                        <a:pt x="11" y="14"/>
                        <a:pt x="7" y="20"/>
                        <a:pt x="5" y="27"/>
                      </a:cubicBezTo>
                      <a:cubicBezTo>
                        <a:pt x="2" y="34"/>
                        <a:pt x="0" y="42"/>
                        <a:pt x="0" y="51"/>
                      </a:cubicBezTo>
                      <a:cubicBezTo>
                        <a:pt x="0" y="57"/>
                        <a:pt x="1" y="63"/>
                        <a:pt x="3" y="69"/>
                      </a:cubicBezTo>
                      <a:cubicBezTo>
                        <a:pt x="5" y="75"/>
                        <a:pt x="8" y="81"/>
                        <a:pt x="12" y="86"/>
                      </a:cubicBezTo>
                      <a:cubicBezTo>
                        <a:pt x="15" y="91"/>
                        <a:pt x="20" y="96"/>
                        <a:pt x="26" y="10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2" y="3"/>
                        <a:pt x="19" y="5"/>
                        <a:pt x="17" y="8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2" name="Freeform 18"/>
                <p:cNvSpPr>
                  <a:spLocks/>
                </p:cNvSpPr>
                <p:nvPr/>
              </p:nvSpPr>
              <p:spPr bwMode="auto">
                <a:xfrm>
                  <a:off x="7859713" y="5194301"/>
                  <a:ext cx="73025" cy="360363"/>
                </a:xfrm>
                <a:custGeom>
                  <a:avLst/>
                  <a:gdLst>
                    <a:gd name="T0" fmla="*/ 28 w 33"/>
                    <a:gd name="T1" fmla="*/ 14 h 162"/>
                    <a:gd name="T2" fmla="*/ 1 w 33"/>
                    <a:gd name="T3" fmla="*/ 0 h 162"/>
                    <a:gd name="T4" fmla="*/ 0 w 33"/>
                    <a:gd name="T5" fmla="*/ 0 h 162"/>
                    <a:gd name="T6" fmla="*/ 0 w 33"/>
                    <a:gd name="T7" fmla="*/ 162 h 162"/>
                    <a:gd name="T8" fmla="*/ 5 w 33"/>
                    <a:gd name="T9" fmla="*/ 162 h 162"/>
                    <a:gd name="T10" fmla="*/ 5 w 33"/>
                    <a:gd name="T11" fmla="*/ 127 h 162"/>
                    <a:gd name="T12" fmla="*/ 31 w 33"/>
                    <a:gd name="T13" fmla="*/ 116 h 162"/>
                    <a:gd name="T14" fmla="*/ 33 w 33"/>
                    <a:gd name="T15" fmla="*/ 114 h 162"/>
                    <a:gd name="T16" fmla="*/ 33 w 33"/>
                    <a:gd name="T17" fmla="*/ 18 h 162"/>
                    <a:gd name="T18" fmla="*/ 28 w 33"/>
                    <a:gd name="T19" fmla="*/ 14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" h="162">
                      <a:moveTo>
                        <a:pt x="28" y="14"/>
                      </a:moveTo>
                      <a:cubicBezTo>
                        <a:pt x="21" y="9"/>
                        <a:pt x="12" y="5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5" y="162"/>
                        <a:pt x="5" y="162"/>
                        <a:pt x="5" y="162"/>
                      </a:cubicBezTo>
                      <a:cubicBezTo>
                        <a:pt x="5" y="127"/>
                        <a:pt x="5" y="127"/>
                        <a:pt x="5" y="127"/>
                      </a:cubicBezTo>
                      <a:cubicBezTo>
                        <a:pt x="15" y="125"/>
                        <a:pt x="24" y="121"/>
                        <a:pt x="31" y="116"/>
                      </a:cubicBezTo>
                      <a:cubicBezTo>
                        <a:pt x="32" y="115"/>
                        <a:pt x="33" y="115"/>
                        <a:pt x="33" y="114"/>
                      </a:cubicBez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2" y="17"/>
                        <a:pt x="30" y="15"/>
                        <a:pt x="28" y="14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3" name="Freeform 19"/>
                <p:cNvSpPr>
                  <a:spLocks/>
                </p:cNvSpPr>
                <p:nvPr/>
              </p:nvSpPr>
              <p:spPr bwMode="auto">
                <a:xfrm>
                  <a:off x="7859713" y="4948238"/>
                  <a:ext cx="73025" cy="184150"/>
                </a:xfrm>
                <a:custGeom>
                  <a:avLst/>
                  <a:gdLst>
                    <a:gd name="T0" fmla="*/ 9 w 33"/>
                    <a:gd name="T1" fmla="*/ 76 h 83"/>
                    <a:gd name="T2" fmla="*/ 24 w 33"/>
                    <a:gd name="T3" fmla="*/ 80 h 83"/>
                    <a:gd name="T4" fmla="*/ 33 w 33"/>
                    <a:gd name="T5" fmla="*/ 83 h 83"/>
                    <a:gd name="T6" fmla="*/ 33 w 33"/>
                    <a:gd name="T7" fmla="*/ 32 h 83"/>
                    <a:gd name="T8" fmla="*/ 29 w 33"/>
                    <a:gd name="T9" fmla="*/ 31 h 83"/>
                    <a:gd name="T10" fmla="*/ 5 w 33"/>
                    <a:gd name="T11" fmla="*/ 29 h 83"/>
                    <a:gd name="T12" fmla="*/ 5 w 33"/>
                    <a:gd name="T13" fmla="*/ 0 h 83"/>
                    <a:gd name="T14" fmla="*/ 0 w 33"/>
                    <a:gd name="T15" fmla="*/ 0 h 83"/>
                    <a:gd name="T16" fmla="*/ 0 w 33"/>
                    <a:gd name="T17" fmla="*/ 75 h 83"/>
                    <a:gd name="T18" fmla="*/ 9 w 33"/>
                    <a:gd name="T19" fmla="*/ 76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3" h="83">
                      <a:moveTo>
                        <a:pt x="9" y="76"/>
                      </a:moveTo>
                      <a:cubicBezTo>
                        <a:pt x="15" y="77"/>
                        <a:pt x="20" y="78"/>
                        <a:pt x="24" y="80"/>
                      </a:cubicBezTo>
                      <a:cubicBezTo>
                        <a:pt x="27" y="81"/>
                        <a:pt x="30" y="82"/>
                        <a:pt x="33" y="83"/>
                      </a:cubicBez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32" y="32"/>
                        <a:pt x="31" y="32"/>
                        <a:pt x="29" y="31"/>
                      </a:cubicBezTo>
                      <a:cubicBezTo>
                        <a:pt x="22" y="30"/>
                        <a:pt x="14" y="29"/>
                        <a:pt x="5" y="29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75"/>
                        <a:pt x="0" y="75"/>
                        <a:pt x="0" y="75"/>
                      </a:cubicBezTo>
                      <a:cubicBezTo>
                        <a:pt x="3" y="75"/>
                        <a:pt x="6" y="76"/>
                        <a:pt x="9" y="76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4" name="Freeform 20"/>
                <p:cNvSpPr>
                  <a:spLocks/>
                </p:cNvSpPr>
                <p:nvPr/>
              </p:nvSpPr>
              <p:spPr bwMode="auto">
                <a:xfrm>
                  <a:off x="7775575" y="5008563"/>
                  <a:ext cx="73025" cy="606425"/>
                </a:xfrm>
                <a:custGeom>
                  <a:avLst/>
                  <a:gdLst>
                    <a:gd name="T0" fmla="*/ 19 w 33"/>
                    <a:gd name="T1" fmla="*/ 104 h 273"/>
                    <a:gd name="T2" fmla="*/ 11 w 33"/>
                    <a:gd name="T3" fmla="*/ 98 h 273"/>
                    <a:gd name="T4" fmla="*/ 8 w 33"/>
                    <a:gd name="T5" fmla="*/ 93 h 273"/>
                    <a:gd name="T6" fmla="*/ 8 w 33"/>
                    <a:gd name="T7" fmla="*/ 88 h 273"/>
                    <a:gd name="T8" fmla="*/ 9 w 33"/>
                    <a:gd name="T9" fmla="*/ 83 h 273"/>
                    <a:gd name="T10" fmla="*/ 12 w 33"/>
                    <a:gd name="T11" fmla="*/ 78 h 273"/>
                    <a:gd name="T12" fmla="*/ 18 w 33"/>
                    <a:gd name="T13" fmla="*/ 75 h 273"/>
                    <a:gd name="T14" fmla="*/ 26 w 33"/>
                    <a:gd name="T15" fmla="*/ 74 h 273"/>
                    <a:gd name="T16" fmla="*/ 33 w 33"/>
                    <a:gd name="T17" fmla="*/ 74 h 273"/>
                    <a:gd name="T18" fmla="*/ 33 w 33"/>
                    <a:gd name="T19" fmla="*/ 0 h 273"/>
                    <a:gd name="T20" fmla="*/ 2 w 33"/>
                    <a:gd name="T21" fmla="*/ 0 h 273"/>
                    <a:gd name="T22" fmla="*/ 2 w 33"/>
                    <a:gd name="T23" fmla="*/ 30 h 273"/>
                    <a:gd name="T24" fmla="*/ 0 w 33"/>
                    <a:gd name="T25" fmla="*/ 30 h 273"/>
                    <a:gd name="T26" fmla="*/ 0 w 33"/>
                    <a:gd name="T27" fmla="*/ 160 h 273"/>
                    <a:gd name="T28" fmla="*/ 8 w 33"/>
                    <a:gd name="T29" fmla="*/ 164 h 273"/>
                    <a:gd name="T30" fmla="*/ 18 w 33"/>
                    <a:gd name="T31" fmla="*/ 170 h 273"/>
                    <a:gd name="T32" fmla="*/ 22 w 33"/>
                    <a:gd name="T33" fmla="*/ 175 h 273"/>
                    <a:gd name="T34" fmla="*/ 23 w 33"/>
                    <a:gd name="T35" fmla="*/ 181 h 273"/>
                    <a:gd name="T36" fmla="*/ 22 w 33"/>
                    <a:gd name="T37" fmla="*/ 186 h 273"/>
                    <a:gd name="T38" fmla="*/ 19 w 33"/>
                    <a:gd name="T39" fmla="*/ 191 h 273"/>
                    <a:gd name="T40" fmla="*/ 14 w 33"/>
                    <a:gd name="T41" fmla="*/ 194 h 273"/>
                    <a:gd name="T42" fmla="*/ 6 w 33"/>
                    <a:gd name="T43" fmla="*/ 196 h 273"/>
                    <a:gd name="T44" fmla="*/ 0 w 33"/>
                    <a:gd name="T45" fmla="*/ 196 h 273"/>
                    <a:gd name="T46" fmla="*/ 0 w 33"/>
                    <a:gd name="T47" fmla="*/ 242 h 273"/>
                    <a:gd name="T48" fmla="*/ 2 w 33"/>
                    <a:gd name="T49" fmla="*/ 242 h 273"/>
                    <a:gd name="T50" fmla="*/ 2 w 33"/>
                    <a:gd name="T51" fmla="*/ 273 h 273"/>
                    <a:gd name="T52" fmla="*/ 33 w 33"/>
                    <a:gd name="T53" fmla="*/ 273 h 273"/>
                    <a:gd name="T54" fmla="*/ 33 w 33"/>
                    <a:gd name="T55" fmla="*/ 111 h 273"/>
                    <a:gd name="T56" fmla="*/ 19 w 33"/>
                    <a:gd name="T57" fmla="*/ 104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3" h="273">
                      <a:moveTo>
                        <a:pt x="19" y="104"/>
                      </a:moveTo>
                      <a:cubicBezTo>
                        <a:pt x="16" y="102"/>
                        <a:pt x="13" y="100"/>
                        <a:pt x="11" y="98"/>
                      </a:cubicBezTo>
                      <a:cubicBezTo>
                        <a:pt x="10" y="96"/>
                        <a:pt x="9" y="94"/>
                        <a:pt x="8" y="93"/>
                      </a:cubicBezTo>
                      <a:cubicBezTo>
                        <a:pt x="8" y="91"/>
                        <a:pt x="8" y="89"/>
                        <a:pt x="8" y="88"/>
                      </a:cubicBezTo>
                      <a:cubicBezTo>
                        <a:pt x="8" y="86"/>
                        <a:pt x="8" y="84"/>
                        <a:pt x="9" y="83"/>
                      </a:cubicBezTo>
                      <a:cubicBezTo>
                        <a:pt x="10" y="81"/>
                        <a:pt x="11" y="80"/>
                        <a:pt x="12" y="78"/>
                      </a:cubicBezTo>
                      <a:cubicBezTo>
                        <a:pt x="14" y="77"/>
                        <a:pt x="16" y="76"/>
                        <a:pt x="18" y="75"/>
                      </a:cubicBezTo>
                      <a:cubicBezTo>
                        <a:pt x="20" y="74"/>
                        <a:pt x="23" y="74"/>
                        <a:pt x="26" y="74"/>
                      </a:cubicBezTo>
                      <a:cubicBezTo>
                        <a:pt x="28" y="74"/>
                        <a:pt x="31" y="74"/>
                        <a:pt x="33" y="74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30"/>
                        <a:pt x="2" y="30"/>
                        <a:pt x="2" y="30"/>
                      </a:cubicBezTo>
                      <a:cubicBezTo>
                        <a:pt x="1" y="30"/>
                        <a:pt x="1" y="30"/>
                        <a:pt x="0" y="30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3" y="161"/>
                        <a:pt x="6" y="162"/>
                        <a:pt x="8" y="164"/>
                      </a:cubicBezTo>
                      <a:cubicBezTo>
                        <a:pt x="13" y="166"/>
                        <a:pt x="16" y="168"/>
                        <a:pt x="18" y="170"/>
                      </a:cubicBezTo>
                      <a:cubicBezTo>
                        <a:pt x="20" y="172"/>
                        <a:pt x="22" y="174"/>
                        <a:pt x="22" y="175"/>
                      </a:cubicBezTo>
                      <a:cubicBezTo>
                        <a:pt x="23" y="177"/>
                        <a:pt x="23" y="179"/>
                        <a:pt x="23" y="181"/>
                      </a:cubicBezTo>
                      <a:cubicBezTo>
                        <a:pt x="23" y="183"/>
                        <a:pt x="23" y="185"/>
                        <a:pt x="22" y="186"/>
                      </a:cubicBezTo>
                      <a:cubicBezTo>
                        <a:pt x="21" y="188"/>
                        <a:pt x="20" y="190"/>
                        <a:pt x="19" y="191"/>
                      </a:cubicBezTo>
                      <a:cubicBezTo>
                        <a:pt x="18" y="192"/>
                        <a:pt x="16" y="194"/>
                        <a:pt x="14" y="194"/>
                      </a:cubicBezTo>
                      <a:cubicBezTo>
                        <a:pt x="12" y="195"/>
                        <a:pt x="9" y="196"/>
                        <a:pt x="6" y="196"/>
                      </a:cubicBezTo>
                      <a:cubicBezTo>
                        <a:pt x="4" y="196"/>
                        <a:pt x="2" y="196"/>
                        <a:pt x="0" y="196"/>
                      </a:cubicBezTo>
                      <a:cubicBezTo>
                        <a:pt x="0" y="242"/>
                        <a:pt x="0" y="242"/>
                        <a:pt x="0" y="242"/>
                      </a:cubicBezTo>
                      <a:cubicBezTo>
                        <a:pt x="1" y="242"/>
                        <a:pt x="1" y="242"/>
                        <a:pt x="2" y="242"/>
                      </a:cubicBezTo>
                      <a:cubicBezTo>
                        <a:pt x="2" y="273"/>
                        <a:pt x="2" y="273"/>
                        <a:pt x="2" y="273"/>
                      </a:cubicBezTo>
                      <a:cubicBezTo>
                        <a:pt x="33" y="273"/>
                        <a:pt x="33" y="273"/>
                        <a:pt x="33" y="273"/>
                      </a:cubicBezTo>
                      <a:cubicBezTo>
                        <a:pt x="33" y="111"/>
                        <a:pt x="33" y="111"/>
                        <a:pt x="33" y="111"/>
                      </a:cubicBezTo>
                      <a:cubicBezTo>
                        <a:pt x="27" y="108"/>
                        <a:pt x="23" y="106"/>
                        <a:pt x="19" y="104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5" name="Freeform 21"/>
                <p:cNvSpPr>
                  <a:spLocks/>
                </p:cNvSpPr>
                <p:nvPr/>
              </p:nvSpPr>
              <p:spPr bwMode="auto">
                <a:xfrm>
                  <a:off x="7945438" y="5292726"/>
                  <a:ext cx="55563" cy="214313"/>
                </a:xfrm>
                <a:custGeom>
                  <a:avLst/>
                  <a:gdLst>
                    <a:gd name="T0" fmla="*/ 12 w 25"/>
                    <a:gd name="T1" fmla="*/ 12 h 97"/>
                    <a:gd name="T2" fmla="*/ 0 w 25"/>
                    <a:gd name="T3" fmla="*/ 0 h 97"/>
                    <a:gd name="T4" fmla="*/ 0 w 25"/>
                    <a:gd name="T5" fmla="*/ 97 h 97"/>
                    <a:gd name="T6" fmla="*/ 14 w 25"/>
                    <a:gd name="T7" fmla="*/ 83 h 97"/>
                    <a:gd name="T8" fmla="*/ 22 w 25"/>
                    <a:gd name="T9" fmla="*/ 65 h 97"/>
                    <a:gd name="T10" fmla="*/ 25 w 25"/>
                    <a:gd name="T11" fmla="*/ 48 h 97"/>
                    <a:gd name="T12" fmla="*/ 22 w 25"/>
                    <a:gd name="T13" fmla="*/ 29 h 97"/>
                    <a:gd name="T14" fmla="*/ 12 w 25"/>
                    <a:gd name="T15" fmla="*/ 12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97">
                      <a:moveTo>
                        <a:pt x="12" y="12"/>
                      </a:moveTo>
                      <a:cubicBezTo>
                        <a:pt x="9" y="8"/>
                        <a:pt x="5" y="4"/>
                        <a:pt x="0" y="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5" y="92"/>
                        <a:pt x="10" y="88"/>
                        <a:pt x="14" y="83"/>
                      </a:cubicBezTo>
                      <a:cubicBezTo>
                        <a:pt x="18" y="77"/>
                        <a:pt x="21" y="71"/>
                        <a:pt x="22" y="65"/>
                      </a:cubicBezTo>
                      <a:cubicBezTo>
                        <a:pt x="24" y="59"/>
                        <a:pt x="25" y="53"/>
                        <a:pt x="25" y="48"/>
                      </a:cubicBezTo>
                      <a:cubicBezTo>
                        <a:pt x="25" y="42"/>
                        <a:pt x="24" y="35"/>
                        <a:pt x="22" y="29"/>
                      </a:cubicBezTo>
                      <a:cubicBezTo>
                        <a:pt x="20" y="23"/>
                        <a:pt x="17" y="18"/>
                        <a:pt x="12" y="12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6" name="Freeform 22"/>
                <p:cNvSpPr>
                  <a:spLocks/>
                </p:cNvSpPr>
                <p:nvPr/>
              </p:nvSpPr>
              <p:spPr bwMode="auto">
                <a:xfrm>
                  <a:off x="7689850" y="5362576"/>
                  <a:ext cx="74613" cy="122238"/>
                </a:xfrm>
                <a:custGeom>
                  <a:avLst/>
                  <a:gdLst>
                    <a:gd name="T0" fmla="*/ 7 w 33"/>
                    <a:gd name="T1" fmla="*/ 3 h 55"/>
                    <a:gd name="T2" fmla="*/ 0 w 33"/>
                    <a:gd name="T3" fmla="*/ 0 h 55"/>
                    <a:gd name="T4" fmla="*/ 0 w 33"/>
                    <a:gd name="T5" fmla="*/ 51 h 55"/>
                    <a:gd name="T6" fmla="*/ 1 w 33"/>
                    <a:gd name="T7" fmla="*/ 51 h 55"/>
                    <a:gd name="T8" fmla="*/ 18 w 33"/>
                    <a:gd name="T9" fmla="*/ 54 h 55"/>
                    <a:gd name="T10" fmla="*/ 33 w 33"/>
                    <a:gd name="T11" fmla="*/ 55 h 55"/>
                    <a:gd name="T12" fmla="*/ 33 w 33"/>
                    <a:gd name="T13" fmla="*/ 9 h 55"/>
                    <a:gd name="T14" fmla="*/ 7 w 33"/>
                    <a:gd name="T15" fmla="*/ 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" h="55">
                      <a:moveTo>
                        <a:pt x="7" y="3"/>
                      </a:moveTo>
                      <a:cubicBezTo>
                        <a:pt x="5" y="2"/>
                        <a:pt x="2" y="1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51"/>
                        <a:pt x="1" y="51"/>
                        <a:pt x="1" y="51"/>
                      </a:cubicBezTo>
                      <a:cubicBezTo>
                        <a:pt x="6" y="53"/>
                        <a:pt x="12" y="54"/>
                        <a:pt x="18" y="54"/>
                      </a:cubicBezTo>
                      <a:cubicBezTo>
                        <a:pt x="23" y="55"/>
                        <a:pt x="28" y="55"/>
                        <a:pt x="33" y="55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24" y="8"/>
                        <a:pt x="16" y="6"/>
                        <a:pt x="7" y="3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7" name="Freeform 23"/>
                <p:cNvSpPr>
                  <a:spLocks/>
                </p:cNvSpPr>
                <p:nvPr/>
              </p:nvSpPr>
              <p:spPr bwMode="auto">
                <a:xfrm>
                  <a:off x="7689850" y="5016501"/>
                  <a:ext cx="74613" cy="287338"/>
                </a:xfrm>
                <a:custGeom>
                  <a:avLst/>
                  <a:gdLst>
                    <a:gd name="T0" fmla="*/ 24 w 33"/>
                    <a:gd name="T1" fmla="*/ 126 h 129"/>
                    <a:gd name="T2" fmla="*/ 33 w 33"/>
                    <a:gd name="T3" fmla="*/ 129 h 129"/>
                    <a:gd name="T4" fmla="*/ 33 w 33"/>
                    <a:gd name="T5" fmla="*/ 0 h 129"/>
                    <a:gd name="T6" fmla="*/ 10 w 33"/>
                    <a:gd name="T7" fmla="*/ 7 h 129"/>
                    <a:gd name="T8" fmla="*/ 0 w 33"/>
                    <a:gd name="T9" fmla="*/ 13 h 129"/>
                    <a:gd name="T10" fmla="*/ 0 w 33"/>
                    <a:gd name="T11" fmla="*/ 113 h 129"/>
                    <a:gd name="T12" fmla="*/ 1 w 33"/>
                    <a:gd name="T13" fmla="*/ 113 h 129"/>
                    <a:gd name="T14" fmla="*/ 24 w 33"/>
                    <a:gd name="T15" fmla="*/ 126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" h="129">
                      <a:moveTo>
                        <a:pt x="24" y="126"/>
                      </a:moveTo>
                      <a:cubicBezTo>
                        <a:pt x="27" y="127"/>
                        <a:pt x="30" y="128"/>
                        <a:pt x="33" y="129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24" y="1"/>
                        <a:pt x="17" y="4"/>
                        <a:pt x="10" y="7"/>
                      </a:cubicBezTo>
                      <a:cubicBezTo>
                        <a:pt x="6" y="9"/>
                        <a:pt x="3" y="11"/>
                        <a:pt x="0" y="13"/>
                      </a:cubicBezTo>
                      <a:cubicBezTo>
                        <a:pt x="0" y="113"/>
                        <a:pt x="0" y="113"/>
                        <a:pt x="0" y="113"/>
                      </a:cubicBezTo>
                      <a:cubicBezTo>
                        <a:pt x="0" y="113"/>
                        <a:pt x="1" y="113"/>
                        <a:pt x="1" y="113"/>
                      </a:cubicBezTo>
                      <a:cubicBezTo>
                        <a:pt x="7" y="118"/>
                        <a:pt x="15" y="122"/>
                        <a:pt x="24" y="126"/>
                      </a:cubicBez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8" name="Freeform 24"/>
                <p:cNvSpPr>
                  <a:spLocks/>
                </p:cNvSpPr>
                <p:nvPr/>
              </p:nvSpPr>
              <p:spPr bwMode="auto">
                <a:xfrm>
                  <a:off x="7259638" y="4800601"/>
                  <a:ext cx="857250" cy="53975"/>
                </a:xfrm>
                <a:custGeom>
                  <a:avLst/>
                  <a:gdLst>
                    <a:gd name="T0" fmla="*/ 362 w 386"/>
                    <a:gd name="T1" fmla="*/ 0 h 24"/>
                    <a:gd name="T2" fmla="*/ 359 w 386"/>
                    <a:gd name="T3" fmla="*/ 0 h 24"/>
                    <a:gd name="T4" fmla="*/ 26 w 386"/>
                    <a:gd name="T5" fmla="*/ 0 h 24"/>
                    <a:gd name="T6" fmla="*/ 24 w 386"/>
                    <a:gd name="T7" fmla="*/ 0 h 24"/>
                    <a:gd name="T8" fmla="*/ 0 w 386"/>
                    <a:gd name="T9" fmla="*/ 24 h 24"/>
                    <a:gd name="T10" fmla="*/ 24 w 386"/>
                    <a:gd name="T11" fmla="*/ 24 h 24"/>
                    <a:gd name="T12" fmla="*/ 48 w 386"/>
                    <a:gd name="T13" fmla="*/ 24 h 24"/>
                    <a:gd name="T14" fmla="*/ 338 w 386"/>
                    <a:gd name="T15" fmla="*/ 24 h 24"/>
                    <a:gd name="T16" fmla="*/ 362 w 386"/>
                    <a:gd name="T17" fmla="*/ 24 h 24"/>
                    <a:gd name="T18" fmla="*/ 386 w 386"/>
                    <a:gd name="T19" fmla="*/ 24 h 24"/>
                    <a:gd name="T20" fmla="*/ 362 w 386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6" h="24">
                      <a:moveTo>
                        <a:pt x="362" y="0"/>
                      </a:moveTo>
                      <a:cubicBezTo>
                        <a:pt x="361" y="0"/>
                        <a:pt x="360" y="0"/>
                        <a:pt x="359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5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338" y="24"/>
                        <a:pt x="338" y="24"/>
                        <a:pt x="338" y="24"/>
                      </a:cubicBezTo>
                      <a:cubicBezTo>
                        <a:pt x="362" y="24"/>
                        <a:pt x="362" y="24"/>
                        <a:pt x="362" y="24"/>
                      </a:cubicBezTo>
                      <a:cubicBezTo>
                        <a:pt x="386" y="24"/>
                        <a:pt x="386" y="24"/>
                        <a:pt x="386" y="24"/>
                      </a:cubicBezTo>
                      <a:cubicBezTo>
                        <a:pt x="386" y="11"/>
                        <a:pt x="375" y="0"/>
                        <a:pt x="362" y="0"/>
                      </a:cubicBezTo>
                      <a:close/>
                    </a:path>
                  </a:pathLst>
                </a:custGeom>
                <a:solidFill>
                  <a:srgbClr val="823B8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49" name="Rectangle 25"/>
                <p:cNvSpPr>
                  <a:spLocks noChangeArrowheads="1"/>
                </p:cNvSpPr>
                <p:nvPr/>
              </p:nvSpPr>
              <p:spPr bwMode="auto">
                <a:xfrm>
                  <a:off x="7286625" y="5037138"/>
                  <a:ext cx="803275" cy="26988"/>
                </a:xfrm>
                <a:prstGeom prst="rect">
                  <a:avLst/>
                </a:prstGeom>
                <a:solidFill>
                  <a:srgbClr val="823B8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0" name="Rectangle 26"/>
                <p:cNvSpPr>
                  <a:spLocks noChangeArrowheads="1"/>
                </p:cNvSpPr>
                <p:nvPr/>
              </p:nvSpPr>
              <p:spPr bwMode="auto">
                <a:xfrm>
                  <a:off x="7259638" y="4854576"/>
                  <a:ext cx="857250" cy="184150"/>
                </a:xfrm>
                <a:prstGeom prst="rect">
                  <a:avLst/>
                </a:prstGeom>
                <a:solidFill>
                  <a:srgbClr val="44235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551" name="Freeform 27"/>
                <p:cNvSpPr>
                  <a:spLocks/>
                </p:cNvSpPr>
                <p:nvPr/>
              </p:nvSpPr>
              <p:spPr bwMode="auto">
                <a:xfrm>
                  <a:off x="7345363" y="5767388"/>
                  <a:ext cx="676275" cy="147638"/>
                </a:xfrm>
                <a:custGeom>
                  <a:avLst/>
                  <a:gdLst>
                    <a:gd name="T0" fmla="*/ 0 w 426"/>
                    <a:gd name="T1" fmla="*/ 53 h 93"/>
                    <a:gd name="T2" fmla="*/ 41 w 426"/>
                    <a:gd name="T3" fmla="*/ 14 h 93"/>
                    <a:gd name="T4" fmla="*/ 70 w 426"/>
                    <a:gd name="T5" fmla="*/ 44 h 93"/>
                    <a:gd name="T6" fmla="*/ 97 w 426"/>
                    <a:gd name="T7" fmla="*/ 44 h 93"/>
                    <a:gd name="T8" fmla="*/ 140 w 426"/>
                    <a:gd name="T9" fmla="*/ 0 h 93"/>
                    <a:gd name="T10" fmla="*/ 174 w 426"/>
                    <a:gd name="T11" fmla="*/ 0 h 93"/>
                    <a:gd name="T12" fmla="*/ 216 w 426"/>
                    <a:gd name="T13" fmla="*/ 0 h 93"/>
                    <a:gd name="T14" fmla="*/ 254 w 426"/>
                    <a:gd name="T15" fmla="*/ 38 h 93"/>
                    <a:gd name="T16" fmla="*/ 280 w 426"/>
                    <a:gd name="T17" fmla="*/ 11 h 93"/>
                    <a:gd name="T18" fmla="*/ 335 w 426"/>
                    <a:gd name="T19" fmla="*/ 11 h 93"/>
                    <a:gd name="T20" fmla="*/ 399 w 426"/>
                    <a:gd name="T21" fmla="*/ 11 h 93"/>
                    <a:gd name="T22" fmla="*/ 426 w 426"/>
                    <a:gd name="T23" fmla="*/ 38 h 93"/>
                    <a:gd name="T24" fmla="*/ 426 w 426"/>
                    <a:gd name="T25" fmla="*/ 93 h 93"/>
                    <a:gd name="T26" fmla="*/ 0 w 426"/>
                    <a:gd name="T27" fmla="*/ 93 h 93"/>
                    <a:gd name="T28" fmla="*/ 0 w 426"/>
                    <a:gd name="T29" fmla="*/ 5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26" h="93">
                      <a:moveTo>
                        <a:pt x="0" y="53"/>
                      </a:moveTo>
                      <a:lnTo>
                        <a:pt x="41" y="14"/>
                      </a:lnTo>
                      <a:lnTo>
                        <a:pt x="70" y="44"/>
                      </a:lnTo>
                      <a:lnTo>
                        <a:pt x="97" y="44"/>
                      </a:lnTo>
                      <a:lnTo>
                        <a:pt x="140" y="0"/>
                      </a:lnTo>
                      <a:lnTo>
                        <a:pt x="174" y="0"/>
                      </a:lnTo>
                      <a:lnTo>
                        <a:pt x="216" y="0"/>
                      </a:lnTo>
                      <a:lnTo>
                        <a:pt x="254" y="38"/>
                      </a:lnTo>
                      <a:lnTo>
                        <a:pt x="280" y="11"/>
                      </a:lnTo>
                      <a:lnTo>
                        <a:pt x="335" y="11"/>
                      </a:lnTo>
                      <a:lnTo>
                        <a:pt x="399" y="11"/>
                      </a:lnTo>
                      <a:lnTo>
                        <a:pt x="426" y="38"/>
                      </a:lnTo>
                      <a:lnTo>
                        <a:pt x="426" y="93"/>
                      </a:lnTo>
                      <a:lnTo>
                        <a:pt x="0" y="93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00B29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10485437" y="4564062"/>
              <a:ext cx="1649413" cy="668338"/>
              <a:chOff x="10561637" y="4564062"/>
              <a:chExt cx="1649413" cy="668338"/>
            </a:xfrm>
          </p:grpSpPr>
          <p:sp>
            <p:nvSpPr>
              <p:cNvPr id="586" name="Freeform 3614"/>
              <p:cNvSpPr>
                <a:spLocks/>
              </p:cNvSpPr>
              <p:nvPr/>
            </p:nvSpPr>
            <p:spPr bwMode="auto">
              <a:xfrm flipH="1">
                <a:off x="10561637" y="4564062"/>
                <a:ext cx="1649413" cy="668338"/>
              </a:xfrm>
              <a:custGeom>
                <a:avLst/>
                <a:gdLst>
                  <a:gd name="T0" fmla="*/ 431 w 602"/>
                  <a:gd name="T1" fmla="*/ 421 h 421"/>
                  <a:gd name="T2" fmla="*/ 517 w 602"/>
                  <a:gd name="T3" fmla="*/ 317 h 421"/>
                  <a:gd name="T4" fmla="*/ 602 w 602"/>
                  <a:gd name="T5" fmla="*/ 211 h 421"/>
                  <a:gd name="T6" fmla="*/ 517 w 602"/>
                  <a:gd name="T7" fmla="*/ 106 h 421"/>
                  <a:gd name="T8" fmla="*/ 431 w 602"/>
                  <a:gd name="T9" fmla="*/ 0 h 421"/>
                  <a:gd name="T10" fmla="*/ 431 w 602"/>
                  <a:gd name="T11" fmla="*/ 0 h 421"/>
                  <a:gd name="T12" fmla="*/ 0 w 602"/>
                  <a:gd name="T13" fmla="*/ 0 h 421"/>
                  <a:gd name="T14" fmla="*/ 0 w 602"/>
                  <a:gd name="T15" fmla="*/ 421 h 421"/>
                  <a:gd name="T16" fmla="*/ 431 w 602"/>
                  <a:gd name="T17" fmla="*/ 421 h 421"/>
                  <a:gd name="T18" fmla="*/ 431 w 602"/>
                  <a:gd name="T19" fmla="*/ 421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2" h="421">
                    <a:moveTo>
                      <a:pt x="431" y="421"/>
                    </a:moveTo>
                    <a:lnTo>
                      <a:pt x="517" y="317"/>
                    </a:lnTo>
                    <a:lnTo>
                      <a:pt x="602" y="211"/>
                    </a:lnTo>
                    <a:lnTo>
                      <a:pt x="517" y="106"/>
                    </a:lnTo>
                    <a:lnTo>
                      <a:pt x="431" y="0"/>
                    </a:lnTo>
                    <a:lnTo>
                      <a:pt x="431" y="0"/>
                    </a:lnTo>
                    <a:lnTo>
                      <a:pt x="0" y="0"/>
                    </a:lnTo>
                    <a:lnTo>
                      <a:pt x="0" y="421"/>
                    </a:lnTo>
                    <a:lnTo>
                      <a:pt x="431" y="421"/>
                    </a:lnTo>
                    <a:lnTo>
                      <a:pt x="431" y="421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/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87" name="Rectangle 3620"/>
              <p:cNvSpPr>
                <a:spLocks noChangeArrowheads="1"/>
              </p:cNvSpPr>
              <p:nvPr/>
            </p:nvSpPr>
            <p:spPr bwMode="auto">
              <a:xfrm>
                <a:off x="10991850" y="4621233"/>
                <a:ext cx="1059216" cy="554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defTabSz="672358"/>
                <a:r>
                  <a:rPr lang="en-US" altLang="en-US" sz="662" spc="-7" dirty="0">
                    <a:solidFill>
                      <a:srgbClr val="FFFFFF"/>
                    </a:solidFill>
                    <a:latin typeface="Segoe UI" panose="020B0502040204020203" pitchFamily="34" charset="0"/>
                  </a:rPr>
                  <a:t>It takes </a:t>
                </a:r>
                <a:r>
                  <a:rPr lang="en-US" altLang="en-US" sz="662" spc="-7" dirty="0">
                    <a:solidFill>
                      <a:srgbClr val="FFFFFF"/>
                    </a:solidFill>
                    <a:latin typeface="Segoe UI" panose="020B0502040204020203" pitchFamily="34" charset="0"/>
                  </a:rPr>
                  <a:t>on </a:t>
                </a:r>
                <a:r>
                  <a:rPr lang="en-US" altLang="en-US" sz="662" spc="-7" dirty="0">
                    <a:solidFill>
                      <a:srgbClr val="FFFFFF"/>
                    </a:solidFill>
                    <a:latin typeface="Segoe UI" panose="020B0502040204020203" pitchFamily="34" charset="0"/>
                  </a:rPr>
                  <a:t>average </a:t>
                </a:r>
                <a:r>
                  <a:rPr lang="en-US" altLang="en-US" sz="662" b="1" spc="37" dirty="0">
                    <a:solidFill>
                      <a:srgbClr val="FFFFFF"/>
                    </a:solidFill>
                    <a:latin typeface="Segoe UI" panose="020B0502040204020203" pitchFamily="34" charset="0"/>
                  </a:rPr>
                  <a:t>200 minutes</a:t>
                </a:r>
                <a:r>
                  <a:rPr lang="en-US" altLang="en-US" sz="662" spc="-7" dirty="0">
                    <a:solidFill>
                      <a:srgbClr val="FFFFFF"/>
                    </a:solidFill>
                    <a:latin typeface="Segoe UI" panose="020B0502040204020203" pitchFamily="34" charset="0"/>
                  </a:rPr>
                  <a:t> </a:t>
                </a:r>
                <a:r>
                  <a:rPr lang="en-US" altLang="en-US" sz="662" spc="-7" dirty="0">
                    <a:solidFill>
                      <a:srgbClr val="FFFFFF"/>
                    </a:solidFill>
                    <a:latin typeface="Segoe UI" panose="020B0502040204020203" pitchFamily="34" charset="0"/>
                  </a:rPr>
                  <a:t>to diagnose and repair a production issue</a:t>
                </a: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7039325" y="4182362"/>
            <a:ext cx="1821223" cy="753302"/>
            <a:chOff x="9562927" y="5763470"/>
            <a:chExt cx="2476990" cy="102454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927" y="6332051"/>
              <a:ext cx="516962" cy="454926"/>
            </a:xfrm>
            <a:prstGeom prst="rect">
              <a:avLst/>
            </a:prstGeom>
          </p:spPr>
        </p:pic>
        <p:grpSp>
          <p:nvGrpSpPr>
            <p:cNvPr id="670" name="Group 669"/>
            <p:cNvGrpSpPr/>
            <p:nvPr/>
          </p:nvGrpSpPr>
          <p:grpSpPr>
            <a:xfrm>
              <a:off x="10180637" y="5763470"/>
              <a:ext cx="1859280" cy="1024543"/>
              <a:chOff x="10339187" y="5690209"/>
              <a:chExt cx="1859280" cy="1024543"/>
            </a:xfrm>
          </p:grpSpPr>
          <p:sp>
            <p:nvSpPr>
              <p:cNvPr id="671" name="Rectangle 3696"/>
              <p:cNvSpPr>
                <a:spLocks noChangeArrowheads="1"/>
              </p:cNvSpPr>
              <p:nvPr/>
            </p:nvSpPr>
            <p:spPr bwMode="auto">
              <a:xfrm>
                <a:off x="10339187" y="5938601"/>
                <a:ext cx="1859280" cy="7761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>
                  <a:lnSpc>
                    <a:spcPct val="140000"/>
                  </a:lnSpc>
                </a:pP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A bug caught 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in 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production ends 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up 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costing</a:t>
                </a:r>
              </a:p>
              <a:p>
                <a:pPr defTabSz="672358">
                  <a:lnSpc>
                    <a:spcPct val="20000"/>
                  </a:lnSpc>
                </a:pPr>
                <a:endPara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endParaRPr>
              </a:p>
              <a:p>
                <a:pPr defTabSz="672358">
                  <a:lnSpc>
                    <a:spcPct val="130000"/>
                  </a:lnSpc>
                </a:pP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than 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if 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the same bug was </a:t>
                </a:r>
                <a:r>
                  <a:rPr lang="en-US" altLang="en-US" sz="662" spc="-15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found </a:t>
                </a:r>
                <a:r>
                  <a:rPr lang="en-US" altLang="en-US" sz="662" spc="-15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earlier in the development 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cycle</a:t>
                </a:r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10816018" y="5690209"/>
                <a:ext cx="1382449" cy="741267"/>
              </a:xfrm>
              <a:prstGeom prst="rect">
                <a:avLst/>
              </a:prstGeom>
            </p:spPr>
            <p:txBody>
              <a:bodyPr wrap="square" anchor="b">
                <a:spAutoFit/>
              </a:bodyPr>
              <a:lstStyle/>
              <a:p>
                <a:r>
                  <a:rPr lang="en-US" altLang="en-US" sz="1471" spc="7" dirty="0">
                    <a:solidFill>
                      <a:srgbClr val="FF0000"/>
                    </a:solidFill>
                  </a:rPr>
                  <a:t>100x more</a:t>
                </a:r>
                <a:endParaRPr lang="en-US" sz="1471" spc="7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2811834" y="3239400"/>
            <a:ext cx="1447315" cy="692349"/>
            <a:chOff x="3824287" y="4405312"/>
            <a:chExt cx="1968449" cy="941643"/>
          </a:xfrm>
        </p:grpSpPr>
        <p:sp>
          <p:nvSpPr>
            <p:cNvPr id="422" name="Rectangle 3290"/>
            <p:cNvSpPr>
              <a:spLocks noChangeArrowheads="1"/>
            </p:cNvSpPr>
            <p:nvPr/>
          </p:nvSpPr>
          <p:spPr bwMode="auto">
            <a:xfrm>
              <a:off x="4922837" y="4792663"/>
              <a:ext cx="869899" cy="554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IT decision</a:t>
              </a:r>
              <a:b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makers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 is still</a:t>
              </a:r>
              <a:b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unfamiliar with</a:t>
              </a:r>
              <a:b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the term DevOps</a:t>
              </a:r>
              <a:endParaRPr lang="en-US" altLang="en-US" sz="1324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824287" y="4405312"/>
              <a:ext cx="1022350" cy="692150"/>
              <a:chOff x="3824287" y="4405312"/>
              <a:chExt cx="1022350" cy="692150"/>
            </a:xfrm>
          </p:grpSpPr>
          <p:sp>
            <p:nvSpPr>
              <p:cNvPr id="423" name="Freeform 3296"/>
              <p:cNvSpPr>
                <a:spLocks/>
              </p:cNvSpPr>
              <p:nvPr/>
            </p:nvSpPr>
            <p:spPr bwMode="auto">
              <a:xfrm>
                <a:off x="3824287" y="4405312"/>
                <a:ext cx="719138" cy="457200"/>
              </a:xfrm>
              <a:custGeom>
                <a:avLst/>
                <a:gdLst>
                  <a:gd name="T0" fmla="*/ 288 w 348"/>
                  <a:gd name="T1" fmla="*/ 221 h 221"/>
                  <a:gd name="T2" fmla="*/ 61 w 348"/>
                  <a:gd name="T3" fmla="*/ 221 h 221"/>
                  <a:gd name="T4" fmla="*/ 0 w 348"/>
                  <a:gd name="T5" fmla="*/ 161 h 221"/>
                  <a:gd name="T6" fmla="*/ 0 w 348"/>
                  <a:gd name="T7" fmla="*/ 111 h 221"/>
                  <a:gd name="T8" fmla="*/ 61 w 348"/>
                  <a:gd name="T9" fmla="*/ 51 h 221"/>
                  <a:gd name="T10" fmla="*/ 93 w 348"/>
                  <a:gd name="T11" fmla="*/ 51 h 221"/>
                  <a:gd name="T12" fmla="*/ 93 w 348"/>
                  <a:gd name="T13" fmla="*/ 0 h 221"/>
                  <a:gd name="T14" fmla="*/ 137 w 348"/>
                  <a:gd name="T15" fmla="*/ 51 h 221"/>
                  <a:gd name="T16" fmla="*/ 288 w 348"/>
                  <a:gd name="T17" fmla="*/ 51 h 221"/>
                  <a:gd name="T18" fmla="*/ 348 w 348"/>
                  <a:gd name="T19" fmla="*/ 111 h 221"/>
                  <a:gd name="T20" fmla="*/ 348 w 348"/>
                  <a:gd name="T21" fmla="*/ 161 h 221"/>
                  <a:gd name="T22" fmla="*/ 288 w 348"/>
                  <a:gd name="T23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8" h="221">
                    <a:moveTo>
                      <a:pt x="288" y="221"/>
                    </a:moveTo>
                    <a:cubicBezTo>
                      <a:pt x="61" y="221"/>
                      <a:pt x="61" y="221"/>
                      <a:pt x="61" y="221"/>
                    </a:cubicBezTo>
                    <a:cubicBezTo>
                      <a:pt x="28" y="221"/>
                      <a:pt x="0" y="195"/>
                      <a:pt x="0" y="161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77"/>
                      <a:pt x="28" y="51"/>
                      <a:pt x="61" y="51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288" y="51"/>
                      <a:pt x="288" y="51"/>
                      <a:pt x="288" y="51"/>
                    </a:cubicBezTo>
                    <a:cubicBezTo>
                      <a:pt x="321" y="51"/>
                      <a:pt x="348" y="77"/>
                      <a:pt x="348" y="111"/>
                    </a:cubicBezTo>
                    <a:cubicBezTo>
                      <a:pt x="348" y="161"/>
                      <a:pt x="348" y="161"/>
                      <a:pt x="348" y="161"/>
                    </a:cubicBezTo>
                    <a:cubicBezTo>
                      <a:pt x="348" y="195"/>
                      <a:pt x="321" y="221"/>
                      <a:pt x="288" y="221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4" name="Freeform 3297"/>
              <p:cNvSpPr>
                <a:spLocks/>
              </p:cNvSpPr>
              <p:nvPr/>
            </p:nvSpPr>
            <p:spPr bwMode="auto">
              <a:xfrm>
                <a:off x="4344987" y="4440237"/>
                <a:ext cx="501650" cy="657225"/>
              </a:xfrm>
              <a:custGeom>
                <a:avLst/>
                <a:gdLst>
                  <a:gd name="T0" fmla="*/ 243 w 243"/>
                  <a:gd name="T1" fmla="*/ 121 h 318"/>
                  <a:gd name="T2" fmla="*/ 122 w 243"/>
                  <a:gd name="T3" fmla="*/ 0 h 318"/>
                  <a:gd name="T4" fmla="*/ 0 w 243"/>
                  <a:gd name="T5" fmla="*/ 121 h 318"/>
                  <a:gd name="T6" fmla="*/ 122 w 243"/>
                  <a:gd name="T7" fmla="*/ 241 h 318"/>
                  <a:gd name="T8" fmla="*/ 168 w 243"/>
                  <a:gd name="T9" fmla="*/ 232 h 318"/>
                  <a:gd name="T10" fmla="*/ 243 w 243"/>
                  <a:gd name="T11" fmla="*/ 318 h 318"/>
                  <a:gd name="T12" fmla="*/ 243 w 243"/>
                  <a:gd name="T13" fmla="*/ 121 h 318"/>
                  <a:gd name="T14" fmla="*/ 243 w 243"/>
                  <a:gd name="T15" fmla="*/ 12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18">
                    <a:moveTo>
                      <a:pt x="243" y="121"/>
                    </a:moveTo>
                    <a:cubicBezTo>
                      <a:pt x="243" y="54"/>
                      <a:pt x="188" y="0"/>
                      <a:pt x="122" y="0"/>
                    </a:cubicBezTo>
                    <a:cubicBezTo>
                      <a:pt x="54" y="0"/>
                      <a:pt x="0" y="54"/>
                      <a:pt x="0" y="121"/>
                    </a:cubicBezTo>
                    <a:cubicBezTo>
                      <a:pt x="0" y="187"/>
                      <a:pt x="54" y="241"/>
                      <a:pt x="122" y="241"/>
                    </a:cubicBezTo>
                    <a:cubicBezTo>
                      <a:pt x="138" y="241"/>
                      <a:pt x="153" y="238"/>
                      <a:pt x="168" y="232"/>
                    </a:cubicBezTo>
                    <a:cubicBezTo>
                      <a:pt x="243" y="318"/>
                      <a:pt x="243" y="318"/>
                      <a:pt x="243" y="318"/>
                    </a:cubicBezTo>
                    <a:cubicBezTo>
                      <a:pt x="243" y="121"/>
                      <a:pt x="243" y="121"/>
                      <a:pt x="243" y="121"/>
                    </a:cubicBezTo>
                    <a:cubicBezTo>
                      <a:pt x="243" y="121"/>
                      <a:pt x="243" y="121"/>
                      <a:pt x="243" y="121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/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27" name="Rectangle 3300"/>
              <p:cNvSpPr>
                <a:spLocks noChangeArrowheads="1"/>
              </p:cNvSpPr>
              <p:nvPr/>
            </p:nvSpPr>
            <p:spPr bwMode="auto">
              <a:xfrm>
                <a:off x="4488092" y="4511955"/>
                <a:ext cx="148253" cy="338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/>
                <a:r>
                  <a:rPr lang="en-US" altLang="en-US" sz="1618" dirty="0">
                    <a:solidFill>
                      <a:srgbClr val="FFFFFF"/>
                    </a:solidFill>
                    <a:latin typeface="Segoe UI Semilight" panose="020B0402040204020203" pitchFamily="34" charset="0"/>
                  </a:rPr>
                  <a:t>6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  <p:sp>
            <p:nvSpPr>
              <p:cNvPr id="330" name="Rectangle 3299"/>
              <p:cNvSpPr>
                <a:spLocks noChangeArrowheads="1"/>
              </p:cNvSpPr>
              <p:nvPr/>
            </p:nvSpPr>
            <p:spPr bwMode="auto">
              <a:xfrm>
                <a:off x="3845239" y="4511955"/>
                <a:ext cx="462202" cy="3386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/>
                <a:r>
                  <a:rPr lang="en-US" altLang="en-US" sz="1618" dirty="0">
                    <a:solidFill>
                      <a:srgbClr val="FFFFFF"/>
                    </a:solidFill>
                    <a:latin typeface="Segoe UI Light" panose="020B0502040204020203" pitchFamily="34" charset="0"/>
                  </a:rPr>
                  <a:t> 1 in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</p:grpSp>
      </p:grpSp>
      <p:pic>
        <p:nvPicPr>
          <p:cNvPr id="579" name="Picture 5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848" y="1339166"/>
            <a:ext cx="819385" cy="444478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5129057" y="899775"/>
            <a:ext cx="1903153" cy="419357"/>
            <a:chOff x="6600092" y="1058862"/>
            <a:chExt cx="2663031" cy="608745"/>
          </a:xfrm>
        </p:grpSpPr>
        <p:grpSp>
          <p:nvGrpSpPr>
            <p:cNvPr id="7" name="Group 6"/>
            <p:cNvGrpSpPr/>
            <p:nvPr/>
          </p:nvGrpSpPr>
          <p:grpSpPr>
            <a:xfrm>
              <a:off x="6600092" y="1058862"/>
              <a:ext cx="608745" cy="608745"/>
              <a:chOff x="7777955" y="466725"/>
              <a:chExt cx="608745" cy="608745"/>
            </a:xfrm>
          </p:grpSpPr>
          <p:sp>
            <p:nvSpPr>
              <p:cNvPr id="2" name="Oval 1"/>
              <p:cNvSpPr/>
              <p:nvPr/>
            </p:nvSpPr>
            <p:spPr bwMode="auto">
              <a:xfrm>
                <a:off x="7777955" y="466725"/>
                <a:ext cx="608745" cy="60874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98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7840660" y="586431"/>
                <a:ext cx="484368" cy="369413"/>
                <a:chOff x="7858948" y="601662"/>
                <a:chExt cx="484368" cy="369413"/>
              </a:xfrm>
            </p:grpSpPr>
            <p:sp>
              <p:nvSpPr>
                <p:cNvPr id="321" name="Rectangle 3458"/>
                <p:cNvSpPr>
                  <a:spLocks noChangeArrowheads="1"/>
                </p:cNvSpPr>
                <p:nvPr/>
              </p:nvSpPr>
              <p:spPr bwMode="auto">
                <a:xfrm>
                  <a:off x="7858948" y="601662"/>
                  <a:ext cx="322668" cy="3694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672358"/>
                  <a:r>
                    <a:rPr lang="en-US" altLang="en-US" sz="1765" dirty="0">
                      <a:solidFill>
                        <a:srgbClr val="FFFFFF"/>
                      </a:solidFill>
                      <a:latin typeface="Segoe UI Light" panose="020B0502040204020203" pitchFamily="34" charset="0"/>
                    </a:rPr>
                    <a:t>4</a:t>
                  </a:r>
                  <a:r>
                    <a:rPr lang="en-US" altLang="en-US" sz="1765" dirty="0">
                      <a:solidFill>
                        <a:srgbClr val="FFFFFF"/>
                      </a:solidFill>
                      <a:latin typeface="Segoe UI Light" panose="020B0502040204020203" pitchFamily="34" charset="0"/>
                    </a:rPr>
                    <a:t>0</a:t>
                  </a:r>
                  <a:endParaRPr lang="en-US" altLang="en-US" sz="1765" dirty="0">
                    <a:solidFill>
                      <a:srgbClr val="FFFFFF"/>
                    </a:solidFill>
                    <a:latin typeface="Segoe UI" panose="020B0502040204020203" pitchFamily="34" charset="0"/>
                  </a:endParaRPr>
                </a:p>
              </p:txBody>
            </p:sp>
            <p:sp>
              <p:nvSpPr>
                <p:cNvPr id="322" name="Rectangle 3459"/>
                <p:cNvSpPr>
                  <a:spLocks noChangeArrowheads="1"/>
                </p:cNvSpPr>
                <p:nvPr/>
              </p:nvSpPr>
              <p:spPr bwMode="auto">
                <a:xfrm>
                  <a:off x="8181982" y="609918"/>
                  <a:ext cx="161334" cy="2461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672358"/>
                  <a:r>
                    <a:rPr lang="en-US" altLang="en-US" sz="1176" dirty="0">
                      <a:solidFill>
                        <a:srgbClr val="FFFFFF"/>
                      </a:solidFill>
                      <a:latin typeface="Segoe UI Light" panose="020B0502040204020203" pitchFamily="34" charset="0"/>
                    </a:rPr>
                    <a:t>%</a:t>
                  </a:r>
                  <a:endParaRPr lang="en-US" altLang="en-US" sz="1176" dirty="0">
                    <a:solidFill>
                      <a:srgbClr val="FFFFFF"/>
                    </a:solidFill>
                    <a:latin typeface="Segoe UI" panose="020B0502040204020203" pitchFamily="34" charset="0"/>
                  </a:endParaRPr>
                </a:p>
              </p:txBody>
            </p:sp>
          </p:grpSp>
        </p:grpSp>
        <p:sp>
          <p:nvSpPr>
            <p:cNvPr id="323" name="Rectangle 3460"/>
            <p:cNvSpPr>
              <a:spLocks noChangeArrowheads="1"/>
            </p:cNvSpPr>
            <p:nvPr/>
          </p:nvSpPr>
          <p:spPr bwMode="auto">
            <a:xfrm>
              <a:off x="7285037" y="1135063"/>
              <a:ext cx="1978086" cy="498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>
                <a:lnSpc>
                  <a:spcPct val="120000"/>
                </a:lnSpc>
              </a:pP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… of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implementations end up </a:t>
              </a: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getting reworked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because they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don’t meet the users’ original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requirements</a:t>
              </a:r>
              <a:endParaRPr lang="en-US" altLang="en-US" sz="662" dirty="0">
                <a:solidFill>
                  <a:srgbClr val="002050"/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171336" y="1227113"/>
            <a:ext cx="2141849" cy="447584"/>
            <a:chOff x="4084637" y="1423316"/>
            <a:chExt cx="2913063" cy="608745"/>
          </a:xfrm>
        </p:grpSpPr>
        <p:sp>
          <p:nvSpPr>
            <p:cNvPr id="590" name="Rectangle 3696"/>
            <p:cNvSpPr>
              <a:spLocks noChangeArrowheads="1"/>
            </p:cNvSpPr>
            <p:nvPr/>
          </p:nvSpPr>
          <p:spPr bwMode="auto">
            <a:xfrm>
              <a:off x="4768850" y="1478388"/>
              <a:ext cx="2228850" cy="498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>
                <a:lnSpc>
                  <a:spcPct val="120000"/>
                </a:lnSpc>
              </a:pP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… of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development budgets for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software, IT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staff and external professional services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will 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be consumed by </a:t>
              </a: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poor requirements</a:t>
              </a:r>
            </a:p>
          </p:txBody>
        </p:sp>
        <p:grpSp>
          <p:nvGrpSpPr>
            <p:cNvPr id="688" name="Group 687"/>
            <p:cNvGrpSpPr/>
            <p:nvPr/>
          </p:nvGrpSpPr>
          <p:grpSpPr>
            <a:xfrm>
              <a:off x="4084637" y="1423316"/>
              <a:ext cx="608745" cy="608745"/>
              <a:chOff x="7777955" y="466725"/>
              <a:chExt cx="608745" cy="608745"/>
            </a:xfrm>
          </p:grpSpPr>
          <p:sp>
            <p:nvSpPr>
              <p:cNvPr id="689" name="Oval 688"/>
              <p:cNvSpPr/>
              <p:nvPr/>
            </p:nvSpPr>
            <p:spPr bwMode="auto">
              <a:xfrm>
                <a:off x="7777955" y="466725"/>
                <a:ext cx="608745" cy="608745"/>
              </a:xfrm>
              <a:prstGeom prst="ellipse">
                <a:avLst/>
              </a:prstGeom>
              <a:solidFill>
                <a:srgbClr val="002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7232" tIns="67232" rIns="25215" bIns="25215" rtlCol="0" anchor="b" anchorCtr="0"/>
              <a:lstStyle/>
              <a:p>
                <a:pPr algn="ctr" defTabSz="685598"/>
                <a:endParaRPr lang="en-US" sz="58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90" name="Group 689"/>
              <p:cNvGrpSpPr/>
              <p:nvPr/>
            </p:nvGrpSpPr>
            <p:grpSpPr>
              <a:xfrm>
                <a:off x="7885590" y="586431"/>
                <a:ext cx="439438" cy="369413"/>
                <a:chOff x="7903878" y="601662"/>
                <a:chExt cx="439438" cy="369413"/>
              </a:xfrm>
            </p:grpSpPr>
            <p:sp>
              <p:nvSpPr>
                <p:cNvPr id="691" name="Rectangle 3458"/>
                <p:cNvSpPr>
                  <a:spLocks noChangeArrowheads="1"/>
                </p:cNvSpPr>
                <p:nvPr/>
              </p:nvSpPr>
              <p:spPr bwMode="auto">
                <a:xfrm>
                  <a:off x="7903878" y="601662"/>
                  <a:ext cx="272525" cy="3694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672358"/>
                  <a:r>
                    <a:rPr lang="en-US" altLang="en-US" sz="1765" dirty="0">
                      <a:solidFill>
                        <a:srgbClr val="FFFFFF"/>
                      </a:solidFill>
                      <a:latin typeface="Segoe UI Light" panose="020B0502040204020203" pitchFamily="34" charset="0"/>
                    </a:rPr>
                    <a:t>4</a:t>
                  </a:r>
                  <a:r>
                    <a:rPr lang="en-US" altLang="en-US" sz="1765" dirty="0">
                      <a:solidFill>
                        <a:srgbClr val="FFFFFF"/>
                      </a:solidFill>
                      <a:latin typeface="Segoe UI Light" panose="020B0502040204020203" pitchFamily="34" charset="0"/>
                    </a:rPr>
                    <a:t>1</a:t>
                  </a:r>
                  <a:endParaRPr lang="en-US" altLang="en-US" sz="1765" dirty="0">
                    <a:solidFill>
                      <a:srgbClr val="FFFFFF"/>
                    </a:solidFill>
                    <a:latin typeface="Segoe UI" panose="020B0502040204020203" pitchFamily="34" charset="0"/>
                  </a:endParaRPr>
                </a:p>
              </p:txBody>
            </p:sp>
            <p:sp>
              <p:nvSpPr>
                <p:cNvPr id="692" name="Rectangle 3459"/>
                <p:cNvSpPr>
                  <a:spLocks noChangeArrowheads="1"/>
                </p:cNvSpPr>
                <p:nvPr/>
              </p:nvSpPr>
              <p:spPr bwMode="auto">
                <a:xfrm>
                  <a:off x="8181982" y="609918"/>
                  <a:ext cx="161334" cy="2461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672358"/>
                  <a:r>
                    <a:rPr lang="en-US" altLang="en-US" sz="1176" dirty="0">
                      <a:solidFill>
                        <a:srgbClr val="FFFFFF"/>
                      </a:solidFill>
                      <a:latin typeface="Segoe UI Light" panose="020B0502040204020203" pitchFamily="34" charset="0"/>
                    </a:rPr>
                    <a:t>%</a:t>
                  </a:r>
                  <a:endParaRPr lang="en-US" altLang="en-US" sz="1176" dirty="0">
                    <a:solidFill>
                      <a:srgbClr val="FFFFFF"/>
                    </a:solidFill>
                    <a:latin typeface="Segoe UI" panose="020B0502040204020203" pitchFamily="34" charset="0"/>
                  </a:endParaRPr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consequences of inefficiency</a:t>
            </a:r>
            <a:endParaRPr lang="en-US" dirty="0"/>
          </a:p>
        </p:txBody>
      </p:sp>
      <p:sp>
        <p:nvSpPr>
          <p:cNvPr id="128" name="Freeform 3342"/>
          <p:cNvSpPr>
            <a:spLocks/>
          </p:cNvSpPr>
          <p:nvPr/>
        </p:nvSpPr>
        <p:spPr bwMode="auto">
          <a:xfrm>
            <a:off x="4218333" y="2051170"/>
            <a:ext cx="2334" cy="1167"/>
          </a:xfrm>
          <a:custGeom>
            <a:avLst/>
            <a:gdLst>
              <a:gd name="T0" fmla="*/ 0 w 2"/>
              <a:gd name="T1" fmla="*/ 0 h 1"/>
              <a:gd name="T2" fmla="*/ 2 w 2"/>
              <a:gd name="T3" fmla="*/ 0 h 1"/>
              <a:gd name="T4" fmla="*/ 2 w 2"/>
              <a:gd name="T5" fmla="*/ 1 h 1"/>
              <a:gd name="T6" fmla="*/ 0 w 2"/>
              <a:gd name="T7" fmla="*/ 1 h 1"/>
              <a:gd name="T8" fmla="*/ 0 w 2"/>
              <a:gd name="T9" fmla="*/ 0 h 1"/>
              <a:gd name="T10" fmla="*/ 0 w 2"/>
              <a:gd name="T11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" h="1">
                <a:moveTo>
                  <a:pt x="0" y="0"/>
                </a:moveTo>
                <a:lnTo>
                  <a:pt x="2" y="0"/>
                </a:lnTo>
                <a:lnTo>
                  <a:pt x="2" y="1"/>
                </a:lnTo>
                <a:lnTo>
                  <a:pt x="0" y="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D60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800084">
              <a:defRPr/>
            </a:pPr>
            <a:endParaRPr lang="en-US" sz="1618" kern="0">
              <a:solidFill>
                <a:srgbClr val="50505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572617" y="537286"/>
            <a:ext cx="2481508" cy="914323"/>
            <a:chOff x="8939214" y="730250"/>
            <a:chExt cx="3375023" cy="1243542"/>
          </a:xfrm>
        </p:grpSpPr>
        <p:grpSp>
          <p:nvGrpSpPr>
            <p:cNvPr id="14" name="Group 13"/>
            <p:cNvGrpSpPr/>
            <p:nvPr/>
          </p:nvGrpSpPr>
          <p:grpSpPr>
            <a:xfrm>
              <a:off x="9928226" y="730250"/>
              <a:ext cx="2386011" cy="1243542"/>
              <a:chOff x="9928226" y="730250"/>
              <a:chExt cx="2386011" cy="1243542"/>
            </a:xfrm>
          </p:grpSpPr>
          <p:sp>
            <p:nvSpPr>
              <p:cNvPr id="159" name="Freeform 3374"/>
              <p:cNvSpPr>
                <a:spLocks/>
              </p:cNvSpPr>
              <p:nvPr/>
            </p:nvSpPr>
            <p:spPr bwMode="auto">
              <a:xfrm>
                <a:off x="10482264" y="1819275"/>
                <a:ext cx="65088" cy="33337"/>
              </a:xfrm>
              <a:custGeom>
                <a:avLst/>
                <a:gdLst>
                  <a:gd name="T0" fmla="*/ 16 w 32"/>
                  <a:gd name="T1" fmla="*/ 0 h 16"/>
                  <a:gd name="T2" fmla="*/ 0 w 32"/>
                  <a:gd name="T3" fmla="*/ 16 h 16"/>
                  <a:gd name="T4" fmla="*/ 32 w 32"/>
                  <a:gd name="T5" fmla="*/ 16 h 16"/>
                  <a:gd name="T6" fmla="*/ 16 w 3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6">
                    <a:moveTo>
                      <a:pt x="16" y="0"/>
                    </a:moveTo>
                    <a:cubicBezTo>
                      <a:pt x="6" y="0"/>
                      <a:pt x="0" y="8"/>
                      <a:pt x="0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8"/>
                      <a:pt x="24" y="0"/>
                      <a:pt x="16" y="0"/>
                    </a:cubicBezTo>
                    <a:close/>
                  </a:path>
                </a:pathLst>
              </a:custGeom>
              <a:solidFill>
                <a:srgbClr val="B4009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0" name="Freeform 3375"/>
              <p:cNvSpPr>
                <a:spLocks/>
              </p:cNvSpPr>
              <p:nvPr/>
            </p:nvSpPr>
            <p:spPr bwMode="auto">
              <a:xfrm>
                <a:off x="10596564" y="1819275"/>
                <a:ext cx="66675" cy="33337"/>
              </a:xfrm>
              <a:custGeom>
                <a:avLst/>
                <a:gdLst>
                  <a:gd name="T0" fmla="*/ 16 w 32"/>
                  <a:gd name="T1" fmla="*/ 0 h 16"/>
                  <a:gd name="T2" fmla="*/ 32 w 32"/>
                  <a:gd name="T3" fmla="*/ 16 h 16"/>
                  <a:gd name="T4" fmla="*/ 0 w 32"/>
                  <a:gd name="T5" fmla="*/ 16 h 16"/>
                  <a:gd name="T6" fmla="*/ 16 w 3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6">
                    <a:moveTo>
                      <a:pt x="16" y="0"/>
                    </a:moveTo>
                    <a:cubicBezTo>
                      <a:pt x="26" y="0"/>
                      <a:pt x="32" y="8"/>
                      <a:pt x="32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8"/>
                      <a:pt x="8" y="0"/>
                      <a:pt x="16" y="0"/>
                    </a:cubicBezTo>
                    <a:close/>
                  </a:path>
                </a:pathLst>
              </a:custGeom>
              <a:solidFill>
                <a:srgbClr val="B4009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1" name="Freeform 3376"/>
              <p:cNvSpPr>
                <a:spLocks/>
              </p:cNvSpPr>
              <p:nvPr/>
            </p:nvSpPr>
            <p:spPr bwMode="auto">
              <a:xfrm>
                <a:off x="10334626" y="893762"/>
                <a:ext cx="465138" cy="1050925"/>
              </a:xfrm>
              <a:custGeom>
                <a:avLst/>
                <a:gdLst>
                  <a:gd name="T0" fmla="*/ 177 w 225"/>
                  <a:gd name="T1" fmla="*/ 92 h 508"/>
                  <a:gd name="T2" fmla="*/ 177 w 225"/>
                  <a:gd name="T3" fmla="*/ 92 h 508"/>
                  <a:gd name="T4" fmla="*/ 177 w 225"/>
                  <a:gd name="T5" fmla="*/ 92 h 508"/>
                  <a:gd name="T6" fmla="*/ 128 w 225"/>
                  <a:gd name="T7" fmla="*/ 88 h 508"/>
                  <a:gd name="T8" fmla="*/ 128 w 225"/>
                  <a:gd name="T9" fmla="*/ 80 h 508"/>
                  <a:gd name="T10" fmla="*/ 139 w 225"/>
                  <a:gd name="T11" fmla="*/ 68 h 508"/>
                  <a:gd name="T12" fmla="*/ 139 w 225"/>
                  <a:gd name="T13" fmla="*/ 57 h 508"/>
                  <a:gd name="T14" fmla="*/ 143 w 225"/>
                  <a:gd name="T15" fmla="*/ 52 h 508"/>
                  <a:gd name="T16" fmla="*/ 143 w 225"/>
                  <a:gd name="T17" fmla="*/ 43 h 508"/>
                  <a:gd name="T18" fmla="*/ 141 w 225"/>
                  <a:gd name="T19" fmla="*/ 38 h 508"/>
                  <a:gd name="T20" fmla="*/ 146 w 225"/>
                  <a:gd name="T21" fmla="*/ 25 h 508"/>
                  <a:gd name="T22" fmla="*/ 127 w 225"/>
                  <a:gd name="T23" fmla="*/ 7 h 508"/>
                  <a:gd name="T24" fmla="*/ 127 w 225"/>
                  <a:gd name="T25" fmla="*/ 7 h 508"/>
                  <a:gd name="T26" fmla="*/ 107 w 225"/>
                  <a:gd name="T27" fmla="*/ 0 h 508"/>
                  <a:gd name="T28" fmla="*/ 79 w 225"/>
                  <a:gd name="T29" fmla="*/ 23 h 508"/>
                  <a:gd name="T30" fmla="*/ 84 w 225"/>
                  <a:gd name="T31" fmla="*/ 38 h 508"/>
                  <a:gd name="T32" fmla="*/ 81 w 225"/>
                  <a:gd name="T33" fmla="*/ 43 h 508"/>
                  <a:gd name="T34" fmla="*/ 81 w 225"/>
                  <a:gd name="T35" fmla="*/ 52 h 508"/>
                  <a:gd name="T36" fmla="*/ 85 w 225"/>
                  <a:gd name="T37" fmla="*/ 57 h 508"/>
                  <a:gd name="T38" fmla="*/ 85 w 225"/>
                  <a:gd name="T39" fmla="*/ 68 h 508"/>
                  <a:gd name="T40" fmla="*/ 97 w 225"/>
                  <a:gd name="T41" fmla="*/ 80 h 508"/>
                  <a:gd name="T42" fmla="*/ 97 w 225"/>
                  <a:gd name="T43" fmla="*/ 88 h 508"/>
                  <a:gd name="T44" fmla="*/ 48 w 225"/>
                  <a:gd name="T45" fmla="*/ 92 h 508"/>
                  <a:gd name="T46" fmla="*/ 48 w 225"/>
                  <a:gd name="T47" fmla="*/ 93 h 508"/>
                  <a:gd name="T48" fmla="*/ 0 w 225"/>
                  <a:gd name="T49" fmla="*/ 267 h 508"/>
                  <a:gd name="T50" fmla="*/ 4 w 225"/>
                  <a:gd name="T51" fmla="*/ 267 h 508"/>
                  <a:gd name="T52" fmla="*/ 4 w 225"/>
                  <a:gd name="T53" fmla="*/ 279 h 508"/>
                  <a:gd name="T54" fmla="*/ 14 w 225"/>
                  <a:gd name="T55" fmla="*/ 289 h 508"/>
                  <a:gd name="T56" fmla="*/ 25 w 225"/>
                  <a:gd name="T57" fmla="*/ 279 h 508"/>
                  <a:gd name="T58" fmla="*/ 25 w 225"/>
                  <a:gd name="T59" fmla="*/ 267 h 508"/>
                  <a:gd name="T60" fmla="*/ 28 w 225"/>
                  <a:gd name="T61" fmla="*/ 267 h 508"/>
                  <a:gd name="T62" fmla="*/ 48 w 225"/>
                  <a:gd name="T63" fmla="*/ 170 h 508"/>
                  <a:gd name="T64" fmla="*/ 48 w 225"/>
                  <a:gd name="T65" fmla="*/ 308 h 508"/>
                  <a:gd name="T66" fmla="*/ 65 w 225"/>
                  <a:gd name="T67" fmla="*/ 308 h 508"/>
                  <a:gd name="T68" fmla="*/ 71 w 225"/>
                  <a:gd name="T69" fmla="*/ 493 h 508"/>
                  <a:gd name="T70" fmla="*/ 77 w 225"/>
                  <a:gd name="T71" fmla="*/ 493 h 508"/>
                  <a:gd name="T72" fmla="*/ 69 w 225"/>
                  <a:gd name="T73" fmla="*/ 508 h 508"/>
                  <a:gd name="T74" fmla="*/ 108 w 225"/>
                  <a:gd name="T75" fmla="*/ 508 h 508"/>
                  <a:gd name="T76" fmla="*/ 99 w 225"/>
                  <a:gd name="T77" fmla="*/ 493 h 508"/>
                  <a:gd name="T78" fmla="*/ 105 w 225"/>
                  <a:gd name="T79" fmla="*/ 493 h 508"/>
                  <a:gd name="T80" fmla="*/ 112 w 225"/>
                  <a:gd name="T81" fmla="*/ 308 h 508"/>
                  <a:gd name="T82" fmla="*/ 113 w 225"/>
                  <a:gd name="T83" fmla="*/ 308 h 508"/>
                  <a:gd name="T84" fmla="*/ 120 w 225"/>
                  <a:gd name="T85" fmla="*/ 493 h 508"/>
                  <a:gd name="T86" fmla="*/ 126 w 225"/>
                  <a:gd name="T87" fmla="*/ 493 h 508"/>
                  <a:gd name="T88" fmla="*/ 117 w 225"/>
                  <a:gd name="T89" fmla="*/ 508 h 508"/>
                  <a:gd name="T90" fmla="*/ 156 w 225"/>
                  <a:gd name="T91" fmla="*/ 508 h 508"/>
                  <a:gd name="T92" fmla="*/ 148 w 225"/>
                  <a:gd name="T93" fmla="*/ 493 h 508"/>
                  <a:gd name="T94" fmla="*/ 154 w 225"/>
                  <a:gd name="T95" fmla="*/ 493 h 508"/>
                  <a:gd name="T96" fmla="*/ 160 w 225"/>
                  <a:gd name="T97" fmla="*/ 308 h 508"/>
                  <a:gd name="T98" fmla="*/ 177 w 225"/>
                  <a:gd name="T99" fmla="*/ 308 h 508"/>
                  <a:gd name="T100" fmla="*/ 177 w 225"/>
                  <a:gd name="T101" fmla="*/ 167 h 508"/>
                  <a:gd name="T102" fmla="*/ 198 w 225"/>
                  <a:gd name="T103" fmla="*/ 267 h 508"/>
                  <a:gd name="T104" fmla="*/ 201 w 225"/>
                  <a:gd name="T105" fmla="*/ 267 h 508"/>
                  <a:gd name="T106" fmla="*/ 201 w 225"/>
                  <a:gd name="T107" fmla="*/ 279 h 508"/>
                  <a:gd name="T108" fmla="*/ 211 w 225"/>
                  <a:gd name="T109" fmla="*/ 289 h 508"/>
                  <a:gd name="T110" fmla="*/ 222 w 225"/>
                  <a:gd name="T111" fmla="*/ 279 h 508"/>
                  <a:gd name="T112" fmla="*/ 222 w 225"/>
                  <a:gd name="T113" fmla="*/ 267 h 508"/>
                  <a:gd name="T114" fmla="*/ 225 w 225"/>
                  <a:gd name="T115" fmla="*/ 267 h 508"/>
                  <a:gd name="T116" fmla="*/ 177 w 225"/>
                  <a:gd name="T117" fmla="*/ 92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5" h="508">
                    <a:moveTo>
                      <a:pt x="177" y="92"/>
                    </a:moveTo>
                    <a:cubicBezTo>
                      <a:pt x="177" y="92"/>
                      <a:pt x="177" y="92"/>
                      <a:pt x="177" y="92"/>
                    </a:cubicBezTo>
                    <a:cubicBezTo>
                      <a:pt x="177" y="92"/>
                      <a:pt x="177" y="92"/>
                      <a:pt x="177" y="92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34" y="79"/>
                      <a:pt x="139" y="74"/>
                      <a:pt x="139" y="68"/>
                    </a:cubicBezTo>
                    <a:cubicBezTo>
                      <a:pt x="139" y="57"/>
                      <a:pt x="139" y="57"/>
                      <a:pt x="139" y="57"/>
                    </a:cubicBezTo>
                    <a:cubicBezTo>
                      <a:pt x="141" y="57"/>
                      <a:pt x="143" y="55"/>
                      <a:pt x="143" y="52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3" y="41"/>
                      <a:pt x="142" y="39"/>
                      <a:pt x="141" y="38"/>
                    </a:cubicBezTo>
                    <a:cubicBezTo>
                      <a:pt x="144" y="36"/>
                      <a:pt x="146" y="31"/>
                      <a:pt x="146" y="25"/>
                    </a:cubicBezTo>
                    <a:cubicBezTo>
                      <a:pt x="146" y="15"/>
                      <a:pt x="138" y="7"/>
                      <a:pt x="127" y="7"/>
                    </a:cubicBezTo>
                    <a:cubicBezTo>
                      <a:pt x="127" y="7"/>
                      <a:pt x="127" y="7"/>
                      <a:pt x="127" y="7"/>
                    </a:cubicBezTo>
                    <a:cubicBezTo>
                      <a:pt x="122" y="3"/>
                      <a:pt x="115" y="0"/>
                      <a:pt x="107" y="0"/>
                    </a:cubicBezTo>
                    <a:cubicBezTo>
                      <a:pt x="91" y="0"/>
                      <a:pt x="79" y="10"/>
                      <a:pt x="79" y="23"/>
                    </a:cubicBezTo>
                    <a:cubicBezTo>
                      <a:pt x="79" y="29"/>
                      <a:pt x="81" y="35"/>
                      <a:pt x="84" y="38"/>
                    </a:cubicBezTo>
                    <a:cubicBezTo>
                      <a:pt x="83" y="38"/>
                      <a:pt x="81" y="40"/>
                      <a:pt x="81" y="43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5"/>
                      <a:pt x="83" y="57"/>
                      <a:pt x="85" y="57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75"/>
                      <a:pt x="90" y="80"/>
                      <a:pt x="97" y="80"/>
                    </a:cubicBezTo>
                    <a:cubicBezTo>
                      <a:pt x="97" y="88"/>
                      <a:pt x="97" y="88"/>
                      <a:pt x="97" y="88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22" y="149"/>
                      <a:pt x="6" y="205"/>
                      <a:pt x="0" y="267"/>
                    </a:cubicBezTo>
                    <a:cubicBezTo>
                      <a:pt x="4" y="267"/>
                      <a:pt x="4" y="267"/>
                      <a:pt x="4" y="267"/>
                    </a:cubicBezTo>
                    <a:cubicBezTo>
                      <a:pt x="4" y="279"/>
                      <a:pt x="4" y="279"/>
                      <a:pt x="4" y="279"/>
                    </a:cubicBezTo>
                    <a:cubicBezTo>
                      <a:pt x="4" y="285"/>
                      <a:pt x="9" y="289"/>
                      <a:pt x="14" y="289"/>
                    </a:cubicBezTo>
                    <a:cubicBezTo>
                      <a:pt x="20" y="289"/>
                      <a:pt x="25" y="285"/>
                      <a:pt x="25" y="279"/>
                    </a:cubicBezTo>
                    <a:cubicBezTo>
                      <a:pt x="25" y="267"/>
                      <a:pt x="25" y="267"/>
                      <a:pt x="25" y="267"/>
                    </a:cubicBezTo>
                    <a:cubicBezTo>
                      <a:pt x="28" y="267"/>
                      <a:pt x="28" y="267"/>
                      <a:pt x="28" y="267"/>
                    </a:cubicBezTo>
                    <a:cubicBezTo>
                      <a:pt x="31" y="233"/>
                      <a:pt x="39" y="202"/>
                      <a:pt x="48" y="170"/>
                    </a:cubicBezTo>
                    <a:cubicBezTo>
                      <a:pt x="48" y="308"/>
                      <a:pt x="48" y="308"/>
                      <a:pt x="48" y="308"/>
                    </a:cubicBezTo>
                    <a:cubicBezTo>
                      <a:pt x="65" y="308"/>
                      <a:pt x="65" y="308"/>
                      <a:pt x="65" y="308"/>
                    </a:cubicBezTo>
                    <a:cubicBezTo>
                      <a:pt x="71" y="493"/>
                      <a:pt x="71" y="493"/>
                      <a:pt x="71" y="493"/>
                    </a:cubicBezTo>
                    <a:cubicBezTo>
                      <a:pt x="77" y="493"/>
                      <a:pt x="77" y="493"/>
                      <a:pt x="77" y="493"/>
                    </a:cubicBezTo>
                    <a:cubicBezTo>
                      <a:pt x="71" y="495"/>
                      <a:pt x="69" y="502"/>
                      <a:pt x="69" y="508"/>
                    </a:cubicBezTo>
                    <a:cubicBezTo>
                      <a:pt x="108" y="508"/>
                      <a:pt x="108" y="508"/>
                      <a:pt x="108" y="508"/>
                    </a:cubicBezTo>
                    <a:cubicBezTo>
                      <a:pt x="108" y="502"/>
                      <a:pt x="105" y="495"/>
                      <a:pt x="99" y="493"/>
                    </a:cubicBezTo>
                    <a:cubicBezTo>
                      <a:pt x="105" y="493"/>
                      <a:pt x="105" y="493"/>
                      <a:pt x="105" y="493"/>
                    </a:cubicBezTo>
                    <a:cubicBezTo>
                      <a:pt x="112" y="308"/>
                      <a:pt x="112" y="308"/>
                      <a:pt x="112" y="308"/>
                    </a:cubicBezTo>
                    <a:cubicBezTo>
                      <a:pt x="113" y="308"/>
                      <a:pt x="113" y="308"/>
                      <a:pt x="113" y="308"/>
                    </a:cubicBezTo>
                    <a:cubicBezTo>
                      <a:pt x="120" y="493"/>
                      <a:pt x="120" y="493"/>
                      <a:pt x="120" y="493"/>
                    </a:cubicBezTo>
                    <a:cubicBezTo>
                      <a:pt x="126" y="493"/>
                      <a:pt x="126" y="493"/>
                      <a:pt x="126" y="493"/>
                    </a:cubicBezTo>
                    <a:cubicBezTo>
                      <a:pt x="120" y="495"/>
                      <a:pt x="117" y="502"/>
                      <a:pt x="117" y="508"/>
                    </a:cubicBezTo>
                    <a:cubicBezTo>
                      <a:pt x="156" y="508"/>
                      <a:pt x="156" y="508"/>
                      <a:pt x="156" y="508"/>
                    </a:cubicBezTo>
                    <a:cubicBezTo>
                      <a:pt x="156" y="502"/>
                      <a:pt x="154" y="495"/>
                      <a:pt x="148" y="493"/>
                    </a:cubicBezTo>
                    <a:cubicBezTo>
                      <a:pt x="154" y="493"/>
                      <a:pt x="154" y="493"/>
                      <a:pt x="154" y="493"/>
                    </a:cubicBezTo>
                    <a:cubicBezTo>
                      <a:pt x="160" y="308"/>
                      <a:pt x="160" y="308"/>
                      <a:pt x="160" y="308"/>
                    </a:cubicBezTo>
                    <a:cubicBezTo>
                      <a:pt x="177" y="308"/>
                      <a:pt x="177" y="308"/>
                      <a:pt x="177" y="308"/>
                    </a:cubicBezTo>
                    <a:cubicBezTo>
                      <a:pt x="177" y="167"/>
                      <a:pt x="177" y="167"/>
                      <a:pt x="177" y="167"/>
                    </a:cubicBezTo>
                    <a:cubicBezTo>
                      <a:pt x="187" y="200"/>
                      <a:pt x="195" y="232"/>
                      <a:pt x="198" y="267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201" y="279"/>
                      <a:pt x="201" y="279"/>
                      <a:pt x="201" y="279"/>
                    </a:cubicBezTo>
                    <a:cubicBezTo>
                      <a:pt x="201" y="285"/>
                      <a:pt x="206" y="289"/>
                      <a:pt x="211" y="289"/>
                    </a:cubicBezTo>
                    <a:cubicBezTo>
                      <a:pt x="217" y="289"/>
                      <a:pt x="222" y="285"/>
                      <a:pt x="222" y="279"/>
                    </a:cubicBezTo>
                    <a:cubicBezTo>
                      <a:pt x="222" y="267"/>
                      <a:pt x="222" y="267"/>
                      <a:pt x="222" y="267"/>
                    </a:cubicBezTo>
                    <a:cubicBezTo>
                      <a:pt x="225" y="267"/>
                      <a:pt x="225" y="267"/>
                      <a:pt x="225" y="267"/>
                    </a:cubicBezTo>
                    <a:cubicBezTo>
                      <a:pt x="220" y="205"/>
                      <a:pt x="203" y="148"/>
                      <a:pt x="177" y="92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2" name="Freeform 3377"/>
              <p:cNvSpPr>
                <a:spLocks/>
              </p:cNvSpPr>
              <p:nvPr/>
            </p:nvSpPr>
            <p:spPr bwMode="auto">
              <a:xfrm>
                <a:off x="10199689" y="949325"/>
                <a:ext cx="333375" cy="995362"/>
              </a:xfrm>
              <a:custGeom>
                <a:avLst/>
                <a:gdLst>
                  <a:gd name="T0" fmla="*/ 133 w 161"/>
                  <a:gd name="T1" fmla="*/ 97 h 481"/>
                  <a:gd name="T2" fmla="*/ 95 w 161"/>
                  <a:gd name="T3" fmla="*/ 93 h 481"/>
                  <a:gd name="T4" fmla="*/ 93 w 161"/>
                  <a:gd name="T5" fmla="*/ 89 h 481"/>
                  <a:gd name="T6" fmla="*/ 121 w 161"/>
                  <a:gd name="T7" fmla="*/ 76 h 481"/>
                  <a:gd name="T8" fmla="*/ 109 w 161"/>
                  <a:gd name="T9" fmla="*/ 71 h 481"/>
                  <a:gd name="T10" fmla="*/ 114 w 161"/>
                  <a:gd name="T11" fmla="*/ 56 h 481"/>
                  <a:gd name="T12" fmla="*/ 114 w 161"/>
                  <a:gd name="T13" fmla="*/ 55 h 481"/>
                  <a:gd name="T14" fmla="*/ 99 w 161"/>
                  <a:gd name="T15" fmla="*/ 14 h 481"/>
                  <a:gd name="T16" fmla="*/ 47 w 161"/>
                  <a:gd name="T17" fmla="*/ 36 h 481"/>
                  <a:gd name="T18" fmla="*/ 51 w 161"/>
                  <a:gd name="T19" fmla="*/ 55 h 481"/>
                  <a:gd name="T20" fmla="*/ 48 w 161"/>
                  <a:gd name="T21" fmla="*/ 71 h 481"/>
                  <a:gd name="T22" fmla="*/ 56 w 161"/>
                  <a:gd name="T23" fmla="*/ 89 h 481"/>
                  <a:gd name="T24" fmla="*/ 70 w 161"/>
                  <a:gd name="T25" fmla="*/ 93 h 481"/>
                  <a:gd name="T26" fmla="*/ 29 w 161"/>
                  <a:gd name="T27" fmla="*/ 97 h 481"/>
                  <a:gd name="T28" fmla="*/ 29 w 161"/>
                  <a:gd name="T29" fmla="*/ 97 h 481"/>
                  <a:gd name="T30" fmla="*/ 3 w 161"/>
                  <a:gd name="T31" fmla="*/ 221 h 481"/>
                  <a:gd name="T32" fmla="*/ 10 w 161"/>
                  <a:gd name="T33" fmla="*/ 237 h 481"/>
                  <a:gd name="T34" fmla="*/ 18 w 161"/>
                  <a:gd name="T35" fmla="*/ 221 h 481"/>
                  <a:gd name="T36" fmla="*/ 32 w 161"/>
                  <a:gd name="T37" fmla="*/ 149 h 481"/>
                  <a:gd name="T38" fmla="*/ 38 w 161"/>
                  <a:gd name="T39" fmla="*/ 364 h 481"/>
                  <a:gd name="T40" fmla="*/ 55 w 161"/>
                  <a:gd name="T41" fmla="*/ 474 h 481"/>
                  <a:gd name="T42" fmla="*/ 55 w 161"/>
                  <a:gd name="T43" fmla="*/ 481 h 481"/>
                  <a:gd name="T44" fmla="*/ 80 w 161"/>
                  <a:gd name="T45" fmla="*/ 481 h 481"/>
                  <a:gd name="T46" fmla="*/ 80 w 161"/>
                  <a:gd name="T47" fmla="*/ 364 h 481"/>
                  <a:gd name="T48" fmla="*/ 89 w 161"/>
                  <a:gd name="T49" fmla="*/ 474 h 481"/>
                  <a:gd name="T50" fmla="*/ 89 w 161"/>
                  <a:gd name="T51" fmla="*/ 481 h 481"/>
                  <a:gd name="T52" fmla="*/ 112 w 161"/>
                  <a:gd name="T53" fmla="*/ 481 h 481"/>
                  <a:gd name="T54" fmla="*/ 112 w 161"/>
                  <a:gd name="T55" fmla="*/ 364 h 481"/>
                  <a:gd name="T56" fmla="*/ 124 w 161"/>
                  <a:gd name="T57" fmla="*/ 253 h 481"/>
                  <a:gd name="T58" fmla="*/ 141 w 161"/>
                  <a:gd name="T59" fmla="*/ 221 h 481"/>
                  <a:gd name="T60" fmla="*/ 144 w 161"/>
                  <a:gd name="T61" fmla="*/ 230 h 481"/>
                  <a:gd name="T62" fmla="*/ 159 w 161"/>
                  <a:gd name="T63" fmla="*/ 230 h 481"/>
                  <a:gd name="T64" fmla="*/ 161 w 161"/>
                  <a:gd name="T65" fmla="*/ 22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61" h="481">
                    <a:moveTo>
                      <a:pt x="133" y="97"/>
                    </a:moveTo>
                    <a:cubicBezTo>
                      <a:pt x="133" y="97"/>
                      <a:pt x="133" y="97"/>
                      <a:pt x="133" y="97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3" y="89"/>
                      <a:pt x="93" y="89"/>
                      <a:pt x="93" y="89"/>
                    </a:cubicBezTo>
                    <a:cubicBezTo>
                      <a:pt x="97" y="89"/>
                      <a:pt x="101" y="89"/>
                      <a:pt x="108" y="89"/>
                    </a:cubicBezTo>
                    <a:cubicBezTo>
                      <a:pt x="119" y="87"/>
                      <a:pt x="121" y="80"/>
                      <a:pt x="121" y="76"/>
                    </a:cubicBezTo>
                    <a:cubicBezTo>
                      <a:pt x="121" y="72"/>
                      <a:pt x="118" y="65"/>
                      <a:pt x="117" y="71"/>
                    </a:cubicBezTo>
                    <a:cubicBezTo>
                      <a:pt x="115" y="76"/>
                      <a:pt x="110" y="75"/>
                      <a:pt x="109" y="71"/>
                    </a:cubicBezTo>
                    <a:cubicBezTo>
                      <a:pt x="108" y="69"/>
                      <a:pt x="110" y="63"/>
                      <a:pt x="112" y="60"/>
                    </a:cubicBezTo>
                    <a:cubicBezTo>
                      <a:pt x="112" y="58"/>
                      <a:pt x="113" y="57"/>
                      <a:pt x="114" y="56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4" y="55"/>
                      <a:pt x="114" y="55"/>
                      <a:pt x="114" y="55"/>
                    </a:cubicBezTo>
                    <a:cubicBezTo>
                      <a:pt x="115" y="51"/>
                      <a:pt x="116" y="47"/>
                      <a:pt x="116" y="42"/>
                    </a:cubicBezTo>
                    <a:cubicBezTo>
                      <a:pt x="116" y="29"/>
                      <a:pt x="109" y="18"/>
                      <a:pt x="99" y="14"/>
                    </a:cubicBezTo>
                    <a:cubicBezTo>
                      <a:pt x="94" y="6"/>
                      <a:pt x="85" y="0"/>
                      <a:pt x="76" y="0"/>
                    </a:cubicBezTo>
                    <a:cubicBezTo>
                      <a:pt x="60" y="0"/>
                      <a:pt x="47" y="16"/>
                      <a:pt x="47" y="36"/>
                    </a:cubicBezTo>
                    <a:cubicBezTo>
                      <a:pt x="47" y="44"/>
                      <a:pt x="48" y="49"/>
                      <a:pt x="51" y="55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1" y="55"/>
                      <a:pt x="57" y="67"/>
                      <a:pt x="55" y="71"/>
                    </a:cubicBezTo>
                    <a:cubicBezTo>
                      <a:pt x="54" y="75"/>
                      <a:pt x="50" y="76"/>
                      <a:pt x="48" y="71"/>
                    </a:cubicBezTo>
                    <a:cubicBezTo>
                      <a:pt x="46" y="65"/>
                      <a:pt x="43" y="72"/>
                      <a:pt x="44" y="76"/>
                    </a:cubicBezTo>
                    <a:cubicBezTo>
                      <a:pt x="44" y="80"/>
                      <a:pt x="46" y="87"/>
                      <a:pt x="56" y="89"/>
                    </a:cubicBezTo>
                    <a:cubicBezTo>
                      <a:pt x="62" y="89"/>
                      <a:pt x="66" y="89"/>
                      <a:pt x="70" y="89"/>
                    </a:cubicBezTo>
                    <a:cubicBezTo>
                      <a:pt x="70" y="93"/>
                      <a:pt x="70" y="93"/>
                      <a:pt x="70" y="93"/>
                    </a:cubicBezTo>
                    <a:cubicBezTo>
                      <a:pt x="66" y="93"/>
                      <a:pt x="66" y="93"/>
                      <a:pt x="66" y="93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10" y="138"/>
                      <a:pt x="4" y="177"/>
                      <a:pt x="0" y="221"/>
                    </a:cubicBezTo>
                    <a:cubicBezTo>
                      <a:pt x="3" y="221"/>
                      <a:pt x="3" y="221"/>
                      <a:pt x="3" y="221"/>
                    </a:cubicBezTo>
                    <a:cubicBezTo>
                      <a:pt x="3" y="230"/>
                      <a:pt x="3" y="230"/>
                      <a:pt x="3" y="230"/>
                    </a:cubicBezTo>
                    <a:cubicBezTo>
                      <a:pt x="3" y="234"/>
                      <a:pt x="6" y="237"/>
                      <a:pt x="10" y="237"/>
                    </a:cubicBezTo>
                    <a:cubicBezTo>
                      <a:pt x="14" y="237"/>
                      <a:pt x="18" y="234"/>
                      <a:pt x="18" y="230"/>
                    </a:cubicBezTo>
                    <a:cubicBezTo>
                      <a:pt x="18" y="221"/>
                      <a:pt x="18" y="221"/>
                      <a:pt x="18" y="221"/>
                    </a:cubicBezTo>
                    <a:cubicBezTo>
                      <a:pt x="20" y="221"/>
                      <a:pt x="20" y="221"/>
                      <a:pt x="20" y="221"/>
                    </a:cubicBezTo>
                    <a:cubicBezTo>
                      <a:pt x="23" y="196"/>
                      <a:pt x="26" y="173"/>
                      <a:pt x="32" y="149"/>
                    </a:cubicBezTo>
                    <a:cubicBezTo>
                      <a:pt x="38" y="253"/>
                      <a:pt x="38" y="253"/>
                      <a:pt x="38" y="253"/>
                    </a:cubicBezTo>
                    <a:cubicBezTo>
                      <a:pt x="38" y="364"/>
                      <a:pt x="38" y="364"/>
                      <a:pt x="38" y="364"/>
                    </a:cubicBezTo>
                    <a:cubicBezTo>
                      <a:pt x="52" y="364"/>
                      <a:pt x="52" y="364"/>
                      <a:pt x="52" y="364"/>
                    </a:cubicBezTo>
                    <a:cubicBezTo>
                      <a:pt x="55" y="474"/>
                      <a:pt x="55" y="474"/>
                      <a:pt x="55" y="474"/>
                    </a:cubicBezTo>
                    <a:cubicBezTo>
                      <a:pt x="53" y="476"/>
                      <a:pt x="52" y="479"/>
                      <a:pt x="52" y="481"/>
                    </a:cubicBezTo>
                    <a:cubicBezTo>
                      <a:pt x="55" y="481"/>
                      <a:pt x="55" y="481"/>
                      <a:pt x="55" y="481"/>
                    </a:cubicBezTo>
                    <a:cubicBezTo>
                      <a:pt x="77" y="481"/>
                      <a:pt x="77" y="481"/>
                      <a:pt x="77" y="481"/>
                    </a:cubicBezTo>
                    <a:cubicBezTo>
                      <a:pt x="80" y="481"/>
                      <a:pt x="80" y="481"/>
                      <a:pt x="80" y="481"/>
                    </a:cubicBezTo>
                    <a:cubicBezTo>
                      <a:pt x="80" y="479"/>
                      <a:pt x="79" y="476"/>
                      <a:pt x="77" y="474"/>
                    </a:cubicBezTo>
                    <a:cubicBezTo>
                      <a:pt x="80" y="364"/>
                      <a:pt x="80" y="364"/>
                      <a:pt x="80" y="364"/>
                    </a:cubicBezTo>
                    <a:cubicBezTo>
                      <a:pt x="86" y="364"/>
                      <a:pt x="86" y="364"/>
                      <a:pt x="86" y="364"/>
                    </a:cubicBezTo>
                    <a:cubicBezTo>
                      <a:pt x="89" y="474"/>
                      <a:pt x="89" y="474"/>
                      <a:pt x="89" y="474"/>
                    </a:cubicBezTo>
                    <a:cubicBezTo>
                      <a:pt x="87" y="476"/>
                      <a:pt x="86" y="479"/>
                      <a:pt x="86" y="481"/>
                    </a:cubicBezTo>
                    <a:cubicBezTo>
                      <a:pt x="89" y="481"/>
                      <a:pt x="89" y="481"/>
                      <a:pt x="89" y="481"/>
                    </a:cubicBezTo>
                    <a:cubicBezTo>
                      <a:pt x="109" y="481"/>
                      <a:pt x="109" y="481"/>
                      <a:pt x="109" y="481"/>
                    </a:cubicBezTo>
                    <a:cubicBezTo>
                      <a:pt x="112" y="481"/>
                      <a:pt x="112" y="481"/>
                      <a:pt x="112" y="481"/>
                    </a:cubicBezTo>
                    <a:cubicBezTo>
                      <a:pt x="112" y="479"/>
                      <a:pt x="111" y="476"/>
                      <a:pt x="109" y="474"/>
                    </a:cubicBezTo>
                    <a:cubicBezTo>
                      <a:pt x="112" y="364"/>
                      <a:pt x="112" y="364"/>
                      <a:pt x="112" y="364"/>
                    </a:cubicBezTo>
                    <a:cubicBezTo>
                      <a:pt x="124" y="364"/>
                      <a:pt x="124" y="364"/>
                      <a:pt x="124" y="364"/>
                    </a:cubicBezTo>
                    <a:cubicBezTo>
                      <a:pt x="124" y="253"/>
                      <a:pt x="124" y="253"/>
                      <a:pt x="124" y="253"/>
                    </a:cubicBezTo>
                    <a:cubicBezTo>
                      <a:pt x="130" y="149"/>
                      <a:pt x="130" y="149"/>
                      <a:pt x="130" y="149"/>
                    </a:cubicBezTo>
                    <a:cubicBezTo>
                      <a:pt x="136" y="173"/>
                      <a:pt x="138" y="196"/>
                      <a:pt x="141" y="221"/>
                    </a:cubicBezTo>
                    <a:cubicBezTo>
                      <a:pt x="144" y="221"/>
                      <a:pt x="144" y="221"/>
                      <a:pt x="144" y="221"/>
                    </a:cubicBezTo>
                    <a:cubicBezTo>
                      <a:pt x="144" y="230"/>
                      <a:pt x="144" y="230"/>
                      <a:pt x="144" y="230"/>
                    </a:cubicBezTo>
                    <a:cubicBezTo>
                      <a:pt x="144" y="234"/>
                      <a:pt x="147" y="237"/>
                      <a:pt x="151" y="237"/>
                    </a:cubicBezTo>
                    <a:cubicBezTo>
                      <a:pt x="155" y="237"/>
                      <a:pt x="159" y="234"/>
                      <a:pt x="159" y="230"/>
                    </a:cubicBezTo>
                    <a:cubicBezTo>
                      <a:pt x="159" y="221"/>
                      <a:pt x="159" y="221"/>
                      <a:pt x="159" y="221"/>
                    </a:cubicBezTo>
                    <a:cubicBezTo>
                      <a:pt x="161" y="221"/>
                      <a:pt x="161" y="221"/>
                      <a:pt x="161" y="221"/>
                    </a:cubicBezTo>
                    <a:cubicBezTo>
                      <a:pt x="157" y="177"/>
                      <a:pt x="151" y="138"/>
                      <a:pt x="133" y="97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3" name="Freeform 3378"/>
              <p:cNvSpPr>
                <a:spLocks/>
              </p:cNvSpPr>
              <p:nvPr/>
            </p:nvSpPr>
            <p:spPr bwMode="auto">
              <a:xfrm>
                <a:off x="10710864" y="933450"/>
                <a:ext cx="463550" cy="1011237"/>
              </a:xfrm>
              <a:custGeom>
                <a:avLst/>
                <a:gdLst>
                  <a:gd name="T0" fmla="*/ 176 w 224"/>
                  <a:gd name="T1" fmla="*/ 92 h 489"/>
                  <a:gd name="T2" fmla="*/ 176 w 224"/>
                  <a:gd name="T3" fmla="*/ 92 h 489"/>
                  <a:gd name="T4" fmla="*/ 176 w 224"/>
                  <a:gd name="T5" fmla="*/ 92 h 489"/>
                  <a:gd name="T6" fmla="*/ 128 w 224"/>
                  <a:gd name="T7" fmla="*/ 88 h 489"/>
                  <a:gd name="T8" fmla="*/ 128 w 224"/>
                  <a:gd name="T9" fmla="*/ 88 h 489"/>
                  <a:gd name="T10" fmla="*/ 128 w 224"/>
                  <a:gd name="T11" fmla="*/ 88 h 489"/>
                  <a:gd name="T12" fmla="*/ 128 w 224"/>
                  <a:gd name="T13" fmla="*/ 88 h 489"/>
                  <a:gd name="T14" fmla="*/ 128 w 224"/>
                  <a:gd name="T15" fmla="*/ 81 h 489"/>
                  <a:gd name="T16" fmla="*/ 138 w 224"/>
                  <a:gd name="T17" fmla="*/ 67 h 489"/>
                  <a:gd name="T18" fmla="*/ 138 w 224"/>
                  <a:gd name="T19" fmla="*/ 57 h 489"/>
                  <a:gd name="T20" fmla="*/ 142 w 224"/>
                  <a:gd name="T21" fmla="*/ 53 h 489"/>
                  <a:gd name="T22" fmla="*/ 142 w 224"/>
                  <a:gd name="T23" fmla="*/ 42 h 489"/>
                  <a:gd name="T24" fmla="*/ 140 w 224"/>
                  <a:gd name="T25" fmla="*/ 39 h 489"/>
                  <a:gd name="T26" fmla="*/ 145 w 224"/>
                  <a:gd name="T27" fmla="*/ 25 h 489"/>
                  <a:gd name="T28" fmla="*/ 128 w 224"/>
                  <a:gd name="T29" fmla="*/ 7 h 489"/>
                  <a:gd name="T30" fmla="*/ 127 w 224"/>
                  <a:gd name="T31" fmla="*/ 7 h 489"/>
                  <a:gd name="T32" fmla="*/ 107 w 224"/>
                  <a:gd name="T33" fmla="*/ 0 h 489"/>
                  <a:gd name="T34" fmla="*/ 78 w 224"/>
                  <a:gd name="T35" fmla="*/ 24 h 489"/>
                  <a:gd name="T36" fmla="*/ 84 w 224"/>
                  <a:gd name="T37" fmla="*/ 38 h 489"/>
                  <a:gd name="T38" fmla="*/ 80 w 224"/>
                  <a:gd name="T39" fmla="*/ 42 h 489"/>
                  <a:gd name="T40" fmla="*/ 80 w 224"/>
                  <a:gd name="T41" fmla="*/ 53 h 489"/>
                  <a:gd name="T42" fmla="*/ 85 w 224"/>
                  <a:gd name="T43" fmla="*/ 57 h 489"/>
                  <a:gd name="T44" fmla="*/ 85 w 224"/>
                  <a:gd name="T45" fmla="*/ 67 h 489"/>
                  <a:gd name="T46" fmla="*/ 96 w 224"/>
                  <a:gd name="T47" fmla="*/ 81 h 489"/>
                  <a:gd name="T48" fmla="*/ 96 w 224"/>
                  <a:gd name="T49" fmla="*/ 88 h 489"/>
                  <a:gd name="T50" fmla="*/ 48 w 224"/>
                  <a:gd name="T51" fmla="*/ 92 h 489"/>
                  <a:gd name="T52" fmla="*/ 48 w 224"/>
                  <a:gd name="T53" fmla="*/ 94 h 489"/>
                  <a:gd name="T54" fmla="*/ 0 w 224"/>
                  <a:gd name="T55" fmla="*/ 267 h 489"/>
                  <a:gd name="T56" fmla="*/ 4 w 224"/>
                  <a:gd name="T57" fmla="*/ 267 h 489"/>
                  <a:gd name="T58" fmla="*/ 4 w 224"/>
                  <a:gd name="T59" fmla="*/ 279 h 489"/>
                  <a:gd name="T60" fmla="*/ 14 w 224"/>
                  <a:gd name="T61" fmla="*/ 290 h 489"/>
                  <a:gd name="T62" fmla="*/ 24 w 224"/>
                  <a:gd name="T63" fmla="*/ 279 h 489"/>
                  <a:gd name="T64" fmla="*/ 24 w 224"/>
                  <a:gd name="T65" fmla="*/ 267 h 489"/>
                  <a:gd name="T66" fmla="*/ 28 w 224"/>
                  <a:gd name="T67" fmla="*/ 267 h 489"/>
                  <a:gd name="T68" fmla="*/ 48 w 224"/>
                  <a:gd name="T69" fmla="*/ 170 h 489"/>
                  <a:gd name="T70" fmla="*/ 48 w 224"/>
                  <a:gd name="T71" fmla="*/ 308 h 489"/>
                  <a:gd name="T72" fmla="*/ 64 w 224"/>
                  <a:gd name="T73" fmla="*/ 308 h 489"/>
                  <a:gd name="T74" fmla="*/ 71 w 224"/>
                  <a:gd name="T75" fmla="*/ 474 h 489"/>
                  <a:gd name="T76" fmla="*/ 76 w 224"/>
                  <a:gd name="T77" fmla="*/ 474 h 489"/>
                  <a:gd name="T78" fmla="*/ 68 w 224"/>
                  <a:gd name="T79" fmla="*/ 489 h 489"/>
                  <a:gd name="T80" fmla="*/ 107 w 224"/>
                  <a:gd name="T81" fmla="*/ 489 h 489"/>
                  <a:gd name="T82" fmla="*/ 99 w 224"/>
                  <a:gd name="T83" fmla="*/ 474 h 489"/>
                  <a:gd name="T84" fmla="*/ 104 w 224"/>
                  <a:gd name="T85" fmla="*/ 474 h 489"/>
                  <a:gd name="T86" fmla="*/ 111 w 224"/>
                  <a:gd name="T87" fmla="*/ 308 h 489"/>
                  <a:gd name="T88" fmla="*/ 113 w 224"/>
                  <a:gd name="T89" fmla="*/ 308 h 489"/>
                  <a:gd name="T90" fmla="*/ 119 w 224"/>
                  <a:gd name="T91" fmla="*/ 474 h 489"/>
                  <a:gd name="T92" fmla="*/ 125 w 224"/>
                  <a:gd name="T93" fmla="*/ 474 h 489"/>
                  <a:gd name="T94" fmla="*/ 116 w 224"/>
                  <a:gd name="T95" fmla="*/ 489 h 489"/>
                  <a:gd name="T96" fmla="*/ 156 w 224"/>
                  <a:gd name="T97" fmla="*/ 489 h 489"/>
                  <a:gd name="T98" fmla="*/ 147 w 224"/>
                  <a:gd name="T99" fmla="*/ 474 h 489"/>
                  <a:gd name="T100" fmla="*/ 153 w 224"/>
                  <a:gd name="T101" fmla="*/ 474 h 489"/>
                  <a:gd name="T102" fmla="*/ 159 w 224"/>
                  <a:gd name="T103" fmla="*/ 308 h 489"/>
                  <a:gd name="T104" fmla="*/ 176 w 224"/>
                  <a:gd name="T105" fmla="*/ 308 h 489"/>
                  <a:gd name="T106" fmla="*/ 176 w 224"/>
                  <a:gd name="T107" fmla="*/ 167 h 489"/>
                  <a:gd name="T108" fmla="*/ 197 w 224"/>
                  <a:gd name="T109" fmla="*/ 267 h 489"/>
                  <a:gd name="T110" fmla="*/ 201 w 224"/>
                  <a:gd name="T111" fmla="*/ 267 h 489"/>
                  <a:gd name="T112" fmla="*/ 201 w 224"/>
                  <a:gd name="T113" fmla="*/ 279 h 489"/>
                  <a:gd name="T114" fmla="*/ 210 w 224"/>
                  <a:gd name="T115" fmla="*/ 290 h 489"/>
                  <a:gd name="T116" fmla="*/ 221 w 224"/>
                  <a:gd name="T117" fmla="*/ 279 h 489"/>
                  <a:gd name="T118" fmla="*/ 221 w 224"/>
                  <a:gd name="T119" fmla="*/ 267 h 489"/>
                  <a:gd name="T120" fmla="*/ 224 w 224"/>
                  <a:gd name="T121" fmla="*/ 267 h 489"/>
                  <a:gd name="T122" fmla="*/ 176 w 224"/>
                  <a:gd name="T123" fmla="*/ 92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24" h="489">
                    <a:moveTo>
                      <a:pt x="176" y="92"/>
                    </a:moveTo>
                    <a:cubicBezTo>
                      <a:pt x="176" y="92"/>
                      <a:pt x="176" y="92"/>
                      <a:pt x="176" y="92"/>
                    </a:cubicBezTo>
                    <a:cubicBezTo>
                      <a:pt x="176" y="92"/>
                      <a:pt x="176" y="92"/>
                      <a:pt x="176" y="92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128" y="88"/>
                      <a:pt x="128" y="88"/>
                      <a:pt x="128" y="88"/>
                    </a:cubicBezTo>
                    <a:cubicBezTo>
                      <a:pt x="128" y="81"/>
                      <a:pt x="128" y="81"/>
                      <a:pt x="128" y="81"/>
                    </a:cubicBezTo>
                    <a:cubicBezTo>
                      <a:pt x="134" y="80"/>
                      <a:pt x="138" y="74"/>
                      <a:pt x="138" y="67"/>
                    </a:cubicBezTo>
                    <a:cubicBezTo>
                      <a:pt x="138" y="57"/>
                      <a:pt x="138" y="57"/>
                      <a:pt x="138" y="57"/>
                    </a:cubicBezTo>
                    <a:cubicBezTo>
                      <a:pt x="141" y="57"/>
                      <a:pt x="142" y="54"/>
                      <a:pt x="142" y="53"/>
                    </a:cubicBezTo>
                    <a:cubicBezTo>
                      <a:pt x="142" y="42"/>
                      <a:pt x="142" y="42"/>
                      <a:pt x="142" y="42"/>
                    </a:cubicBezTo>
                    <a:cubicBezTo>
                      <a:pt x="142" y="40"/>
                      <a:pt x="142" y="39"/>
                      <a:pt x="140" y="39"/>
                    </a:cubicBezTo>
                    <a:cubicBezTo>
                      <a:pt x="143" y="35"/>
                      <a:pt x="145" y="30"/>
                      <a:pt x="145" y="25"/>
                    </a:cubicBezTo>
                    <a:cubicBezTo>
                      <a:pt x="145" y="15"/>
                      <a:pt x="138" y="7"/>
                      <a:pt x="128" y="7"/>
                    </a:cubicBezTo>
                    <a:cubicBezTo>
                      <a:pt x="127" y="7"/>
                      <a:pt x="127" y="7"/>
                      <a:pt x="127" y="7"/>
                    </a:cubicBezTo>
                    <a:cubicBezTo>
                      <a:pt x="122" y="2"/>
                      <a:pt x="115" y="0"/>
                      <a:pt x="107" y="0"/>
                    </a:cubicBezTo>
                    <a:cubicBezTo>
                      <a:pt x="91" y="0"/>
                      <a:pt x="78" y="11"/>
                      <a:pt x="78" y="24"/>
                    </a:cubicBezTo>
                    <a:cubicBezTo>
                      <a:pt x="78" y="29"/>
                      <a:pt x="80" y="34"/>
                      <a:pt x="84" y="38"/>
                    </a:cubicBezTo>
                    <a:cubicBezTo>
                      <a:pt x="82" y="39"/>
                      <a:pt x="80" y="40"/>
                      <a:pt x="80" y="42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0" y="54"/>
                      <a:pt x="82" y="57"/>
                      <a:pt x="85" y="5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74"/>
                      <a:pt x="89" y="80"/>
                      <a:pt x="96" y="81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4"/>
                      <a:pt x="48" y="94"/>
                      <a:pt x="48" y="94"/>
                    </a:cubicBezTo>
                    <a:cubicBezTo>
                      <a:pt x="22" y="150"/>
                      <a:pt x="6" y="206"/>
                      <a:pt x="0" y="267"/>
                    </a:cubicBezTo>
                    <a:cubicBezTo>
                      <a:pt x="4" y="267"/>
                      <a:pt x="4" y="267"/>
                      <a:pt x="4" y="267"/>
                    </a:cubicBezTo>
                    <a:cubicBezTo>
                      <a:pt x="4" y="279"/>
                      <a:pt x="4" y="279"/>
                      <a:pt x="4" y="279"/>
                    </a:cubicBezTo>
                    <a:cubicBezTo>
                      <a:pt x="4" y="285"/>
                      <a:pt x="8" y="290"/>
                      <a:pt x="14" y="290"/>
                    </a:cubicBezTo>
                    <a:cubicBezTo>
                      <a:pt x="20" y="290"/>
                      <a:pt x="24" y="285"/>
                      <a:pt x="24" y="279"/>
                    </a:cubicBezTo>
                    <a:cubicBezTo>
                      <a:pt x="24" y="267"/>
                      <a:pt x="24" y="267"/>
                      <a:pt x="24" y="267"/>
                    </a:cubicBezTo>
                    <a:cubicBezTo>
                      <a:pt x="28" y="267"/>
                      <a:pt x="28" y="267"/>
                      <a:pt x="28" y="267"/>
                    </a:cubicBezTo>
                    <a:cubicBezTo>
                      <a:pt x="32" y="234"/>
                      <a:pt x="38" y="201"/>
                      <a:pt x="48" y="170"/>
                    </a:cubicBezTo>
                    <a:cubicBezTo>
                      <a:pt x="48" y="308"/>
                      <a:pt x="48" y="308"/>
                      <a:pt x="48" y="308"/>
                    </a:cubicBezTo>
                    <a:cubicBezTo>
                      <a:pt x="64" y="308"/>
                      <a:pt x="64" y="308"/>
                      <a:pt x="64" y="308"/>
                    </a:cubicBezTo>
                    <a:cubicBezTo>
                      <a:pt x="71" y="474"/>
                      <a:pt x="71" y="474"/>
                      <a:pt x="71" y="474"/>
                    </a:cubicBezTo>
                    <a:cubicBezTo>
                      <a:pt x="76" y="474"/>
                      <a:pt x="76" y="474"/>
                      <a:pt x="76" y="474"/>
                    </a:cubicBezTo>
                    <a:cubicBezTo>
                      <a:pt x="72" y="476"/>
                      <a:pt x="68" y="483"/>
                      <a:pt x="68" y="489"/>
                    </a:cubicBezTo>
                    <a:cubicBezTo>
                      <a:pt x="107" y="489"/>
                      <a:pt x="107" y="489"/>
                      <a:pt x="107" y="489"/>
                    </a:cubicBezTo>
                    <a:cubicBezTo>
                      <a:pt x="107" y="483"/>
                      <a:pt x="104" y="476"/>
                      <a:pt x="99" y="474"/>
                    </a:cubicBezTo>
                    <a:cubicBezTo>
                      <a:pt x="104" y="474"/>
                      <a:pt x="104" y="474"/>
                      <a:pt x="104" y="474"/>
                    </a:cubicBezTo>
                    <a:cubicBezTo>
                      <a:pt x="111" y="308"/>
                      <a:pt x="111" y="308"/>
                      <a:pt x="111" y="308"/>
                    </a:cubicBezTo>
                    <a:cubicBezTo>
                      <a:pt x="113" y="308"/>
                      <a:pt x="113" y="308"/>
                      <a:pt x="113" y="308"/>
                    </a:cubicBezTo>
                    <a:cubicBezTo>
                      <a:pt x="119" y="474"/>
                      <a:pt x="119" y="474"/>
                      <a:pt x="119" y="474"/>
                    </a:cubicBezTo>
                    <a:cubicBezTo>
                      <a:pt x="125" y="474"/>
                      <a:pt x="125" y="474"/>
                      <a:pt x="125" y="474"/>
                    </a:cubicBezTo>
                    <a:cubicBezTo>
                      <a:pt x="120" y="476"/>
                      <a:pt x="116" y="483"/>
                      <a:pt x="116" y="489"/>
                    </a:cubicBezTo>
                    <a:cubicBezTo>
                      <a:pt x="156" y="489"/>
                      <a:pt x="156" y="489"/>
                      <a:pt x="156" y="489"/>
                    </a:cubicBezTo>
                    <a:cubicBezTo>
                      <a:pt x="156" y="483"/>
                      <a:pt x="153" y="476"/>
                      <a:pt x="147" y="474"/>
                    </a:cubicBezTo>
                    <a:cubicBezTo>
                      <a:pt x="153" y="474"/>
                      <a:pt x="153" y="474"/>
                      <a:pt x="153" y="474"/>
                    </a:cubicBezTo>
                    <a:cubicBezTo>
                      <a:pt x="159" y="308"/>
                      <a:pt x="159" y="308"/>
                      <a:pt x="159" y="308"/>
                    </a:cubicBezTo>
                    <a:cubicBezTo>
                      <a:pt x="176" y="308"/>
                      <a:pt x="176" y="308"/>
                      <a:pt x="176" y="308"/>
                    </a:cubicBezTo>
                    <a:cubicBezTo>
                      <a:pt x="176" y="167"/>
                      <a:pt x="176" y="167"/>
                      <a:pt x="176" y="167"/>
                    </a:cubicBezTo>
                    <a:cubicBezTo>
                      <a:pt x="186" y="199"/>
                      <a:pt x="194" y="233"/>
                      <a:pt x="197" y="267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201" y="279"/>
                      <a:pt x="201" y="279"/>
                      <a:pt x="201" y="279"/>
                    </a:cubicBezTo>
                    <a:cubicBezTo>
                      <a:pt x="201" y="285"/>
                      <a:pt x="205" y="290"/>
                      <a:pt x="210" y="290"/>
                    </a:cubicBezTo>
                    <a:cubicBezTo>
                      <a:pt x="216" y="290"/>
                      <a:pt x="221" y="285"/>
                      <a:pt x="221" y="279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4" y="267"/>
                      <a:pt x="224" y="267"/>
                      <a:pt x="224" y="267"/>
                    </a:cubicBezTo>
                    <a:cubicBezTo>
                      <a:pt x="219" y="205"/>
                      <a:pt x="203" y="149"/>
                      <a:pt x="176" y="92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4" name="Freeform 3379"/>
              <p:cNvSpPr>
                <a:spLocks/>
              </p:cNvSpPr>
              <p:nvPr/>
            </p:nvSpPr>
            <p:spPr bwMode="auto">
              <a:xfrm>
                <a:off x="10129839" y="730250"/>
                <a:ext cx="153988" cy="130175"/>
              </a:xfrm>
              <a:custGeom>
                <a:avLst/>
                <a:gdLst>
                  <a:gd name="T0" fmla="*/ 7 w 74"/>
                  <a:gd name="T1" fmla="*/ 57 h 63"/>
                  <a:gd name="T2" fmla="*/ 7 w 74"/>
                  <a:gd name="T3" fmla="*/ 54 h 63"/>
                  <a:gd name="T4" fmla="*/ 7 w 74"/>
                  <a:gd name="T5" fmla="*/ 54 h 63"/>
                  <a:gd name="T6" fmla="*/ 7 w 74"/>
                  <a:gd name="T7" fmla="*/ 52 h 63"/>
                  <a:gd name="T8" fmla="*/ 7 w 74"/>
                  <a:gd name="T9" fmla="*/ 51 h 63"/>
                  <a:gd name="T10" fmla="*/ 7 w 74"/>
                  <a:gd name="T11" fmla="*/ 49 h 63"/>
                  <a:gd name="T12" fmla="*/ 7 w 74"/>
                  <a:gd name="T13" fmla="*/ 49 h 63"/>
                  <a:gd name="T14" fmla="*/ 8 w 74"/>
                  <a:gd name="T15" fmla="*/ 47 h 63"/>
                  <a:gd name="T16" fmla="*/ 8 w 74"/>
                  <a:gd name="T17" fmla="*/ 47 h 63"/>
                  <a:gd name="T18" fmla="*/ 9 w 74"/>
                  <a:gd name="T19" fmla="*/ 45 h 63"/>
                  <a:gd name="T20" fmla="*/ 9 w 74"/>
                  <a:gd name="T21" fmla="*/ 45 h 63"/>
                  <a:gd name="T22" fmla="*/ 11 w 74"/>
                  <a:gd name="T23" fmla="*/ 41 h 63"/>
                  <a:gd name="T24" fmla="*/ 31 w 74"/>
                  <a:gd name="T25" fmla="*/ 44 h 63"/>
                  <a:gd name="T26" fmla="*/ 48 w 74"/>
                  <a:gd name="T27" fmla="*/ 41 h 63"/>
                  <a:gd name="T28" fmla="*/ 59 w 74"/>
                  <a:gd name="T29" fmla="*/ 44 h 63"/>
                  <a:gd name="T30" fmla="*/ 63 w 74"/>
                  <a:gd name="T31" fmla="*/ 43 h 63"/>
                  <a:gd name="T32" fmla="*/ 63 w 74"/>
                  <a:gd name="T33" fmla="*/ 43 h 63"/>
                  <a:gd name="T34" fmla="*/ 63 w 74"/>
                  <a:gd name="T35" fmla="*/ 43 h 63"/>
                  <a:gd name="T36" fmla="*/ 64 w 74"/>
                  <a:gd name="T37" fmla="*/ 44 h 63"/>
                  <a:gd name="T38" fmla="*/ 64 w 74"/>
                  <a:gd name="T39" fmla="*/ 45 h 63"/>
                  <a:gd name="T40" fmla="*/ 65 w 74"/>
                  <a:gd name="T41" fmla="*/ 46 h 63"/>
                  <a:gd name="T42" fmla="*/ 65 w 74"/>
                  <a:gd name="T43" fmla="*/ 46 h 63"/>
                  <a:gd name="T44" fmla="*/ 65 w 74"/>
                  <a:gd name="T45" fmla="*/ 49 h 63"/>
                  <a:gd name="T46" fmla="*/ 66 w 74"/>
                  <a:gd name="T47" fmla="*/ 49 h 63"/>
                  <a:gd name="T48" fmla="*/ 66 w 74"/>
                  <a:gd name="T49" fmla="*/ 50 h 63"/>
                  <a:gd name="T50" fmla="*/ 66 w 74"/>
                  <a:gd name="T51" fmla="*/ 51 h 63"/>
                  <a:gd name="T52" fmla="*/ 66 w 74"/>
                  <a:gd name="T53" fmla="*/ 52 h 63"/>
                  <a:gd name="T54" fmla="*/ 66 w 74"/>
                  <a:gd name="T55" fmla="*/ 54 h 63"/>
                  <a:gd name="T56" fmla="*/ 66 w 74"/>
                  <a:gd name="T57" fmla="*/ 54 h 63"/>
                  <a:gd name="T58" fmla="*/ 66 w 74"/>
                  <a:gd name="T59" fmla="*/ 57 h 63"/>
                  <a:gd name="T60" fmla="*/ 66 w 74"/>
                  <a:gd name="T61" fmla="*/ 63 h 63"/>
                  <a:gd name="T62" fmla="*/ 68 w 74"/>
                  <a:gd name="T63" fmla="*/ 63 h 63"/>
                  <a:gd name="T64" fmla="*/ 74 w 74"/>
                  <a:gd name="T65" fmla="*/ 41 h 63"/>
                  <a:gd name="T66" fmla="*/ 54 w 74"/>
                  <a:gd name="T67" fmla="*/ 10 h 63"/>
                  <a:gd name="T68" fmla="*/ 54 w 74"/>
                  <a:gd name="T69" fmla="*/ 10 h 63"/>
                  <a:gd name="T70" fmla="*/ 31 w 74"/>
                  <a:gd name="T71" fmla="*/ 0 h 63"/>
                  <a:gd name="T72" fmla="*/ 0 w 74"/>
                  <a:gd name="T73" fmla="*/ 39 h 63"/>
                  <a:gd name="T74" fmla="*/ 6 w 74"/>
                  <a:gd name="T75" fmla="*/ 63 h 63"/>
                  <a:gd name="T76" fmla="*/ 7 w 74"/>
                  <a:gd name="T77" fmla="*/ 63 h 63"/>
                  <a:gd name="T78" fmla="*/ 7 w 74"/>
                  <a:gd name="T79" fmla="*/ 57 h 63"/>
                  <a:gd name="T80" fmla="*/ 7 w 74"/>
                  <a:gd name="T81" fmla="*/ 5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4" h="63">
                    <a:moveTo>
                      <a:pt x="7" y="57"/>
                    </a:moveTo>
                    <a:cubicBezTo>
                      <a:pt x="7" y="56"/>
                      <a:pt x="7" y="55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3"/>
                      <a:pt x="7" y="52"/>
                      <a:pt x="7" y="52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7" y="51"/>
                      <a:pt x="7" y="50"/>
                      <a:pt x="7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48"/>
                      <a:pt x="8" y="48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6"/>
                      <a:pt x="8" y="46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6" y="43"/>
                      <a:pt x="22" y="44"/>
                      <a:pt x="31" y="44"/>
                    </a:cubicBezTo>
                    <a:cubicBezTo>
                      <a:pt x="37" y="44"/>
                      <a:pt x="44" y="43"/>
                      <a:pt x="48" y="41"/>
                    </a:cubicBezTo>
                    <a:cubicBezTo>
                      <a:pt x="50" y="43"/>
                      <a:pt x="54" y="44"/>
                      <a:pt x="59" y="44"/>
                    </a:cubicBezTo>
                    <a:cubicBezTo>
                      <a:pt x="60" y="44"/>
                      <a:pt x="62" y="44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4" y="43"/>
                      <a:pt x="64" y="44"/>
                      <a:pt x="64" y="44"/>
                    </a:cubicBezTo>
                    <a:cubicBezTo>
                      <a:pt x="64" y="44"/>
                      <a:pt x="64" y="44"/>
                      <a:pt x="64" y="45"/>
                    </a:cubicBezTo>
                    <a:cubicBezTo>
                      <a:pt x="64" y="45"/>
                      <a:pt x="64" y="45"/>
                      <a:pt x="65" y="46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5" y="49"/>
                      <a:pt x="65" y="49"/>
                      <a:pt x="66" y="49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6" y="52"/>
                      <a:pt x="66" y="52"/>
                      <a:pt x="66" y="52"/>
                    </a:cubicBezTo>
                    <a:cubicBezTo>
                      <a:pt x="66" y="53"/>
                      <a:pt x="66" y="53"/>
                      <a:pt x="66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6" y="55"/>
                      <a:pt x="66" y="56"/>
                      <a:pt x="66" y="57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7" y="63"/>
                      <a:pt x="68" y="63"/>
                      <a:pt x="68" y="63"/>
                    </a:cubicBezTo>
                    <a:cubicBezTo>
                      <a:pt x="73" y="57"/>
                      <a:pt x="74" y="49"/>
                      <a:pt x="74" y="41"/>
                    </a:cubicBezTo>
                    <a:cubicBezTo>
                      <a:pt x="74" y="24"/>
                      <a:pt x="65" y="10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48" y="2"/>
                      <a:pt x="40" y="0"/>
                      <a:pt x="31" y="0"/>
                    </a:cubicBezTo>
                    <a:cubicBezTo>
                      <a:pt x="14" y="0"/>
                      <a:pt x="0" y="16"/>
                      <a:pt x="0" y="39"/>
                    </a:cubicBezTo>
                    <a:cubicBezTo>
                      <a:pt x="0" y="47"/>
                      <a:pt x="2" y="56"/>
                      <a:pt x="6" y="63"/>
                    </a:cubicBezTo>
                    <a:cubicBezTo>
                      <a:pt x="6" y="63"/>
                      <a:pt x="6" y="63"/>
                      <a:pt x="7" y="63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7"/>
                      <a:pt x="7" y="57"/>
                      <a:pt x="7" y="57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5" name="Freeform 3380"/>
              <p:cNvSpPr>
                <a:spLocks/>
              </p:cNvSpPr>
              <p:nvPr/>
            </p:nvSpPr>
            <p:spPr bwMode="auto">
              <a:xfrm>
                <a:off x="10167939" y="881062"/>
                <a:ext cx="76200" cy="84137"/>
              </a:xfrm>
              <a:custGeom>
                <a:avLst/>
                <a:gdLst>
                  <a:gd name="T0" fmla="*/ 48 w 48"/>
                  <a:gd name="T1" fmla="*/ 40 h 53"/>
                  <a:gd name="T2" fmla="*/ 24 w 48"/>
                  <a:gd name="T3" fmla="*/ 53 h 53"/>
                  <a:gd name="T4" fmla="*/ 0 w 48"/>
                  <a:gd name="T5" fmla="*/ 40 h 53"/>
                  <a:gd name="T6" fmla="*/ 0 w 48"/>
                  <a:gd name="T7" fmla="*/ 0 h 53"/>
                  <a:gd name="T8" fmla="*/ 48 w 48"/>
                  <a:gd name="T9" fmla="*/ 0 h 53"/>
                  <a:gd name="T10" fmla="*/ 48 w 48"/>
                  <a:gd name="T11" fmla="*/ 40 h 53"/>
                  <a:gd name="T12" fmla="*/ 48 w 48"/>
                  <a:gd name="T13" fmla="*/ 40 h 53"/>
                  <a:gd name="T14" fmla="*/ 48 w 48"/>
                  <a:gd name="T15" fmla="*/ 4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53">
                    <a:moveTo>
                      <a:pt x="48" y="40"/>
                    </a:moveTo>
                    <a:lnTo>
                      <a:pt x="24" y="53"/>
                    </a:lnTo>
                    <a:lnTo>
                      <a:pt x="0" y="40"/>
                    </a:lnTo>
                    <a:lnTo>
                      <a:pt x="0" y="0"/>
                    </a:lnTo>
                    <a:lnTo>
                      <a:pt x="48" y="0"/>
                    </a:lnTo>
                    <a:lnTo>
                      <a:pt x="48" y="40"/>
                    </a:lnTo>
                    <a:lnTo>
                      <a:pt x="48" y="40"/>
                    </a:lnTo>
                    <a:lnTo>
                      <a:pt x="48" y="40"/>
                    </a:lnTo>
                    <a:close/>
                  </a:path>
                </a:pathLst>
              </a:custGeom>
              <a:solidFill>
                <a:srgbClr val="E1BC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6" name="Freeform 3381"/>
              <p:cNvSpPr>
                <a:spLocks/>
              </p:cNvSpPr>
              <p:nvPr/>
            </p:nvSpPr>
            <p:spPr bwMode="auto">
              <a:xfrm>
                <a:off x="10171114" y="965200"/>
                <a:ext cx="73025" cy="366712"/>
              </a:xfrm>
              <a:custGeom>
                <a:avLst/>
                <a:gdLst>
                  <a:gd name="T0" fmla="*/ 28 w 46"/>
                  <a:gd name="T1" fmla="*/ 25 h 231"/>
                  <a:gd name="T2" fmla="*/ 41 w 46"/>
                  <a:gd name="T3" fmla="*/ 13 h 231"/>
                  <a:gd name="T4" fmla="*/ 22 w 46"/>
                  <a:gd name="T5" fmla="*/ 0 h 231"/>
                  <a:gd name="T6" fmla="*/ 3 w 46"/>
                  <a:gd name="T7" fmla="*/ 13 h 231"/>
                  <a:gd name="T8" fmla="*/ 17 w 46"/>
                  <a:gd name="T9" fmla="*/ 25 h 231"/>
                  <a:gd name="T10" fmla="*/ 0 w 46"/>
                  <a:gd name="T11" fmla="*/ 213 h 231"/>
                  <a:gd name="T12" fmla="*/ 22 w 46"/>
                  <a:gd name="T13" fmla="*/ 231 h 231"/>
                  <a:gd name="T14" fmla="*/ 46 w 46"/>
                  <a:gd name="T15" fmla="*/ 213 h 231"/>
                  <a:gd name="T16" fmla="*/ 28 w 46"/>
                  <a:gd name="T17" fmla="*/ 25 h 231"/>
                  <a:gd name="T18" fmla="*/ 28 w 46"/>
                  <a:gd name="T19" fmla="*/ 25 h 231"/>
                  <a:gd name="T20" fmla="*/ 28 w 46"/>
                  <a:gd name="T21" fmla="*/ 2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231">
                    <a:moveTo>
                      <a:pt x="28" y="25"/>
                    </a:moveTo>
                    <a:lnTo>
                      <a:pt x="41" y="13"/>
                    </a:lnTo>
                    <a:lnTo>
                      <a:pt x="22" y="0"/>
                    </a:lnTo>
                    <a:lnTo>
                      <a:pt x="3" y="13"/>
                    </a:lnTo>
                    <a:lnTo>
                      <a:pt x="17" y="25"/>
                    </a:lnTo>
                    <a:lnTo>
                      <a:pt x="0" y="213"/>
                    </a:lnTo>
                    <a:lnTo>
                      <a:pt x="22" y="231"/>
                    </a:lnTo>
                    <a:lnTo>
                      <a:pt x="46" y="213"/>
                    </a:lnTo>
                    <a:lnTo>
                      <a:pt x="28" y="25"/>
                    </a:lnTo>
                    <a:lnTo>
                      <a:pt x="28" y="25"/>
                    </a:lnTo>
                    <a:lnTo>
                      <a:pt x="28" y="25"/>
                    </a:lnTo>
                    <a:close/>
                  </a:path>
                </a:pathLst>
              </a:custGeom>
              <a:solidFill>
                <a:srgbClr val="176CB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7" name="Freeform 3382"/>
              <p:cNvSpPr>
                <a:spLocks/>
              </p:cNvSpPr>
              <p:nvPr/>
            </p:nvSpPr>
            <p:spPr bwMode="auto">
              <a:xfrm>
                <a:off x="9928226" y="954087"/>
                <a:ext cx="185738" cy="434975"/>
              </a:xfrm>
              <a:custGeom>
                <a:avLst/>
                <a:gdLst>
                  <a:gd name="T0" fmla="*/ 90 w 90"/>
                  <a:gd name="T1" fmla="*/ 9 h 211"/>
                  <a:gd name="T2" fmla="*/ 58 w 90"/>
                  <a:gd name="T3" fmla="*/ 0 h 211"/>
                  <a:gd name="T4" fmla="*/ 0 w 90"/>
                  <a:gd name="T5" fmla="*/ 211 h 211"/>
                  <a:gd name="T6" fmla="*/ 33 w 90"/>
                  <a:gd name="T7" fmla="*/ 211 h 211"/>
                  <a:gd name="T8" fmla="*/ 90 w 90"/>
                  <a:gd name="T9" fmla="*/ 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11">
                    <a:moveTo>
                      <a:pt x="90" y="9"/>
                    </a:moveTo>
                    <a:cubicBezTo>
                      <a:pt x="80" y="6"/>
                      <a:pt x="69" y="3"/>
                      <a:pt x="58" y="0"/>
                    </a:cubicBezTo>
                    <a:cubicBezTo>
                      <a:pt x="27" y="69"/>
                      <a:pt x="7" y="137"/>
                      <a:pt x="0" y="211"/>
                    </a:cubicBezTo>
                    <a:cubicBezTo>
                      <a:pt x="33" y="211"/>
                      <a:pt x="33" y="211"/>
                      <a:pt x="33" y="211"/>
                    </a:cubicBezTo>
                    <a:cubicBezTo>
                      <a:pt x="41" y="140"/>
                      <a:pt x="60" y="74"/>
                      <a:pt x="90" y="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8" name="Freeform 3383"/>
              <p:cNvSpPr>
                <a:spLocks/>
              </p:cNvSpPr>
              <p:nvPr/>
            </p:nvSpPr>
            <p:spPr bwMode="auto">
              <a:xfrm>
                <a:off x="10301289" y="954087"/>
                <a:ext cx="188913" cy="434975"/>
              </a:xfrm>
              <a:custGeom>
                <a:avLst/>
                <a:gdLst>
                  <a:gd name="T0" fmla="*/ 0 w 91"/>
                  <a:gd name="T1" fmla="*/ 9 h 211"/>
                  <a:gd name="T2" fmla="*/ 32 w 91"/>
                  <a:gd name="T3" fmla="*/ 0 h 211"/>
                  <a:gd name="T4" fmla="*/ 91 w 91"/>
                  <a:gd name="T5" fmla="*/ 211 h 211"/>
                  <a:gd name="T6" fmla="*/ 57 w 91"/>
                  <a:gd name="T7" fmla="*/ 211 h 211"/>
                  <a:gd name="T8" fmla="*/ 0 w 91"/>
                  <a:gd name="T9" fmla="*/ 9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211">
                    <a:moveTo>
                      <a:pt x="0" y="9"/>
                    </a:moveTo>
                    <a:cubicBezTo>
                      <a:pt x="10" y="6"/>
                      <a:pt x="21" y="3"/>
                      <a:pt x="32" y="0"/>
                    </a:cubicBezTo>
                    <a:cubicBezTo>
                      <a:pt x="63" y="69"/>
                      <a:pt x="83" y="137"/>
                      <a:pt x="91" y="211"/>
                    </a:cubicBezTo>
                    <a:cubicBezTo>
                      <a:pt x="57" y="211"/>
                      <a:pt x="57" y="211"/>
                      <a:pt x="57" y="211"/>
                    </a:cubicBezTo>
                    <a:cubicBezTo>
                      <a:pt x="49" y="140"/>
                      <a:pt x="30" y="74"/>
                      <a:pt x="0" y="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69" name="Freeform 3384"/>
              <p:cNvSpPr>
                <a:spLocks/>
              </p:cNvSpPr>
              <p:nvPr/>
            </p:nvSpPr>
            <p:spPr bwMode="auto">
              <a:xfrm>
                <a:off x="10090151" y="1493837"/>
                <a:ext cx="112713" cy="409575"/>
              </a:xfrm>
              <a:custGeom>
                <a:avLst/>
                <a:gdLst>
                  <a:gd name="T0" fmla="*/ 62 w 71"/>
                  <a:gd name="T1" fmla="*/ 258 h 258"/>
                  <a:gd name="T2" fmla="*/ 10 w 71"/>
                  <a:gd name="T3" fmla="*/ 258 h 258"/>
                  <a:gd name="T4" fmla="*/ 0 w 71"/>
                  <a:gd name="T5" fmla="*/ 0 h 258"/>
                  <a:gd name="T6" fmla="*/ 71 w 71"/>
                  <a:gd name="T7" fmla="*/ 0 h 258"/>
                  <a:gd name="T8" fmla="*/ 62 w 71"/>
                  <a:gd name="T9" fmla="*/ 258 h 258"/>
                  <a:gd name="T10" fmla="*/ 62 w 71"/>
                  <a:gd name="T11" fmla="*/ 258 h 258"/>
                  <a:gd name="T12" fmla="*/ 62 w 71"/>
                  <a:gd name="T13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58">
                    <a:moveTo>
                      <a:pt x="62" y="258"/>
                    </a:moveTo>
                    <a:lnTo>
                      <a:pt x="10" y="258"/>
                    </a:lnTo>
                    <a:lnTo>
                      <a:pt x="0" y="0"/>
                    </a:lnTo>
                    <a:lnTo>
                      <a:pt x="71" y="0"/>
                    </a:lnTo>
                    <a:lnTo>
                      <a:pt x="62" y="258"/>
                    </a:lnTo>
                    <a:lnTo>
                      <a:pt x="62" y="258"/>
                    </a:lnTo>
                    <a:lnTo>
                      <a:pt x="62" y="258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0" name="Freeform 3385"/>
              <p:cNvSpPr>
                <a:spLocks/>
              </p:cNvSpPr>
              <p:nvPr/>
            </p:nvSpPr>
            <p:spPr bwMode="auto">
              <a:xfrm>
                <a:off x="10209214" y="1493837"/>
                <a:ext cx="115888" cy="409575"/>
              </a:xfrm>
              <a:custGeom>
                <a:avLst/>
                <a:gdLst>
                  <a:gd name="T0" fmla="*/ 63 w 73"/>
                  <a:gd name="T1" fmla="*/ 258 h 258"/>
                  <a:gd name="T2" fmla="*/ 9 w 73"/>
                  <a:gd name="T3" fmla="*/ 258 h 258"/>
                  <a:gd name="T4" fmla="*/ 0 w 73"/>
                  <a:gd name="T5" fmla="*/ 0 h 258"/>
                  <a:gd name="T6" fmla="*/ 73 w 73"/>
                  <a:gd name="T7" fmla="*/ 0 h 258"/>
                  <a:gd name="T8" fmla="*/ 63 w 73"/>
                  <a:gd name="T9" fmla="*/ 258 h 258"/>
                  <a:gd name="T10" fmla="*/ 63 w 73"/>
                  <a:gd name="T11" fmla="*/ 258 h 258"/>
                  <a:gd name="T12" fmla="*/ 63 w 73"/>
                  <a:gd name="T13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258">
                    <a:moveTo>
                      <a:pt x="63" y="258"/>
                    </a:moveTo>
                    <a:lnTo>
                      <a:pt x="9" y="258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63" y="258"/>
                    </a:lnTo>
                    <a:lnTo>
                      <a:pt x="63" y="258"/>
                    </a:lnTo>
                    <a:lnTo>
                      <a:pt x="63" y="258"/>
                    </a:lnTo>
                    <a:close/>
                  </a:path>
                </a:pathLst>
              </a:custGeom>
              <a:solidFill>
                <a:srgbClr val="00B29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1" name="Freeform 3386"/>
              <p:cNvSpPr>
                <a:spLocks/>
              </p:cNvSpPr>
              <p:nvPr/>
            </p:nvSpPr>
            <p:spPr bwMode="auto">
              <a:xfrm>
                <a:off x="10096501" y="1892300"/>
                <a:ext cx="100013" cy="52387"/>
              </a:xfrm>
              <a:custGeom>
                <a:avLst/>
                <a:gdLst>
                  <a:gd name="T0" fmla="*/ 24 w 48"/>
                  <a:gd name="T1" fmla="*/ 0 h 25"/>
                  <a:gd name="T2" fmla="*/ 0 w 48"/>
                  <a:gd name="T3" fmla="*/ 25 h 25"/>
                  <a:gd name="T4" fmla="*/ 48 w 48"/>
                  <a:gd name="T5" fmla="*/ 25 h 25"/>
                  <a:gd name="T6" fmla="*/ 24 w 48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25">
                    <a:moveTo>
                      <a:pt x="24" y="0"/>
                    </a:moveTo>
                    <a:cubicBezTo>
                      <a:pt x="11" y="0"/>
                      <a:pt x="0" y="12"/>
                      <a:pt x="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12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2" name="Freeform 3387"/>
              <p:cNvSpPr>
                <a:spLocks/>
              </p:cNvSpPr>
              <p:nvPr/>
            </p:nvSpPr>
            <p:spPr bwMode="auto">
              <a:xfrm>
                <a:off x="10218739" y="1892300"/>
                <a:ext cx="96838" cy="52387"/>
              </a:xfrm>
              <a:custGeom>
                <a:avLst/>
                <a:gdLst>
                  <a:gd name="T0" fmla="*/ 23 w 47"/>
                  <a:gd name="T1" fmla="*/ 0 h 25"/>
                  <a:gd name="T2" fmla="*/ 0 w 47"/>
                  <a:gd name="T3" fmla="*/ 25 h 25"/>
                  <a:gd name="T4" fmla="*/ 47 w 47"/>
                  <a:gd name="T5" fmla="*/ 25 h 25"/>
                  <a:gd name="T6" fmla="*/ 23 w 47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25">
                    <a:moveTo>
                      <a:pt x="23" y="0"/>
                    </a:moveTo>
                    <a:cubicBezTo>
                      <a:pt x="10" y="0"/>
                      <a:pt x="0" y="12"/>
                      <a:pt x="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12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3" name="Freeform 3388"/>
              <p:cNvSpPr>
                <a:spLocks/>
              </p:cNvSpPr>
              <p:nvPr/>
            </p:nvSpPr>
            <p:spPr bwMode="auto">
              <a:xfrm>
                <a:off x="9936164" y="1389062"/>
                <a:ext cx="50800" cy="58737"/>
              </a:xfrm>
              <a:custGeom>
                <a:avLst/>
                <a:gdLst>
                  <a:gd name="T0" fmla="*/ 0 w 25"/>
                  <a:gd name="T1" fmla="*/ 0 h 28"/>
                  <a:gd name="T2" fmla="*/ 0 w 25"/>
                  <a:gd name="T3" fmla="*/ 16 h 28"/>
                  <a:gd name="T4" fmla="*/ 13 w 25"/>
                  <a:gd name="T5" fmla="*/ 28 h 28"/>
                  <a:gd name="T6" fmla="*/ 25 w 25"/>
                  <a:gd name="T7" fmla="*/ 16 h 28"/>
                  <a:gd name="T8" fmla="*/ 25 w 25"/>
                  <a:gd name="T9" fmla="*/ 0 h 28"/>
                  <a:gd name="T10" fmla="*/ 0 w 25"/>
                  <a:gd name="T11" fmla="*/ 0 h 28"/>
                  <a:gd name="T12" fmla="*/ 0 w 25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22"/>
                      <a:pt x="6" y="28"/>
                      <a:pt x="13" y="28"/>
                    </a:cubicBezTo>
                    <a:cubicBezTo>
                      <a:pt x="20" y="28"/>
                      <a:pt x="25" y="22"/>
                      <a:pt x="25" y="1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1BC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4" name="Freeform 3389"/>
              <p:cNvSpPr>
                <a:spLocks/>
              </p:cNvSpPr>
              <p:nvPr/>
            </p:nvSpPr>
            <p:spPr bwMode="auto">
              <a:xfrm>
                <a:off x="10428289" y="1389062"/>
                <a:ext cx="50800" cy="58737"/>
              </a:xfrm>
              <a:custGeom>
                <a:avLst/>
                <a:gdLst>
                  <a:gd name="T0" fmla="*/ 0 w 25"/>
                  <a:gd name="T1" fmla="*/ 0 h 28"/>
                  <a:gd name="T2" fmla="*/ 0 w 25"/>
                  <a:gd name="T3" fmla="*/ 16 h 28"/>
                  <a:gd name="T4" fmla="*/ 13 w 25"/>
                  <a:gd name="T5" fmla="*/ 28 h 28"/>
                  <a:gd name="T6" fmla="*/ 25 w 25"/>
                  <a:gd name="T7" fmla="*/ 16 h 28"/>
                  <a:gd name="T8" fmla="*/ 25 w 25"/>
                  <a:gd name="T9" fmla="*/ 0 h 28"/>
                  <a:gd name="T10" fmla="*/ 0 w 25"/>
                  <a:gd name="T11" fmla="*/ 0 h 28"/>
                  <a:gd name="T12" fmla="*/ 0 w 25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28">
                    <a:moveTo>
                      <a:pt x="0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22"/>
                      <a:pt x="6" y="28"/>
                      <a:pt x="13" y="28"/>
                    </a:cubicBezTo>
                    <a:cubicBezTo>
                      <a:pt x="19" y="28"/>
                      <a:pt x="25" y="22"/>
                      <a:pt x="25" y="16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1BC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5" name="Freeform 3390"/>
              <p:cNvSpPr>
                <a:spLocks/>
              </p:cNvSpPr>
              <p:nvPr/>
            </p:nvSpPr>
            <p:spPr bwMode="auto">
              <a:xfrm>
                <a:off x="10045701" y="942975"/>
                <a:ext cx="322263" cy="550862"/>
              </a:xfrm>
              <a:custGeom>
                <a:avLst/>
                <a:gdLst>
                  <a:gd name="T0" fmla="*/ 125 w 203"/>
                  <a:gd name="T1" fmla="*/ 0 h 347"/>
                  <a:gd name="T2" fmla="*/ 101 w 203"/>
                  <a:gd name="T3" fmla="*/ 198 h 347"/>
                  <a:gd name="T4" fmla="*/ 77 w 203"/>
                  <a:gd name="T5" fmla="*/ 0 h 347"/>
                  <a:gd name="T6" fmla="*/ 0 w 203"/>
                  <a:gd name="T7" fmla="*/ 7 h 347"/>
                  <a:gd name="T8" fmla="*/ 0 w 203"/>
                  <a:gd name="T9" fmla="*/ 347 h 347"/>
                  <a:gd name="T10" fmla="*/ 203 w 203"/>
                  <a:gd name="T11" fmla="*/ 347 h 347"/>
                  <a:gd name="T12" fmla="*/ 203 w 203"/>
                  <a:gd name="T13" fmla="*/ 7 h 347"/>
                  <a:gd name="T14" fmla="*/ 125 w 203"/>
                  <a:gd name="T15" fmla="*/ 0 h 347"/>
                  <a:gd name="T16" fmla="*/ 125 w 203"/>
                  <a:gd name="T17" fmla="*/ 0 h 347"/>
                  <a:gd name="T18" fmla="*/ 125 w 203"/>
                  <a:gd name="T19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347">
                    <a:moveTo>
                      <a:pt x="125" y="0"/>
                    </a:moveTo>
                    <a:lnTo>
                      <a:pt x="101" y="198"/>
                    </a:lnTo>
                    <a:lnTo>
                      <a:pt x="77" y="0"/>
                    </a:lnTo>
                    <a:lnTo>
                      <a:pt x="0" y="7"/>
                    </a:lnTo>
                    <a:lnTo>
                      <a:pt x="0" y="347"/>
                    </a:lnTo>
                    <a:lnTo>
                      <a:pt x="203" y="347"/>
                    </a:lnTo>
                    <a:lnTo>
                      <a:pt x="203" y="7"/>
                    </a:lnTo>
                    <a:lnTo>
                      <a:pt x="125" y="0"/>
                    </a:lnTo>
                    <a:lnTo>
                      <a:pt x="125" y="0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6" name="Freeform 3391"/>
              <p:cNvSpPr>
                <a:spLocks/>
              </p:cNvSpPr>
              <p:nvPr/>
            </p:nvSpPr>
            <p:spPr bwMode="auto">
              <a:xfrm>
                <a:off x="10128251" y="787400"/>
                <a:ext cx="155575" cy="136525"/>
              </a:xfrm>
              <a:custGeom>
                <a:avLst/>
                <a:gdLst>
                  <a:gd name="T0" fmla="*/ 72 w 75"/>
                  <a:gd name="T1" fmla="*/ 17 h 66"/>
                  <a:gd name="T2" fmla="*/ 70 w 75"/>
                  <a:gd name="T3" fmla="*/ 16 h 66"/>
                  <a:gd name="T4" fmla="*/ 70 w 75"/>
                  <a:gd name="T5" fmla="*/ 12 h 66"/>
                  <a:gd name="T6" fmla="*/ 70 w 75"/>
                  <a:gd name="T7" fmla="*/ 10 h 66"/>
                  <a:gd name="T8" fmla="*/ 70 w 75"/>
                  <a:gd name="T9" fmla="*/ 9 h 66"/>
                  <a:gd name="T10" fmla="*/ 70 w 75"/>
                  <a:gd name="T11" fmla="*/ 8 h 66"/>
                  <a:gd name="T12" fmla="*/ 69 w 75"/>
                  <a:gd name="T13" fmla="*/ 8 h 66"/>
                  <a:gd name="T14" fmla="*/ 69 w 75"/>
                  <a:gd name="T15" fmla="*/ 7 h 66"/>
                  <a:gd name="T16" fmla="*/ 69 w 75"/>
                  <a:gd name="T17" fmla="*/ 6 h 66"/>
                  <a:gd name="T18" fmla="*/ 69 w 75"/>
                  <a:gd name="T19" fmla="*/ 6 h 66"/>
                  <a:gd name="T20" fmla="*/ 68 w 75"/>
                  <a:gd name="T21" fmla="*/ 5 h 66"/>
                  <a:gd name="T22" fmla="*/ 68 w 75"/>
                  <a:gd name="T23" fmla="*/ 5 h 66"/>
                  <a:gd name="T24" fmla="*/ 67 w 75"/>
                  <a:gd name="T25" fmla="*/ 4 h 66"/>
                  <a:gd name="T26" fmla="*/ 67 w 75"/>
                  <a:gd name="T27" fmla="*/ 4 h 66"/>
                  <a:gd name="T28" fmla="*/ 67 w 75"/>
                  <a:gd name="T29" fmla="*/ 3 h 66"/>
                  <a:gd name="T30" fmla="*/ 67 w 75"/>
                  <a:gd name="T31" fmla="*/ 3 h 66"/>
                  <a:gd name="T32" fmla="*/ 61 w 75"/>
                  <a:gd name="T33" fmla="*/ 4 h 66"/>
                  <a:gd name="T34" fmla="*/ 50 w 75"/>
                  <a:gd name="T35" fmla="*/ 1 h 66"/>
                  <a:gd name="T36" fmla="*/ 31 w 75"/>
                  <a:gd name="T37" fmla="*/ 4 h 66"/>
                  <a:gd name="T38" fmla="*/ 10 w 75"/>
                  <a:gd name="T39" fmla="*/ 0 h 66"/>
                  <a:gd name="T40" fmla="*/ 8 w 75"/>
                  <a:gd name="T41" fmla="*/ 4 h 66"/>
                  <a:gd name="T42" fmla="*/ 8 w 75"/>
                  <a:gd name="T43" fmla="*/ 4 h 66"/>
                  <a:gd name="T44" fmla="*/ 7 w 75"/>
                  <a:gd name="T45" fmla="*/ 5 h 66"/>
                  <a:gd name="T46" fmla="*/ 7 w 75"/>
                  <a:gd name="T47" fmla="*/ 5 h 66"/>
                  <a:gd name="T48" fmla="*/ 7 w 75"/>
                  <a:gd name="T49" fmla="*/ 6 h 66"/>
                  <a:gd name="T50" fmla="*/ 7 w 75"/>
                  <a:gd name="T51" fmla="*/ 6 h 66"/>
                  <a:gd name="T52" fmla="*/ 6 w 75"/>
                  <a:gd name="T53" fmla="*/ 8 h 66"/>
                  <a:gd name="T54" fmla="*/ 6 w 75"/>
                  <a:gd name="T55" fmla="*/ 8 h 66"/>
                  <a:gd name="T56" fmla="*/ 6 w 75"/>
                  <a:gd name="T57" fmla="*/ 9 h 66"/>
                  <a:gd name="T58" fmla="*/ 6 w 75"/>
                  <a:gd name="T59" fmla="*/ 10 h 66"/>
                  <a:gd name="T60" fmla="*/ 6 w 75"/>
                  <a:gd name="T61" fmla="*/ 12 h 66"/>
                  <a:gd name="T62" fmla="*/ 6 w 75"/>
                  <a:gd name="T63" fmla="*/ 16 h 66"/>
                  <a:gd name="T64" fmla="*/ 5 w 75"/>
                  <a:gd name="T65" fmla="*/ 17 h 66"/>
                  <a:gd name="T66" fmla="*/ 0 w 75"/>
                  <a:gd name="T67" fmla="*/ 21 h 66"/>
                  <a:gd name="T68" fmla="*/ 0 w 75"/>
                  <a:gd name="T69" fmla="*/ 33 h 66"/>
                  <a:gd name="T70" fmla="*/ 6 w 75"/>
                  <a:gd name="T71" fmla="*/ 39 h 66"/>
                  <a:gd name="T72" fmla="*/ 6 w 75"/>
                  <a:gd name="T73" fmla="*/ 52 h 66"/>
                  <a:gd name="T74" fmla="*/ 21 w 75"/>
                  <a:gd name="T75" fmla="*/ 66 h 66"/>
                  <a:gd name="T76" fmla="*/ 54 w 75"/>
                  <a:gd name="T77" fmla="*/ 66 h 66"/>
                  <a:gd name="T78" fmla="*/ 70 w 75"/>
                  <a:gd name="T79" fmla="*/ 52 h 66"/>
                  <a:gd name="T80" fmla="*/ 70 w 75"/>
                  <a:gd name="T81" fmla="*/ 39 h 66"/>
                  <a:gd name="T82" fmla="*/ 75 w 75"/>
                  <a:gd name="T83" fmla="*/ 33 h 66"/>
                  <a:gd name="T84" fmla="*/ 75 w 75"/>
                  <a:gd name="T85" fmla="*/ 21 h 66"/>
                  <a:gd name="T86" fmla="*/ 72 w 75"/>
                  <a:gd name="T87" fmla="*/ 1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5" h="66">
                    <a:moveTo>
                      <a:pt x="72" y="17"/>
                    </a:moveTo>
                    <a:cubicBezTo>
                      <a:pt x="71" y="17"/>
                      <a:pt x="71" y="16"/>
                      <a:pt x="70" y="16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1"/>
                      <a:pt x="70" y="10"/>
                      <a:pt x="70" y="10"/>
                    </a:cubicBezTo>
                    <a:cubicBezTo>
                      <a:pt x="70" y="10"/>
                      <a:pt x="70" y="10"/>
                      <a:pt x="70" y="9"/>
                    </a:cubicBezTo>
                    <a:cubicBezTo>
                      <a:pt x="70" y="9"/>
                      <a:pt x="70" y="9"/>
                      <a:pt x="70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69" y="7"/>
                      <a:pt x="69" y="6"/>
                    </a:cubicBezTo>
                    <a:cubicBezTo>
                      <a:pt x="69" y="6"/>
                      <a:pt x="69" y="6"/>
                      <a:pt x="69" y="6"/>
                    </a:cubicBezTo>
                    <a:cubicBezTo>
                      <a:pt x="69" y="5"/>
                      <a:pt x="68" y="5"/>
                      <a:pt x="68" y="5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8" y="5"/>
                      <a:pt x="68" y="4"/>
                      <a:pt x="67" y="4"/>
                    </a:cubicBezTo>
                    <a:cubicBezTo>
                      <a:pt x="67" y="4"/>
                      <a:pt x="67" y="4"/>
                      <a:pt x="67" y="4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5" y="3"/>
                      <a:pt x="63" y="4"/>
                      <a:pt x="61" y="4"/>
                    </a:cubicBezTo>
                    <a:cubicBezTo>
                      <a:pt x="57" y="4"/>
                      <a:pt x="52" y="2"/>
                      <a:pt x="50" y="1"/>
                    </a:cubicBezTo>
                    <a:cubicBezTo>
                      <a:pt x="46" y="2"/>
                      <a:pt x="38" y="4"/>
                      <a:pt x="31" y="4"/>
                    </a:cubicBezTo>
                    <a:cubicBezTo>
                      <a:pt x="22" y="4"/>
                      <a:pt x="15" y="2"/>
                      <a:pt x="10" y="0"/>
                    </a:cubicBezTo>
                    <a:cubicBezTo>
                      <a:pt x="9" y="2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5" y="16"/>
                      <a:pt x="5" y="17"/>
                    </a:cubicBezTo>
                    <a:cubicBezTo>
                      <a:pt x="2" y="17"/>
                      <a:pt x="0" y="18"/>
                      <a:pt x="0" y="2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3" y="39"/>
                      <a:pt x="6" y="3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60"/>
                      <a:pt x="12" y="66"/>
                      <a:pt x="21" y="66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62" y="66"/>
                      <a:pt x="70" y="60"/>
                      <a:pt x="70" y="52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3" y="39"/>
                      <a:pt x="75" y="36"/>
                      <a:pt x="75" y="33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19"/>
                      <a:pt x="74" y="17"/>
                      <a:pt x="72" y="17"/>
                    </a:cubicBezTo>
                    <a:close/>
                  </a:path>
                </a:pathLst>
              </a:custGeom>
              <a:solidFill>
                <a:srgbClr val="E1BC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7" name="Freeform 3392"/>
              <p:cNvSpPr>
                <a:spLocks/>
              </p:cNvSpPr>
              <p:nvPr/>
            </p:nvSpPr>
            <p:spPr bwMode="auto">
              <a:xfrm>
                <a:off x="10883901" y="1347787"/>
                <a:ext cx="38100" cy="41275"/>
              </a:xfrm>
              <a:custGeom>
                <a:avLst/>
                <a:gdLst>
                  <a:gd name="T0" fmla="*/ 0 w 18"/>
                  <a:gd name="T1" fmla="*/ 0 h 20"/>
                  <a:gd name="T2" fmla="*/ 0 w 18"/>
                  <a:gd name="T3" fmla="*/ 11 h 20"/>
                  <a:gd name="T4" fmla="*/ 10 w 18"/>
                  <a:gd name="T5" fmla="*/ 20 h 20"/>
                  <a:gd name="T6" fmla="*/ 18 w 18"/>
                  <a:gd name="T7" fmla="*/ 11 h 20"/>
                  <a:gd name="T8" fmla="*/ 18 w 18"/>
                  <a:gd name="T9" fmla="*/ 0 h 20"/>
                  <a:gd name="T10" fmla="*/ 0 w 18"/>
                  <a:gd name="T11" fmla="*/ 0 h 20"/>
                  <a:gd name="T12" fmla="*/ 0 w 18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5" y="20"/>
                      <a:pt x="18" y="16"/>
                      <a:pt x="18" y="1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8" name="Freeform 3393"/>
              <p:cNvSpPr>
                <a:spLocks/>
              </p:cNvSpPr>
              <p:nvPr/>
            </p:nvSpPr>
            <p:spPr bwMode="auto">
              <a:xfrm>
                <a:off x="10644189" y="798512"/>
                <a:ext cx="174625" cy="223837"/>
              </a:xfrm>
              <a:custGeom>
                <a:avLst/>
                <a:gdLst>
                  <a:gd name="T0" fmla="*/ 84 w 84"/>
                  <a:gd name="T1" fmla="*/ 51 h 108"/>
                  <a:gd name="T2" fmla="*/ 62 w 84"/>
                  <a:gd name="T3" fmla="*/ 16 h 108"/>
                  <a:gd name="T4" fmla="*/ 35 w 84"/>
                  <a:gd name="T5" fmla="*/ 0 h 108"/>
                  <a:gd name="T6" fmla="*/ 0 w 84"/>
                  <a:gd name="T7" fmla="*/ 44 h 108"/>
                  <a:gd name="T8" fmla="*/ 3 w 84"/>
                  <a:gd name="T9" fmla="*/ 103 h 108"/>
                  <a:gd name="T10" fmla="*/ 35 w 84"/>
                  <a:gd name="T11" fmla="*/ 108 h 108"/>
                  <a:gd name="T12" fmla="*/ 36 w 84"/>
                  <a:gd name="T13" fmla="*/ 108 h 108"/>
                  <a:gd name="T14" fmla="*/ 38 w 84"/>
                  <a:gd name="T15" fmla="*/ 108 h 108"/>
                  <a:gd name="T16" fmla="*/ 38 w 84"/>
                  <a:gd name="T17" fmla="*/ 108 h 108"/>
                  <a:gd name="T18" fmla="*/ 42 w 84"/>
                  <a:gd name="T19" fmla="*/ 108 h 108"/>
                  <a:gd name="T20" fmla="*/ 43 w 84"/>
                  <a:gd name="T21" fmla="*/ 108 h 108"/>
                  <a:gd name="T22" fmla="*/ 44 w 84"/>
                  <a:gd name="T23" fmla="*/ 108 h 108"/>
                  <a:gd name="T24" fmla="*/ 47 w 84"/>
                  <a:gd name="T25" fmla="*/ 108 h 108"/>
                  <a:gd name="T26" fmla="*/ 47 w 84"/>
                  <a:gd name="T27" fmla="*/ 108 h 108"/>
                  <a:gd name="T28" fmla="*/ 48 w 84"/>
                  <a:gd name="T29" fmla="*/ 108 h 108"/>
                  <a:gd name="T30" fmla="*/ 49 w 84"/>
                  <a:gd name="T31" fmla="*/ 108 h 108"/>
                  <a:gd name="T32" fmla="*/ 80 w 84"/>
                  <a:gd name="T33" fmla="*/ 103 h 108"/>
                  <a:gd name="T34" fmla="*/ 84 w 84"/>
                  <a:gd name="T35" fmla="*/ 5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" h="108">
                    <a:moveTo>
                      <a:pt x="84" y="51"/>
                    </a:moveTo>
                    <a:cubicBezTo>
                      <a:pt x="84" y="34"/>
                      <a:pt x="75" y="21"/>
                      <a:pt x="62" y="16"/>
                    </a:cubicBezTo>
                    <a:cubicBezTo>
                      <a:pt x="56" y="6"/>
                      <a:pt x="47" y="0"/>
                      <a:pt x="35" y="0"/>
                    </a:cubicBezTo>
                    <a:cubicBezTo>
                      <a:pt x="16" y="0"/>
                      <a:pt x="0" y="20"/>
                      <a:pt x="0" y="44"/>
                    </a:cubicBezTo>
                    <a:cubicBezTo>
                      <a:pt x="0" y="48"/>
                      <a:pt x="2" y="79"/>
                      <a:pt x="3" y="103"/>
                    </a:cubicBezTo>
                    <a:cubicBezTo>
                      <a:pt x="13" y="106"/>
                      <a:pt x="24" y="108"/>
                      <a:pt x="35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7" y="108"/>
                      <a:pt x="38" y="108"/>
                      <a:pt x="38" y="108"/>
                    </a:cubicBezTo>
                    <a:cubicBezTo>
                      <a:pt x="38" y="108"/>
                      <a:pt x="38" y="108"/>
                      <a:pt x="38" y="108"/>
                    </a:cubicBezTo>
                    <a:cubicBezTo>
                      <a:pt x="39" y="108"/>
                      <a:pt x="41" y="108"/>
                      <a:pt x="42" y="108"/>
                    </a:cubicBezTo>
                    <a:cubicBezTo>
                      <a:pt x="42" y="108"/>
                      <a:pt x="42" y="108"/>
                      <a:pt x="43" y="108"/>
                    </a:cubicBezTo>
                    <a:cubicBezTo>
                      <a:pt x="43" y="108"/>
                      <a:pt x="43" y="108"/>
                      <a:pt x="44" y="108"/>
                    </a:cubicBezTo>
                    <a:cubicBezTo>
                      <a:pt x="45" y="108"/>
                      <a:pt x="46" y="108"/>
                      <a:pt x="47" y="108"/>
                    </a:cubicBezTo>
                    <a:cubicBezTo>
                      <a:pt x="47" y="108"/>
                      <a:pt x="47" y="108"/>
                      <a:pt x="47" y="108"/>
                    </a:cubicBezTo>
                    <a:cubicBezTo>
                      <a:pt x="47" y="108"/>
                      <a:pt x="48" y="108"/>
                      <a:pt x="48" y="108"/>
                    </a:cubicBezTo>
                    <a:cubicBezTo>
                      <a:pt x="49" y="108"/>
                      <a:pt x="49" y="108"/>
                      <a:pt x="49" y="108"/>
                    </a:cubicBezTo>
                    <a:cubicBezTo>
                      <a:pt x="61" y="108"/>
                      <a:pt x="71" y="106"/>
                      <a:pt x="80" y="103"/>
                    </a:cubicBezTo>
                    <a:cubicBezTo>
                      <a:pt x="81" y="81"/>
                      <a:pt x="84" y="54"/>
                      <a:pt x="84" y="51"/>
                    </a:cubicBez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79" name="Freeform 3394"/>
              <p:cNvSpPr>
                <a:spLocks/>
              </p:cNvSpPr>
              <p:nvPr/>
            </p:nvSpPr>
            <p:spPr bwMode="auto">
              <a:xfrm>
                <a:off x="10696576" y="1050925"/>
                <a:ext cx="68263" cy="338137"/>
              </a:xfrm>
              <a:custGeom>
                <a:avLst/>
                <a:gdLst>
                  <a:gd name="T0" fmla="*/ 26 w 43"/>
                  <a:gd name="T1" fmla="*/ 22 h 213"/>
                  <a:gd name="T2" fmla="*/ 39 w 43"/>
                  <a:gd name="T3" fmla="*/ 12 h 213"/>
                  <a:gd name="T4" fmla="*/ 21 w 43"/>
                  <a:gd name="T5" fmla="*/ 0 h 213"/>
                  <a:gd name="T6" fmla="*/ 4 w 43"/>
                  <a:gd name="T7" fmla="*/ 12 h 213"/>
                  <a:gd name="T8" fmla="*/ 16 w 43"/>
                  <a:gd name="T9" fmla="*/ 22 h 213"/>
                  <a:gd name="T10" fmla="*/ 0 w 43"/>
                  <a:gd name="T11" fmla="*/ 197 h 213"/>
                  <a:gd name="T12" fmla="*/ 21 w 43"/>
                  <a:gd name="T13" fmla="*/ 213 h 213"/>
                  <a:gd name="T14" fmla="*/ 43 w 43"/>
                  <a:gd name="T15" fmla="*/ 197 h 213"/>
                  <a:gd name="T16" fmla="*/ 26 w 43"/>
                  <a:gd name="T17" fmla="*/ 22 h 213"/>
                  <a:gd name="T18" fmla="*/ 26 w 43"/>
                  <a:gd name="T19" fmla="*/ 22 h 213"/>
                  <a:gd name="T20" fmla="*/ 26 w 43"/>
                  <a:gd name="T21" fmla="*/ 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213">
                    <a:moveTo>
                      <a:pt x="26" y="22"/>
                    </a:moveTo>
                    <a:lnTo>
                      <a:pt x="39" y="12"/>
                    </a:lnTo>
                    <a:lnTo>
                      <a:pt x="21" y="0"/>
                    </a:lnTo>
                    <a:lnTo>
                      <a:pt x="4" y="12"/>
                    </a:lnTo>
                    <a:lnTo>
                      <a:pt x="16" y="22"/>
                    </a:lnTo>
                    <a:lnTo>
                      <a:pt x="0" y="197"/>
                    </a:lnTo>
                    <a:lnTo>
                      <a:pt x="21" y="213"/>
                    </a:lnTo>
                    <a:lnTo>
                      <a:pt x="43" y="197"/>
                    </a:lnTo>
                    <a:lnTo>
                      <a:pt x="26" y="22"/>
                    </a:lnTo>
                    <a:lnTo>
                      <a:pt x="26" y="22"/>
                    </a:lnTo>
                    <a:lnTo>
                      <a:pt x="26" y="2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80" name="Freeform 3395"/>
              <p:cNvSpPr>
                <a:spLocks/>
              </p:cNvSpPr>
              <p:nvPr/>
            </p:nvSpPr>
            <p:spPr bwMode="auto">
              <a:xfrm>
                <a:off x="10812464" y="1038225"/>
                <a:ext cx="117475" cy="309562"/>
              </a:xfrm>
              <a:custGeom>
                <a:avLst/>
                <a:gdLst>
                  <a:gd name="T0" fmla="*/ 0 w 57"/>
                  <a:gd name="T1" fmla="*/ 7 h 150"/>
                  <a:gd name="T2" fmla="*/ 23 w 57"/>
                  <a:gd name="T3" fmla="*/ 0 h 150"/>
                  <a:gd name="T4" fmla="*/ 57 w 57"/>
                  <a:gd name="T5" fmla="*/ 150 h 150"/>
                  <a:gd name="T6" fmla="*/ 33 w 57"/>
                  <a:gd name="T7" fmla="*/ 150 h 150"/>
                  <a:gd name="T8" fmla="*/ 0 w 57"/>
                  <a:gd name="T9" fmla="*/ 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150">
                    <a:moveTo>
                      <a:pt x="0" y="7"/>
                    </a:moveTo>
                    <a:cubicBezTo>
                      <a:pt x="7" y="5"/>
                      <a:pt x="14" y="3"/>
                      <a:pt x="23" y="0"/>
                    </a:cubicBezTo>
                    <a:cubicBezTo>
                      <a:pt x="45" y="49"/>
                      <a:pt x="52" y="97"/>
                      <a:pt x="57" y="150"/>
                    </a:cubicBezTo>
                    <a:cubicBezTo>
                      <a:pt x="33" y="150"/>
                      <a:pt x="33" y="150"/>
                      <a:pt x="33" y="150"/>
                    </a:cubicBezTo>
                    <a:cubicBezTo>
                      <a:pt x="27" y="100"/>
                      <a:pt x="21" y="54"/>
                      <a:pt x="0" y="7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81" name="Freeform 3396"/>
              <p:cNvSpPr>
                <a:spLocks/>
              </p:cNvSpPr>
              <p:nvPr/>
            </p:nvSpPr>
            <p:spPr bwMode="auto">
              <a:xfrm>
                <a:off x="10621964" y="1487487"/>
                <a:ext cx="114300" cy="423862"/>
              </a:xfrm>
              <a:custGeom>
                <a:avLst/>
                <a:gdLst>
                  <a:gd name="T0" fmla="*/ 55 w 72"/>
                  <a:gd name="T1" fmla="*/ 267 h 267"/>
                  <a:gd name="T2" fmla="*/ 8 w 72"/>
                  <a:gd name="T3" fmla="*/ 267 h 267"/>
                  <a:gd name="T4" fmla="*/ 0 w 72"/>
                  <a:gd name="T5" fmla="*/ 0 h 267"/>
                  <a:gd name="T6" fmla="*/ 72 w 72"/>
                  <a:gd name="T7" fmla="*/ 0 h 267"/>
                  <a:gd name="T8" fmla="*/ 55 w 72"/>
                  <a:gd name="T9" fmla="*/ 267 h 267"/>
                  <a:gd name="T10" fmla="*/ 55 w 72"/>
                  <a:gd name="T11" fmla="*/ 267 h 267"/>
                  <a:gd name="T12" fmla="*/ 55 w 72"/>
                  <a:gd name="T13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267">
                    <a:moveTo>
                      <a:pt x="55" y="267"/>
                    </a:moveTo>
                    <a:lnTo>
                      <a:pt x="8" y="267"/>
                    </a:lnTo>
                    <a:lnTo>
                      <a:pt x="0" y="0"/>
                    </a:lnTo>
                    <a:lnTo>
                      <a:pt x="72" y="0"/>
                    </a:lnTo>
                    <a:lnTo>
                      <a:pt x="55" y="267"/>
                    </a:lnTo>
                    <a:lnTo>
                      <a:pt x="55" y="267"/>
                    </a:lnTo>
                    <a:lnTo>
                      <a:pt x="55" y="26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82" name="Freeform 3397"/>
              <p:cNvSpPr>
                <a:spLocks/>
              </p:cNvSpPr>
              <p:nvPr/>
            </p:nvSpPr>
            <p:spPr bwMode="auto">
              <a:xfrm>
                <a:off x="10723564" y="1487487"/>
                <a:ext cx="112713" cy="423862"/>
              </a:xfrm>
              <a:custGeom>
                <a:avLst/>
                <a:gdLst>
                  <a:gd name="T0" fmla="*/ 17 w 71"/>
                  <a:gd name="T1" fmla="*/ 267 h 267"/>
                  <a:gd name="T2" fmla="*/ 64 w 71"/>
                  <a:gd name="T3" fmla="*/ 267 h 267"/>
                  <a:gd name="T4" fmla="*/ 71 w 71"/>
                  <a:gd name="T5" fmla="*/ 0 h 267"/>
                  <a:gd name="T6" fmla="*/ 0 w 71"/>
                  <a:gd name="T7" fmla="*/ 0 h 267"/>
                  <a:gd name="T8" fmla="*/ 17 w 71"/>
                  <a:gd name="T9" fmla="*/ 267 h 267"/>
                  <a:gd name="T10" fmla="*/ 17 w 71"/>
                  <a:gd name="T11" fmla="*/ 267 h 267"/>
                  <a:gd name="T12" fmla="*/ 17 w 71"/>
                  <a:gd name="T13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267">
                    <a:moveTo>
                      <a:pt x="17" y="267"/>
                    </a:moveTo>
                    <a:lnTo>
                      <a:pt x="64" y="267"/>
                    </a:lnTo>
                    <a:lnTo>
                      <a:pt x="71" y="0"/>
                    </a:lnTo>
                    <a:lnTo>
                      <a:pt x="0" y="0"/>
                    </a:lnTo>
                    <a:lnTo>
                      <a:pt x="17" y="267"/>
                    </a:lnTo>
                    <a:lnTo>
                      <a:pt x="17" y="267"/>
                    </a:lnTo>
                    <a:lnTo>
                      <a:pt x="17" y="267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83" name="Freeform 3398"/>
              <p:cNvSpPr>
                <a:spLocks/>
              </p:cNvSpPr>
              <p:nvPr/>
            </p:nvSpPr>
            <p:spPr bwMode="auto">
              <a:xfrm>
                <a:off x="10528301" y="1038225"/>
                <a:ext cx="122238" cy="309562"/>
              </a:xfrm>
              <a:custGeom>
                <a:avLst/>
                <a:gdLst>
                  <a:gd name="T0" fmla="*/ 59 w 59"/>
                  <a:gd name="T1" fmla="*/ 7 h 150"/>
                  <a:gd name="T2" fmla="*/ 35 w 59"/>
                  <a:gd name="T3" fmla="*/ 0 h 150"/>
                  <a:gd name="T4" fmla="*/ 0 w 59"/>
                  <a:gd name="T5" fmla="*/ 150 h 150"/>
                  <a:gd name="T6" fmla="*/ 24 w 59"/>
                  <a:gd name="T7" fmla="*/ 150 h 150"/>
                  <a:gd name="T8" fmla="*/ 59 w 59"/>
                  <a:gd name="T9" fmla="*/ 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50">
                    <a:moveTo>
                      <a:pt x="59" y="7"/>
                    </a:moveTo>
                    <a:cubicBezTo>
                      <a:pt x="51" y="5"/>
                      <a:pt x="43" y="3"/>
                      <a:pt x="35" y="0"/>
                    </a:cubicBezTo>
                    <a:cubicBezTo>
                      <a:pt x="12" y="49"/>
                      <a:pt x="5" y="97"/>
                      <a:pt x="0" y="150"/>
                    </a:cubicBezTo>
                    <a:cubicBezTo>
                      <a:pt x="24" y="150"/>
                      <a:pt x="24" y="150"/>
                      <a:pt x="24" y="150"/>
                    </a:cubicBezTo>
                    <a:cubicBezTo>
                      <a:pt x="30" y="100"/>
                      <a:pt x="37" y="54"/>
                      <a:pt x="59" y="7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84" name="Freeform 3399"/>
              <p:cNvSpPr>
                <a:spLocks/>
              </p:cNvSpPr>
              <p:nvPr/>
            </p:nvSpPr>
            <p:spPr bwMode="auto">
              <a:xfrm>
                <a:off x="10533064" y="1347787"/>
                <a:ext cx="38100" cy="41275"/>
              </a:xfrm>
              <a:custGeom>
                <a:avLst/>
                <a:gdLst>
                  <a:gd name="T0" fmla="*/ 18 w 18"/>
                  <a:gd name="T1" fmla="*/ 0 h 20"/>
                  <a:gd name="T2" fmla="*/ 18 w 18"/>
                  <a:gd name="T3" fmla="*/ 11 h 20"/>
                  <a:gd name="T4" fmla="*/ 10 w 18"/>
                  <a:gd name="T5" fmla="*/ 20 h 20"/>
                  <a:gd name="T6" fmla="*/ 0 w 18"/>
                  <a:gd name="T7" fmla="*/ 11 h 20"/>
                  <a:gd name="T8" fmla="*/ 0 w 18"/>
                  <a:gd name="T9" fmla="*/ 0 h 20"/>
                  <a:gd name="T10" fmla="*/ 18 w 18"/>
                  <a:gd name="T11" fmla="*/ 0 h 20"/>
                  <a:gd name="T12" fmla="*/ 18 w 18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20">
                    <a:moveTo>
                      <a:pt x="18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6"/>
                      <a:pt x="14" y="20"/>
                      <a:pt x="10" y="20"/>
                    </a:cubicBezTo>
                    <a:cubicBezTo>
                      <a:pt x="5" y="20"/>
                      <a:pt x="0" y="16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85" name="Freeform 3400"/>
              <p:cNvSpPr>
                <a:spLocks/>
              </p:cNvSpPr>
              <p:nvPr/>
            </p:nvSpPr>
            <p:spPr bwMode="auto">
              <a:xfrm>
                <a:off x="10602914" y="1030287"/>
                <a:ext cx="257175" cy="457200"/>
              </a:xfrm>
              <a:custGeom>
                <a:avLst/>
                <a:gdLst>
                  <a:gd name="T0" fmla="*/ 103 w 162"/>
                  <a:gd name="T1" fmla="*/ 0 h 288"/>
                  <a:gd name="T2" fmla="*/ 80 w 162"/>
                  <a:gd name="T3" fmla="*/ 182 h 288"/>
                  <a:gd name="T4" fmla="*/ 56 w 162"/>
                  <a:gd name="T5" fmla="*/ 0 h 288"/>
                  <a:gd name="T6" fmla="*/ 0 w 162"/>
                  <a:gd name="T7" fmla="*/ 6 h 288"/>
                  <a:gd name="T8" fmla="*/ 12 w 162"/>
                  <a:gd name="T9" fmla="*/ 288 h 288"/>
                  <a:gd name="T10" fmla="*/ 149 w 162"/>
                  <a:gd name="T11" fmla="*/ 288 h 288"/>
                  <a:gd name="T12" fmla="*/ 162 w 162"/>
                  <a:gd name="T13" fmla="*/ 6 h 288"/>
                  <a:gd name="T14" fmla="*/ 103 w 162"/>
                  <a:gd name="T15" fmla="*/ 0 h 288"/>
                  <a:gd name="T16" fmla="*/ 103 w 162"/>
                  <a:gd name="T17" fmla="*/ 0 h 288"/>
                  <a:gd name="T18" fmla="*/ 103 w 162"/>
                  <a:gd name="T19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2" h="288">
                    <a:moveTo>
                      <a:pt x="103" y="0"/>
                    </a:moveTo>
                    <a:lnTo>
                      <a:pt x="80" y="182"/>
                    </a:lnTo>
                    <a:lnTo>
                      <a:pt x="56" y="0"/>
                    </a:lnTo>
                    <a:lnTo>
                      <a:pt x="0" y="6"/>
                    </a:lnTo>
                    <a:lnTo>
                      <a:pt x="12" y="288"/>
                    </a:lnTo>
                    <a:lnTo>
                      <a:pt x="149" y="288"/>
                    </a:lnTo>
                    <a:lnTo>
                      <a:pt x="162" y="6"/>
                    </a:lnTo>
                    <a:lnTo>
                      <a:pt x="103" y="0"/>
                    </a:lnTo>
                    <a:lnTo>
                      <a:pt x="103" y="0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86" name="Freeform 3401"/>
              <p:cNvSpPr>
                <a:spLocks/>
              </p:cNvSpPr>
              <p:nvPr/>
            </p:nvSpPr>
            <p:spPr bwMode="auto">
              <a:xfrm>
                <a:off x="10656889" y="874712"/>
                <a:ext cx="142875" cy="176212"/>
              </a:xfrm>
              <a:custGeom>
                <a:avLst/>
                <a:gdLst>
                  <a:gd name="T0" fmla="*/ 66 w 69"/>
                  <a:gd name="T1" fmla="*/ 15 h 85"/>
                  <a:gd name="T2" fmla="*/ 64 w 69"/>
                  <a:gd name="T3" fmla="*/ 15 h 85"/>
                  <a:gd name="T4" fmla="*/ 64 w 69"/>
                  <a:gd name="T5" fmla="*/ 10 h 85"/>
                  <a:gd name="T6" fmla="*/ 64 w 69"/>
                  <a:gd name="T7" fmla="*/ 9 h 85"/>
                  <a:gd name="T8" fmla="*/ 64 w 69"/>
                  <a:gd name="T9" fmla="*/ 9 h 85"/>
                  <a:gd name="T10" fmla="*/ 64 w 69"/>
                  <a:gd name="T11" fmla="*/ 8 h 85"/>
                  <a:gd name="T12" fmla="*/ 64 w 69"/>
                  <a:gd name="T13" fmla="*/ 8 h 85"/>
                  <a:gd name="T14" fmla="*/ 64 w 69"/>
                  <a:gd name="T15" fmla="*/ 7 h 85"/>
                  <a:gd name="T16" fmla="*/ 64 w 69"/>
                  <a:gd name="T17" fmla="*/ 6 h 85"/>
                  <a:gd name="T18" fmla="*/ 64 w 69"/>
                  <a:gd name="T19" fmla="*/ 6 h 85"/>
                  <a:gd name="T20" fmla="*/ 63 w 69"/>
                  <a:gd name="T21" fmla="*/ 4 h 85"/>
                  <a:gd name="T22" fmla="*/ 63 w 69"/>
                  <a:gd name="T23" fmla="*/ 4 h 85"/>
                  <a:gd name="T24" fmla="*/ 62 w 69"/>
                  <a:gd name="T25" fmla="*/ 3 h 85"/>
                  <a:gd name="T26" fmla="*/ 62 w 69"/>
                  <a:gd name="T27" fmla="*/ 3 h 85"/>
                  <a:gd name="T28" fmla="*/ 62 w 69"/>
                  <a:gd name="T29" fmla="*/ 2 h 85"/>
                  <a:gd name="T30" fmla="*/ 62 w 69"/>
                  <a:gd name="T31" fmla="*/ 2 h 85"/>
                  <a:gd name="T32" fmla="*/ 56 w 69"/>
                  <a:gd name="T33" fmla="*/ 3 h 85"/>
                  <a:gd name="T34" fmla="*/ 46 w 69"/>
                  <a:gd name="T35" fmla="*/ 0 h 85"/>
                  <a:gd name="T36" fmla="*/ 29 w 69"/>
                  <a:gd name="T37" fmla="*/ 3 h 85"/>
                  <a:gd name="T38" fmla="*/ 10 w 69"/>
                  <a:gd name="T39" fmla="*/ 0 h 85"/>
                  <a:gd name="T40" fmla="*/ 7 w 69"/>
                  <a:gd name="T41" fmla="*/ 3 h 85"/>
                  <a:gd name="T42" fmla="*/ 7 w 69"/>
                  <a:gd name="T43" fmla="*/ 3 h 85"/>
                  <a:gd name="T44" fmla="*/ 6 w 69"/>
                  <a:gd name="T45" fmla="*/ 5 h 85"/>
                  <a:gd name="T46" fmla="*/ 6 w 69"/>
                  <a:gd name="T47" fmla="*/ 5 h 85"/>
                  <a:gd name="T48" fmla="*/ 6 w 69"/>
                  <a:gd name="T49" fmla="*/ 6 h 85"/>
                  <a:gd name="T50" fmla="*/ 6 w 69"/>
                  <a:gd name="T51" fmla="*/ 6 h 85"/>
                  <a:gd name="T52" fmla="*/ 5 w 69"/>
                  <a:gd name="T53" fmla="*/ 8 h 85"/>
                  <a:gd name="T54" fmla="*/ 5 w 69"/>
                  <a:gd name="T55" fmla="*/ 8 h 85"/>
                  <a:gd name="T56" fmla="*/ 5 w 69"/>
                  <a:gd name="T57" fmla="*/ 9 h 85"/>
                  <a:gd name="T58" fmla="*/ 5 w 69"/>
                  <a:gd name="T59" fmla="*/ 9 h 85"/>
                  <a:gd name="T60" fmla="*/ 5 w 69"/>
                  <a:gd name="T61" fmla="*/ 10 h 85"/>
                  <a:gd name="T62" fmla="*/ 5 w 69"/>
                  <a:gd name="T63" fmla="*/ 15 h 85"/>
                  <a:gd name="T64" fmla="*/ 4 w 69"/>
                  <a:gd name="T65" fmla="*/ 15 h 85"/>
                  <a:gd name="T66" fmla="*/ 0 w 69"/>
                  <a:gd name="T67" fmla="*/ 20 h 85"/>
                  <a:gd name="T68" fmla="*/ 0 w 69"/>
                  <a:gd name="T69" fmla="*/ 31 h 85"/>
                  <a:gd name="T70" fmla="*/ 5 w 69"/>
                  <a:gd name="T71" fmla="*/ 36 h 85"/>
                  <a:gd name="T72" fmla="*/ 10 w 69"/>
                  <a:gd name="T73" fmla="*/ 48 h 85"/>
                  <a:gd name="T74" fmla="*/ 20 w 69"/>
                  <a:gd name="T75" fmla="*/ 62 h 85"/>
                  <a:gd name="T76" fmla="*/ 22 w 69"/>
                  <a:gd name="T77" fmla="*/ 75 h 85"/>
                  <a:gd name="T78" fmla="*/ 35 w 69"/>
                  <a:gd name="T79" fmla="*/ 85 h 85"/>
                  <a:gd name="T80" fmla="*/ 48 w 69"/>
                  <a:gd name="T81" fmla="*/ 75 h 85"/>
                  <a:gd name="T82" fmla="*/ 50 w 69"/>
                  <a:gd name="T83" fmla="*/ 62 h 85"/>
                  <a:gd name="T84" fmla="*/ 59 w 69"/>
                  <a:gd name="T85" fmla="*/ 48 h 85"/>
                  <a:gd name="T86" fmla="*/ 64 w 69"/>
                  <a:gd name="T87" fmla="*/ 36 h 85"/>
                  <a:gd name="T88" fmla="*/ 69 w 69"/>
                  <a:gd name="T89" fmla="*/ 31 h 85"/>
                  <a:gd name="T90" fmla="*/ 69 w 69"/>
                  <a:gd name="T91" fmla="*/ 20 h 85"/>
                  <a:gd name="T92" fmla="*/ 66 w 69"/>
                  <a:gd name="T93" fmla="*/ 1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9" h="85">
                    <a:moveTo>
                      <a:pt x="66" y="15"/>
                    </a:moveTo>
                    <a:cubicBezTo>
                      <a:pt x="66" y="15"/>
                      <a:pt x="65" y="15"/>
                      <a:pt x="64" y="15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4" y="9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4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3" y="5"/>
                      <a:pt x="63" y="5"/>
                      <a:pt x="63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0" y="3"/>
                      <a:pt x="58" y="3"/>
                      <a:pt x="56" y="3"/>
                    </a:cubicBezTo>
                    <a:cubicBezTo>
                      <a:pt x="52" y="3"/>
                      <a:pt x="48" y="2"/>
                      <a:pt x="46" y="0"/>
                    </a:cubicBezTo>
                    <a:cubicBezTo>
                      <a:pt x="43" y="2"/>
                      <a:pt x="36" y="3"/>
                      <a:pt x="29" y="3"/>
                    </a:cubicBezTo>
                    <a:cubicBezTo>
                      <a:pt x="21" y="3"/>
                      <a:pt x="14" y="2"/>
                      <a:pt x="10" y="0"/>
                    </a:cubicBezTo>
                    <a:cubicBezTo>
                      <a:pt x="9" y="1"/>
                      <a:pt x="8" y="2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5"/>
                      <a:pt x="0" y="17"/>
                      <a:pt x="0" y="2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4"/>
                      <a:pt x="3" y="36"/>
                      <a:pt x="5" y="36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2" y="55"/>
                      <a:pt x="16" y="60"/>
                      <a:pt x="20" y="62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35" y="85"/>
                      <a:pt x="35" y="85"/>
                      <a:pt x="35" y="8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5" y="60"/>
                      <a:pt x="56" y="55"/>
                      <a:pt x="59" y="48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8" y="36"/>
                      <a:pt x="69" y="34"/>
                      <a:pt x="69" y="31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18"/>
                      <a:pt x="68" y="16"/>
                      <a:pt x="66" y="15"/>
                    </a:cubicBezTo>
                    <a:close/>
                  </a:path>
                </a:pathLst>
              </a:custGeom>
              <a:solidFill>
                <a:srgbClr val="E1BC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88" name="Freeform 3403"/>
              <p:cNvSpPr>
                <a:spLocks/>
              </p:cNvSpPr>
              <p:nvPr/>
            </p:nvSpPr>
            <p:spPr bwMode="auto">
              <a:xfrm>
                <a:off x="10047289" y="1223962"/>
                <a:ext cx="881062" cy="749300"/>
              </a:xfrm>
              <a:custGeom>
                <a:avLst/>
                <a:gdLst>
                  <a:gd name="T0" fmla="*/ 0 w 552"/>
                  <a:gd name="T1" fmla="*/ 472 h 472"/>
                  <a:gd name="T2" fmla="*/ 552 w 552"/>
                  <a:gd name="T3" fmla="*/ 472 h 472"/>
                  <a:gd name="T4" fmla="*/ 552 w 552"/>
                  <a:gd name="T5" fmla="*/ 0 h 472"/>
                  <a:gd name="T6" fmla="*/ 364 w 552"/>
                  <a:gd name="T7" fmla="*/ 46 h 472"/>
                  <a:gd name="T8" fmla="*/ 178 w 552"/>
                  <a:gd name="T9" fmla="*/ 158 h 472"/>
                  <a:gd name="T10" fmla="*/ 0 w 552"/>
                  <a:gd name="T11" fmla="*/ 150 h 472"/>
                  <a:gd name="T12" fmla="*/ 0 w 552"/>
                  <a:gd name="T13" fmla="*/ 472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2" h="472">
                    <a:moveTo>
                      <a:pt x="0" y="472"/>
                    </a:moveTo>
                    <a:lnTo>
                      <a:pt x="552" y="472"/>
                    </a:lnTo>
                    <a:lnTo>
                      <a:pt x="552" y="0"/>
                    </a:lnTo>
                    <a:lnTo>
                      <a:pt x="364" y="46"/>
                    </a:lnTo>
                    <a:lnTo>
                      <a:pt x="178" y="158"/>
                    </a:lnTo>
                    <a:lnTo>
                      <a:pt x="0" y="150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/>
            </p:spPr>
            <p:txBody>
              <a:bodyPr vert="horz" wrap="square" lIns="67232" tIns="33616" rIns="67232" bIns="33616" numCol="1" anchor="b" anchorCtr="0" compatLnSpc="1">
                <a:prstTxWarp prst="textNoShape">
                  <a:avLst/>
                </a:prstTxWarp>
              </a:bodyPr>
              <a:lstStyle/>
              <a:p>
                <a:pPr algn="r" defTabSz="672358"/>
                <a:r>
                  <a:rPr lang="en-US" altLang="en-US" sz="662" b="1" dirty="0">
                    <a:solidFill>
                      <a:srgbClr val="FFFFFF"/>
                    </a:solidFill>
                  </a:rPr>
                  <a:t>IT drives business</a:t>
                </a:r>
              </a:p>
              <a:p>
                <a:pPr algn="r" defTabSz="672358"/>
                <a:r>
                  <a:rPr lang="en-US" altLang="en-US" sz="662" b="1" spc="15" dirty="0">
                    <a:solidFill>
                      <a:srgbClr val="FFFFFF"/>
                    </a:solidFill>
                  </a:rPr>
                  <a:t>s</a:t>
                </a:r>
                <a:r>
                  <a:rPr lang="en-US" altLang="en-US" sz="662" b="1" spc="15" dirty="0">
                    <a:solidFill>
                      <a:srgbClr val="FFFFFF"/>
                    </a:solidFill>
                  </a:rPr>
                  <a:t>uccess!</a:t>
                </a:r>
                <a:endParaRPr lang="en-US" altLang="en-US" sz="1324" spc="15" dirty="0">
                  <a:solidFill>
                    <a:srgbClr val="505050"/>
                  </a:solidFill>
                </a:endParaRPr>
              </a:p>
            </p:txBody>
          </p:sp>
          <p:sp>
            <p:nvSpPr>
              <p:cNvPr id="190" name="Rectangle 3408"/>
              <p:cNvSpPr>
                <a:spLocks noChangeArrowheads="1"/>
              </p:cNvSpPr>
              <p:nvPr/>
            </p:nvSpPr>
            <p:spPr bwMode="auto">
              <a:xfrm>
                <a:off x="11068861" y="1142265"/>
                <a:ext cx="1245376" cy="831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>
                  <a:lnSpc>
                    <a:spcPct val="120000"/>
                  </a:lnSpc>
                </a:pPr>
                <a:r>
                  <a:rPr lang="en-US" altLang="en-US" sz="662" b="1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High </a:t>
                </a:r>
                <a:r>
                  <a:rPr lang="en-US" altLang="en-US" sz="662" b="1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IT performance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 correlates with strong business 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performance,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/>
                </a:r>
                <a:b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</a:br>
                <a:r>
                  <a:rPr lang="en-US" altLang="en-US" sz="662" spc="-2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helps boost productivity,</a:t>
                </a:r>
                <a: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/>
                </a:r>
                <a:br>
                  <a:rPr lang="en-US" altLang="en-US" sz="662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</a:br>
                <a:r>
                  <a:rPr lang="en-US" altLang="en-US" sz="662" spc="-15" dirty="0">
                    <a:solidFill>
                      <a:srgbClr val="002050"/>
                    </a:solidFill>
                    <a:latin typeface="Segoe UI" panose="020B0502040204020203" pitchFamily="34" charset="0"/>
                  </a:rPr>
                  <a:t>market share and profit.</a:t>
                </a:r>
                <a:endParaRPr lang="en-US" altLang="en-US" sz="1324" spc="-15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</p:grpSp>
        <p:sp>
          <p:nvSpPr>
            <p:cNvPr id="187" name="Freeform 3402"/>
            <p:cNvSpPr>
              <a:spLocks/>
            </p:cNvSpPr>
            <p:nvPr/>
          </p:nvSpPr>
          <p:spPr bwMode="auto">
            <a:xfrm>
              <a:off x="8939214" y="1462087"/>
              <a:ext cx="1112838" cy="511175"/>
            </a:xfrm>
            <a:custGeom>
              <a:avLst/>
              <a:gdLst>
                <a:gd name="T0" fmla="*/ 0 w 701"/>
                <a:gd name="T1" fmla="*/ 322 h 322"/>
                <a:gd name="T2" fmla="*/ 701 w 701"/>
                <a:gd name="T3" fmla="*/ 322 h 322"/>
                <a:gd name="T4" fmla="*/ 701 w 701"/>
                <a:gd name="T5" fmla="*/ 0 h 322"/>
                <a:gd name="T6" fmla="*/ 560 w 701"/>
                <a:gd name="T7" fmla="*/ 82 h 322"/>
                <a:gd name="T8" fmla="*/ 419 w 701"/>
                <a:gd name="T9" fmla="*/ 123 h 322"/>
                <a:gd name="T10" fmla="*/ 280 w 701"/>
                <a:gd name="T11" fmla="*/ 259 h 322"/>
                <a:gd name="T12" fmla="*/ 140 w 701"/>
                <a:gd name="T13" fmla="*/ 236 h 322"/>
                <a:gd name="T14" fmla="*/ 0 w 701"/>
                <a:gd name="T15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1" h="322">
                  <a:moveTo>
                    <a:pt x="0" y="322"/>
                  </a:moveTo>
                  <a:lnTo>
                    <a:pt x="701" y="322"/>
                  </a:lnTo>
                  <a:lnTo>
                    <a:pt x="701" y="0"/>
                  </a:lnTo>
                  <a:lnTo>
                    <a:pt x="560" y="82"/>
                  </a:lnTo>
                  <a:lnTo>
                    <a:pt x="419" y="123"/>
                  </a:lnTo>
                  <a:lnTo>
                    <a:pt x="280" y="259"/>
                  </a:lnTo>
                  <a:lnTo>
                    <a:pt x="140" y="236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259128" y="3916387"/>
            <a:ext cx="2636403" cy="919769"/>
            <a:chOff x="4432639" y="5326062"/>
            <a:chExt cx="3585691" cy="1250950"/>
          </a:xfrm>
        </p:grpSpPr>
        <p:sp>
          <p:nvSpPr>
            <p:cNvPr id="434" name="Rectangle 3725"/>
            <p:cNvSpPr>
              <a:spLocks noChangeArrowheads="1"/>
            </p:cNvSpPr>
            <p:nvPr/>
          </p:nvSpPr>
          <p:spPr bwMode="auto">
            <a:xfrm>
              <a:off x="4432639" y="6143794"/>
              <a:ext cx="1181666" cy="41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defTabSz="672358"/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Responding to</a:t>
              </a:r>
              <a:b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ongoing needs for</a:t>
              </a:r>
              <a:b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efficiency and growth</a:t>
              </a:r>
              <a:endParaRPr lang="en-US" altLang="en-US" sz="1324" b="1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35" name="Rectangle 3731"/>
            <p:cNvSpPr>
              <a:spLocks noChangeArrowheads="1"/>
            </p:cNvSpPr>
            <p:nvPr/>
          </p:nvSpPr>
          <p:spPr bwMode="auto">
            <a:xfrm>
              <a:off x="6751636" y="6282293"/>
              <a:ext cx="1266694" cy="277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Always keeping all</a:t>
              </a:r>
              <a:b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systems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 </a:t>
              </a: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safe and secure</a:t>
              </a:r>
              <a:endParaRPr lang="en-US" altLang="en-US" sz="1324" b="1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383670" y="5326062"/>
              <a:ext cx="1901367" cy="1250950"/>
              <a:chOff x="5383670" y="5326062"/>
              <a:chExt cx="1901367" cy="1250950"/>
            </a:xfrm>
          </p:grpSpPr>
          <p:sp>
            <p:nvSpPr>
              <p:cNvPr id="676" name="Freeform 12"/>
              <p:cNvSpPr>
                <a:spLocks/>
              </p:cNvSpPr>
              <p:nvPr/>
            </p:nvSpPr>
            <p:spPr bwMode="auto">
              <a:xfrm>
                <a:off x="6179717" y="5650388"/>
                <a:ext cx="121723" cy="129526"/>
              </a:xfrm>
              <a:custGeom>
                <a:avLst/>
                <a:gdLst>
                  <a:gd name="T0" fmla="*/ 56 w 56"/>
                  <a:gd name="T1" fmla="*/ 45 h 59"/>
                  <a:gd name="T2" fmla="*/ 28 w 56"/>
                  <a:gd name="T3" fmla="*/ 59 h 59"/>
                  <a:gd name="T4" fmla="*/ 0 w 56"/>
                  <a:gd name="T5" fmla="*/ 45 h 59"/>
                  <a:gd name="T6" fmla="*/ 0 w 56"/>
                  <a:gd name="T7" fmla="*/ 0 h 59"/>
                  <a:gd name="T8" fmla="*/ 56 w 56"/>
                  <a:gd name="T9" fmla="*/ 0 h 59"/>
                  <a:gd name="T10" fmla="*/ 56 w 56"/>
                  <a:gd name="T11" fmla="*/ 4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59">
                    <a:moveTo>
                      <a:pt x="56" y="45"/>
                    </a:moveTo>
                    <a:cubicBezTo>
                      <a:pt x="56" y="45"/>
                      <a:pt x="48" y="59"/>
                      <a:pt x="28" y="59"/>
                    </a:cubicBezTo>
                    <a:cubicBezTo>
                      <a:pt x="9" y="59"/>
                      <a:pt x="0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" y="0"/>
                      <a:pt x="56" y="0"/>
                      <a:pt x="56" y="0"/>
                    </a:cubicBezTo>
                    <a:lnTo>
                      <a:pt x="56" y="45"/>
                    </a:lnTo>
                    <a:close/>
                  </a:path>
                </a:pathLst>
              </a:custGeom>
              <a:solidFill>
                <a:srgbClr val="CEA578"/>
              </a:solidFill>
              <a:ln>
                <a:noFill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>
                  <a:solidFill>
                    <a:srgbClr val="404040"/>
                  </a:solidFill>
                </a:endParaRPr>
              </a:p>
            </p:txBody>
          </p:sp>
          <p:sp>
            <p:nvSpPr>
              <p:cNvPr id="674" name="Freeform 10"/>
              <p:cNvSpPr>
                <a:spLocks/>
              </p:cNvSpPr>
              <p:nvPr/>
            </p:nvSpPr>
            <p:spPr bwMode="auto">
              <a:xfrm>
                <a:off x="6140811" y="5400162"/>
                <a:ext cx="237203" cy="288702"/>
              </a:xfrm>
              <a:custGeom>
                <a:avLst/>
                <a:gdLst>
                  <a:gd name="T0" fmla="*/ 98 w 109"/>
                  <a:gd name="T1" fmla="*/ 75 h 132"/>
                  <a:gd name="T2" fmla="*/ 38 w 109"/>
                  <a:gd name="T3" fmla="*/ 124 h 132"/>
                  <a:gd name="T4" fmla="*/ 10 w 109"/>
                  <a:gd name="T5" fmla="*/ 50 h 132"/>
                  <a:gd name="T6" fmla="*/ 76 w 109"/>
                  <a:gd name="T7" fmla="*/ 8 h 132"/>
                  <a:gd name="T8" fmla="*/ 98 w 109"/>
                  <a:gd name="T9" fmla="*/ 7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32">
                    <a:moveTo>
                      <a:pt x="98" y="75"/>
                    </a:moveTo>
                    <a:cubicBezTo>
                      <a:pt x="88" y="107"/>
                      <a:pt x="64" y="132"/>
                      <a:pt x="38" y="124"/>
                    </a:cubicBezTo>
                    <a:cubicBezTo>
                      <a:pt x="12" y="115"/>
                      <a:pt x="0" y="82"/>
                      <a:pt x="10" y="50"/>
                    </a:cubicBezTo>
                    <a:cubicBezTo>
                      <a:pt x="21" y="19"/>
                      <a:pt x="50" y="0"/>
                      <a:pt x="76" y="8"/>
                    </a:cubicBezTo>
                    <a:cubicBezTo>
                      <a:pt x="102" y="17"/>
                      <a:pt x="109" y="43"/>
                      <a:pt x="98" y="7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>
                  <a:solidFill>
                    <a:srgbClr val="404040"/>
                  </a:solidFill>
                </a:endParaRPr>
              </a:p>
            </p:txBody>
          </p:sp>
          <p:sp>
            <p:nvSpPr>
              <p:cNvPr id="675" name="Freeform 11"/>
              <p:cNvSpPr>
                <a:spLocks/>
              </p:cNvSpPr>
              <p:nvPr/>
            </p:nvSpPr>
            <p:spPr bwMode="auto">
              <a:xfrm>
                <a:off x="6101689" y="5402262"/>
                <a:ext cx="237203" cy="268414"/>
              </a:xfrm>
              <a:custGeom>
                <a:avLst/>
                <a:gdLst>
                  <a:gd name="T0" fmla="*/ 93 w 109"/>
                  <a:gd name="T1" fmla="*/ 39 h 123"/>
                  <a:gd name="T2" fmla="*/ 83 w 109"/>
                  <a:gd name="T3" fmla="*/ 111 h 123"/>
                  <a:gd name="T4" fmla="*/ 16 w 109"/>
                  <a:gd name="T5" fmla="*/ 84 h 123"/>
                  <a:gd name="T6" fmla="*/ 25 w 109"/>
                  <a:gd name="T7" fmla="*/ 12 h 123"/>
                  <a:gd name="T8" fmla="*/ 93 w 109"/>
                  <a:gd name="T9" fmla="*/ 3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123">
                    <a:moveTo>
                      <a:pt x="93" y="39"/>
                    </a:moveTo>
                    <a:cubicBezTo>
                      <a:pt x="109" y="66"/>
                      <a:pt x="104" y="98"/>
                      <a:pt x="83" y="111"/>
                    </a:cubicBezTo>
                    <a:cubicBezTo>
                      <a:pt x="62" y="123"/>
                      <a:pt x="32" y="111"/>
                      <a:pt x="16" y="84"/>
                    </a:cubicBezTo>
                    <a:cubicBezTo>
                      <a:pt x="0" y="57"/>
                      <a:pt x="4" y="25"/>
                      <a:pt x="25" y="12"/>
                    </a:cubicBezTo>
                    <a:cubicBezTo>
                      <a:pt x="47" y="0"/>
                      <a:pt x="77" y="12"/>
                      <a:pt x="93" y="3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>
                  <a:solidFill>
                    <a:srgbClr val="404040"/>
                  </a:solidFill>
                </a:endParaRPr>
              </a:p>
            </p:txBody>
          </p:sp>
          <p:sp>
            <p:nvSpPr>
              <p:cNvPr id="673" name="Freeform 5"/>
              <p:cNvSpPr>
                <a:spLocks/>
              </p:cNvSpPr>
              <p:nvPr/>
            </p:nvSpPr>
            <p:spPr bwMode="auto">
              <a:xfrm>
                <a:off x="5923787" y="5792399"/>
                <a:ext cx="599250" cy="766893"/>
              </a:xfrm>
              <a:custGeom>
                <a:avLst/>
                <a:gdLst>
                  <a:gd name="T0" fmla="*/ 384 w 384"/>
                  <a:gd name="T1" fmla="*/ 823 h 823"/>
                  <a:gd name="T2" fmla="*/ 0 w 384"/>
                  <a:gd name="T3" fmla="*/ 823 h 823"/>
                  <a:gd name="T4" fmla="*/ 55 w 384"/>
                  <a:gd name="T5" fmla="*/ 0 h 823"/>
                  <a:gd name="T6" fmla="*/ 203 w 384"/>
                  <a:gd name="T7" fmla="*/ 46 h 823"/>
                  <a:gd name="T8" fmla="*/ 331 w 384"/>
                  <a:gd name="T9" fmla="*/ 0 h 823"/>
                  <a:gd name="T10" fmla="*/ 384 w 384"/>
                  <a:gd name="T11" fmla="*/ 823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4" h="823">
                    <a:moveTo>
                      <a:pt x="384" y="823"/>
                    </a:moveTo>
                    <a:lnTo>
                      <a:pt x="0" y="823"/>
                    </a:lnTo>
                    <a:lnTo>
                      <a:pt x="55" y="0"/>
                    </a:lnTo>
                    <a:lnTo>
                      <a:pt x="203" y="46"/>
                    </a:lnTo>
                    <a:lnTo>
                      <a:pt x="331" y="0"/>
                    </a:lnTo>
                    <a:lnTo>
                      <a:pt x="384" y="823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>
                  <a:solidFill>
                    <a:srgbClr val="404040"/>
                  </a:solidFill>
                </a:endParaRPr>
              </a:p>
            </p:txBody>
          </p:sp>
          <p:sp>
            <p:nvSpPr>
              <p:cNvPr id="679" name="Freeform 19"/>
              <p:cNvSpPr>
                <a:spLocks/>
              </p:cNvSpPr>
              <p:nvPr/>
            </p:nvSpPr>
            <p:spPr bwMode="auto">
              <a:xfrm>
                <a:off x="6118856" y="5503697"/>
                <a:ext cx="241885" cy="216916"/>
              </a:xfrm>
              <a:custGeom>
                <a:avLst/>
                <a:gdLst>
                  <a:gd name="T0" fmla="*/ 106 w 111"/>
                  <a:gd name="T1" fmla="*/ 24 h 99"/>
                  <a:gd name="T2" fmla="*/ 103 w 111"/>
                  <a:gd name="T3" fmla="*/ 23 h 99"/>
                  <a:gd name="T4" fmla="*/ 103 w 111"/>
                  <a:gd name="T5" fmla="*/ 16 h 99"/>
                  <a:gd name="T6" fmla="*/ 103 w 111"/>
                  <a:gd name="T7" fmla="*/ 14 h 99"/>
                  <a:gd name="T8" fmla="*/ 103 w 111"/>
                  <a:gd name="T9" fmla="*/ 13 h 99"/>
                  <a:gd name="T10" fmla="*/ 102 w 111"/>
                  <a:gd name="T11" fmla="*/ 12 h 99"/>
                  <a:gd name="T12" fmla="*/ 102 w 111"/>
                  <a:gd name="T13" fmla="*/ 11 h 99"/>
                  <a:gd name="T14" fmla="*/ 102 w 111"/>
                  <a:gd name="T15" fmla="*/ 10 h 99"/>
                  <a:gd name="T16" fmla="*/ 102 w 111"/>
                  <a:gd name="T17" fmla="*/ 9 h 99"/>
                  <a:gd name="T18" fmla="*/ 102 w 111"/>
                  <a:gd name="T19" fmla="*/ 9 h 99"/>
                  <a:gd name="T20" fmla="*/ 101 w 111"/>
                  <a:gd name="T21" fmla="*/ 6 h 99"/>
                  <a:gd name="T22" fmla="*/ 100 w 111"/>
                  <a:gd name="T23" fmla="*/ 6 h 99"/>
                  <a:gd name="T24" fmla="*/ 100 w 111"/>
                  <a:gd name="T25" fmla="*/ 5 h 99"/>
                  <a:gd name="T26" fmla="*/ 99 w 111"/>
                  <a:gd name="T27" fmla="*/ 4 h 99"/>
                  <a:gd name="T28" fmla="*/ 99 w 111"/>
                  <a:gd name="T29" fmla="*/ 3 h 99"/>
                  <a:gd name="T30" fmla="*/ 99 w 111"/>
                  <a:gd name="T31" fmla="*/ 3 h 99"/>
                  <a:gd name="T32" fmla="*/ 90 w 111"/>
                  <a:gd name="T33" fmla="*/ 4 h 99"/>
                  <a:gd name="T34" fmla="*/ 74 w 111"/>
                  <a:gd name="T35" fmla="*/ 0 h 99"/>
                  <a:gd name="T36" fmla="*/ 45 w 111"/>
                  <a:gd name="T37" fmla="*/ 4 h 99"/>
                  <a:gd name="T38" fmla="*/ 15 w 111"/>
                  <a:gd name="T39" fmla="*/ 0 h 99"/>
                  <a:gd name="T40" fmla="*/ 11 w 111"/>
                  <a:gd name="T41" fmla="*/ 5 h 99"/>
                  <a:gd name="T42" fmla="*/ 11 w 111"/>
                  <a:gd name="T43" fmla="*/ 5 h 99"/>
                  <a:gd name="T44" fmla="*/ 10 w 111"/>
                  <a:gd name="T45" fmla="*/ 7 h 99"/>
                  <a:gd name="T46" fmla="*/ 10 w 111"/>
                  <a:gd name="T47" fmla="*/ 7 h 99"/>
                  <a:gd name="T48" fmla="*/ 9 w 111"/>
                  <a:gd name="T49" fmla="*/ 9 h 99"/>
                  <a:gd name="T50" fmla="*/ 9 w 111"/>
                  <a:gd name="T51" fmla="*/ 9 h 99"/>
                  <a:gd name="T52" fmla="*/ 9 w 111"/>
                  <a:gd name="T53" fmla="*/ 11 h 99"/>
                  <a:gd name="T54" fmla="*/ 9 w 111"/>
                  <a:gd name="T55" fmla="*/ 12 h 99"/>
                  <a:gd name="T56" fmla="*/ 8 w 111"/>
                  <a:gd name="T57" fmla="*/ 13 h 99"/>
                  <a:gd name="T58" fmla="*/ 8 w 111"/>
                  <a:gd name="T59" fmla="*/ 14 h 99"/>
                  <a:gd name="T60" fmla="*/ 8 w 111"/>
                  <a:gd name="T61" fmla="*/ 16 h 99"/>
                  <a:gd name="T62" fmla="*/ 8 w 111"/>
                  <a:gd name="T63" fmla="*/ 23 h 99"/>
                  <a:gd name="T64" fmla="*/ 7 w 111"/>
                  <a:gd name="T65" fmla="*/ 23 h 99"/>
                  <a:gd name="T66" fmla="*/ 0 w 111"/>
                  <a:gd name="T67" fmla="*/ 31 h 99"/>
                  <a:gd name="T68" fmla="*/ 0 w 111"/>
                  <a:gd name="T69" fmla="*/ 49 h 99"/>
                  <a:gd name="T70" fmla="*/ 8 w 111"/>
                  <a:gd name="T71" fmla="*/ 57 h 99"/>
                  <a:gd name="T72" fmla="*/ 34 w 111"/>
                  <a:gd name="T73" fmla="*/ 99 h 99"/>
                  <a:gd name="T74" fmla="*/ 77 w 111"/>
                  <a:gd name="T75" fmla="*/ 99 h 99"/>
                  <a:gd name="T76" fmla="*/ 103 w 111"/>
                  <a:gd name="T77" fmla="*/ 57 h 99"/>
                  <a:gd name="T78" fmla="*/ 111 w 111"/>
                  <a:gd name="T79" fmla="*/ 49 h 99"/>
                  <a:gd name="T80" fmla="*/ 111 w 111"/>
                  <a:gd name="T81" fmla="*/ 31 h 99"/>
                  <a:gd name="T82" fmla="*/ 106 w 111"/>
                  <a:gd name="T83" fmla="*/ 2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1" h="99">
                    <a:moveTo>
                      <a:pt x="106" y="24"/>
                    </a:moveTo>
                    <a:cubicBezTo>
                      <a:pt x="105" y="23"/>
                      <a:pt x="104" y="23"/>
                      <a:pt x="103" y="23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103" y="16"/>
                      <a:pt x="103" y="15"/>
                      <a:pt x="103" y="14"/>
                    </a:cubicBezTo>
                    <a:cubicBezTo>
                      <a:pt x="103" y="14"/>
                      <a:pt x="103" y="14"/>
                      <a:pt x="103" y="13"/>
                    </a:cubicBezTo>
                    <a:cubicBezTo>
                      <a:pt x="103" y="13"/>
                      <a:pt x="103" y="13"/>
                      <a:pt x="102" y="12"/>
                    </a:cubicBezTo>
                    <a:cubicBezTo>
                      <a:pt x="102" y="12"/>
                      <a:pt x="102" y="12"/>
                      <a:pt x="102" y="11"/>
                    </a:cubicBezTo>
                    <a:cubicBezTo>
                      <a:pt x="102" y="11"/>
                      <a:pt x="102" y="11"/>
                      <a:pt x="102" y="10"/>
                    </a:cubicBezTo>
                    <a:cubicBezTo>
                      <a:pt x="102" y="10"/>
                      <a:pt x="102" y="10"/>
                      <a:pt x="102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1" y="8"/>
                      <a:pt x="101" y="7"/>
                      <a:pt x="101" y="6"/>
                    </a:cubicBezTo>
                    <a:cubicBezTo>
                      <a:pt x="100" y="6"/>
                      <a:pt x="100" y="6"/>
                      <a:pt x="100" y="6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100" y="5"/>
                      <a:pt x="100" y="4"/>
                      <a:pt x="99" y="4"/>
                    </a:cubicBezTo>
                    <a:cubicBezTo>
                      <a:pt x="99" y="4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6" y="4"/>
                      <a:pt x="93" y="4"/>
                      <a:pt x="90" y="4"/>
                    </a:cubicBezTo>
                    <a:cubicBezTo>
                      <a:pt x="83" y="4"/>
                      <a:pt x="78" y="2"/>
                      <a:pt x="74" y="0"/>
                    </a:cubicBezTo>
                    <a:cubicBezTo>
                      <a:pt x="67" y="2"/>
                      <a:pt x="57" y="4"/>
                      <a:pt x="45" y="4"/>
                    </a:cubicBezTo>
                    <a:cubicBezTo>
                      <a:pt x="33" y="4"/>
                      <a:pt x="22" y="2"/>
                      <a:pt x="15" y="0"/>
                    </a:cubicBezTo>
                    <a:cubicBezTo>
                      <a:pt x="14" y="1"/>
                      <a:pt x="12" y="3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0" y="6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7" y="23"/>
                      <a:pt x="7" y="23"/>
                    </a:cubicBezTo>
                    <a:cubicBezTo>
                      <a:pt x="3" y="24"/>
                      <a:pt x="0" y="27"/>
                      <a:pt x="0" y="31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3"/>
                      <a:pt x="4" y="57"/>
                      <a:pt x="8" y="57"/>
                    </a:cubicBezTo>
                    <a:cubicBezTo>
                      <a:pt x="8" y="57"/>
                      <a:pt x="22" y="99"/>
                      <a:pt x="34" y="99"/>
                    </a:cubicBezTo>
                    <a:cubicBezTo>
                      <a:pt x="77" y="99"/>
                      <a:pt x="77" y="99"/>
                      <a:pt x="77" y="99"/>
                    </a:cubicBezTo>
                    <a:cubicBezTo>
                      <a:pt x="89" y="99"/>
                      <a:pt x="103" y="57"/>
                      <a:pt x="103" y="57"/>
                    </a:cubicBezTo>
                    <a:cubicBezTo>
                      <a:pt x="107" y="57"/>
                      <a:pt x="111" y="53"/>
                      <a:pt x="111" y="4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11" y="28"/>
                      <a:pt x="109" y="25"/>
                      <a:pt x="106" y="24"/>
                    </a:cubicBezTo>
                    <a:close/>
                  </a:path>
                </a:pathLst>
              </a:custGeom>
              <a:solidFill>
                <a:srgbClr val="DFBA8D"/>
              </a:solidFill>
              <a:ln>
                <a:noFill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>
                  <a:solidFill>
                    <a:srgbClr val="404040"/>
                  </a:solidFill>
                </a:endParaRPr>
              </a:p>
            </p:txBody>
          </p:sp>
          <p:sp>
            <p:nvSpPr>
              <p:cNvPr id="680" name="Freeform 27"/>
              <p:cNvSpPr>
                <a:spLocks/>
              </p:cNvSpPr>
              <p:nvPr/>
            </p:nvSpPr>
            <p:spPr bwMode="auto">
              <a:xfrm>
                <a:off x="6009618" y="5764309"/>
                <a:ext cx="452559" cy="603932"/>
              </a:xfrm>
              <a:custGeom>
                <a:avLst/>
                <a:gdLst>
                  <a:gd name="T0" fmla="*/ 203 w 290"/>
                  <a:gd name="T1" fmla="*/ 3 h 387"/>
                  <a:gd name="T2" fmla="*/ 148 w 290"/>
                  <a:gd name="T3" fmla="*/ 47 h 387"/>
                  <a:gd name="T4" fmla="*/ 92 w 290"/>
                  <a:gd name="T5" fmla="*/ 0 h 387"/>
                  <a:gd name="T6" fmla="*/ 0 w 290"/>
                  <a:gd name="T7" fmla="*/ 18 h 387"/>
                  <a:gd name="T8" fmla="*/ 35 w 290"/>
                  <a:gd name="T9" fmla="*/ 387 h 387"/>
                  <a:gd name="T10" fmla="*/ 250 w 290"/>
                  <a:gd name="T11" fmla="*/ 387 h 387"/>
                  <a:gd name="T12" fmla="*/ 290 w 290"/>
                  <a:gd name="T13" fmla="*/ 14 h 387"/>
                  <a:gd name="T14" fmla="*/ 203 w 290"/>
                  <a:gd name="T15" fmla="*/ 3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" h="387">
                    <a:moveTo>
                      <a:pt x="203" y="3"/>
                    </a:moveTo>
                    <a:lnTo>
                      <a:pt x="148" y="47"/>
                    </a:lnTo>
                    <a:lnTo>
                      <a:pt x="92" y="0"/>
                    </a:lnTo>
                    <a:lnTo>
                      <a:pt x="0" y="18"/>
                    </a:lnTo>
                    <a:lnTo>
                      <a:pt x="35" y="387"/>
                    </a:lnTo>
                    <a:lnTo>
                      <a:pt x="250" y="387"/>
                    </a:lnTo>
                    <a:lnTo>
                      <a:pt x="290" y="14"/>
                    </a:lnTo>
                    <a:lnTo>
                      <a:pt x="203" y="3"/>
                    </a:ln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24">
                  <a:solidFill>
                    <a:srgbClr val="404040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5383670" y="5450198"/>
                <a:ext cx="325437" cy="354012"/>
                <a:chOff x="5395100" y="5514975"/>
                <a:chExt cx="325437" cy="354012"/>
              </a:xfrm>
            </p:grpSpPr>
            <p:sp>
              <p:nvSpPr>
                <p:cNvPr id="428" name="Freeform 3763"/>
                <p:cNvSpPr>
                  <a:spLocks/>
                </p:cNvSpPr>
                <p:nvPr/>
              </p:nvSpPr>
              <p:spPr bwMode="auto">
                <a:xfrm>
                  <a:off x="5395100" y="5748337"/>
                  <a:ext cx="100013" cy="42863"/>
                </a:xfrm>
                <a:custGeom>
                  <a:avLst/>
                  <a:gdLst>
                    <a:gd name="T0" fmla="*/ 17 w 49"/>
                    <a:gd name="T1" fmla="*/ 13 h 21"/>
                    <a:gd name="T2" fmla="*/ 0 w 49"/>
                    <a:gd name="T3" fmla="*/ 5 h 21"/>
                    <a:gd name="T4" fmla="*/ 30 w 49"/>
                    <a:gd name="T5" fmla="*/ 1 h 21"/>
                    <a:gd name="T6" fmla="*/ 49 w 49"/>
                    <a:gd name="T7" fmla="*/ 21 h 21"/>
                    <a:gd name="T8" fmla="*/ 17 w 49"/>
                    <a:gd name="T9" fmla="*/ 1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21">
                      <a:moveTo>
                        <a:pt x="17" y="13"/>
                      </a:moveTo>
                      <a:cubicBezTo>
                        <a:pt x="9" y="13"/>
                        <a:pt x="2" y="7"/>
                        <a:pt x="0" y="5"/>
                      </a:cubicBezTo>
                      <a:cubicBezTo>
                        <a:pt x="10" y="13"/>
                        <a:pt x="16" y="2"/>
                        <a:pt x="30" y="1"/>
                      </a:cubicBezTo>
                      <a:cubicBezTo>
                        <a:pt x="48" y="0"/>
                        <a:pt x="49" y="21"/>
                        <a:pt x="49" y="21"/>
                      </a:cubicBezTo>
                      <a:cubicBezTo>
                        <a:pt x="39" y="8"/>
                        <a:pt x="26" y="12"/>
                        <a:pt x="17" y="13"/>
                      </a:cubicBezTo>
                      <a:close/>
                    </a:path>
                  </a:pathLst>
                </a:cu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29" name="Freeform 3764"/>
                <p:cNvSpPr>
                  <a:spLocks/>
                </p:cNvSpPr>
                <p:nvPr/>
              </p:nvSpPr>
              <p:spPr bwMode="auto">
                <a:xfrm>
                  <a:off x="5395100" y="5757862"/>
                  <a:ext cx="100013" cy="38100"/>
                </a:xfrm>
                <a:custGeom>
                  <a:avLst/>
                  <a:gdLst>
                    <a:gd name="T0" fmla="*/ 0 w 49"/>
                    <a:gd name="T1" fmla="*/ 0 h 18"/>
                    <a:gd name="T2" fmla="*/ 0 w 49"/>
                    <a:gd name="T3" fmla="*/ 0 h 18"/>
                    <a:gd name="T4" fmla="*/ 17 w 49"/>
                    <a:gd name="T5" fmla="*/ 8 h 18"/>
                    <a:gd name="T6" fmla="*/ 49 w 49"/>
                    <a:gd name="T7" fmla="*/ 16 h 18"/>
                    <a:gd name="T8" fmla="*/ 24 w 49"/>
                    <a:gd name="T9" fmla="*/ 18 h 18"/>
                    <a:gd name="T10" fmla="*/ 0 w 49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18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2"/>
                        <a:pt x="9" y="8"/>
                        <a:pt x="17" y="8"/>
                      </a:cubicBezTo>
                      <a:cubicBezTo>
                        <a:pt x="26" y="7"/>
                        <a:pt x="39" y="3"/>
                        <a:pt x="49" y="16"/>
                      </a:cubicBezTo>
                      <a:cubicBezTo>
                        <a:pt x="38" y="13"/>
                        <a:pt x="36" y="18"/>
                        <a:pt x="24" y="18"/>
                      </a:cubicBezTo>
                      <a:cubicBezTo>
                        <a:pt x="11" y="1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30" name="Freeform 3766"/>
                <p:cNvSpPr>
                  <a:spLocks/>
                </p:cNvSpPr>
                <p:nvPr/>
              </p:nvSpPr>
              <p:spPr bwMode="auto">
                <a:xfrm>
                  <a:off x="5484000" y="5597525"/>
                  <a:ext cx="23813" cy="241300"/>
                </a:xfrm>
                <a:custGeom>
                  <a:avLst/>
                  <a:gdLst>
                    <a:gd name="T0" fmla="*/ 15 w 15"/>
                    <a:gd name="T1" fmla="*/ 152 h 152"/>
                    <a:gd name="T2" fmla="*/ 7 w 15"/>
                    <a:gd name="T3" fmla="*/ 152 h 152"/>
                    <a:gd name="T4" fmla="*/ 0 w 15"/>
                    <a:gd name="T5" fmla="*/ 0 h 152"/>
                    <a:gd name="T6" fmla="*/ 7 w 15"/>
                    <a:gd name="T7" fmla="*/ 0 h 152"/>
                    <a:gd name="T8" fmla="*/ 15 w 15"/>
                    <a:gd name="T9" fmla="*/ 152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2">
                      <a:moveTo>
                        <a:pt x="15" y="152"/>
                      </a:moveTo>
                      <a:lnTo>
                        <a:pt x="7" y="152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15" y="152"/>
                      </a:lnTo>
                      <a:close/>
                    </a:path>
                  </a:pathLst>
                </a:cu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31" name="Oval 3774"/>
                <p:cNvSpPr>
                  <a:spLocks noChangeArrowheads="1"/>
                </p:cNvSpPr>
                <p:nvPr/>
              </p:nvSpPr>
              <p:spPr bwMode="auto">
                <a:xfrm>
                  <a:off x="5422087" y="5565775"/>
                  <a:ext cx="134938" cy="139700"/>
                </a:xfrm>
                <a:prstGeom prst="ellipse">
                  <a:avLst/>
                </a:pr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3" name="Freeform 3767"/>
                <p:cNvSpPr>
                  <a:spLocks/>
                </p:cNvSpPr>
                <p:nvPr/>
              </p:nvSpPr>
              <p:spPr bwMode="auto">
                <a:xfrm>
                  <a:off x="5615762" y="5535612"/>
                  <a:ext cx="22225" cy="314325"/>
                </a:xfrm>
                <a:custGeom>
                  <a:avLst/>
                  <a:gdLst>
                    <a:gd name="T0" fmla="*/ 0 w 14"/>
                    <a:gd name="T1" fmla="*/ 198 h 198"/>
                    <a:gd name="T2" fmla="*/ 8 w 14"/>
                    <a:gd name="T3" fmla="*/ 198 h 198"/>
                    <a:gd name="T4" fmla="*/ 14 w 14"/>
                    <a:gd name="T5" fmla="*/ 1 h 198"/>
                    <a:gd name="T6" fmla="*/ 5 w 14"/>
                    <a:gd name="T7" fmla="*/ 0 h 198"/>
                    <a:gd name="T8" fmla="*/ 0 w 14"/>
                    <a:gd name="T9" fmla="*/ 198 h 1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98">
                      <a:moveTo>
                        <a:pt x="0" y="198"/>
                      </a:moveTo>
                      <a:lnTo>
                        <a:pt x="8" y="198"/>
                      </a:lnTo>
                      <a:lnTo>
                        <a:pt x="14" y="1"/>
                      </a:lnTo>
                      <a:lnTo>
                        <a:pt x="5" y="0"/>
                      </a:lnTo>
                      <a:lnTo>
                        <a:pt x="0" y="198"/>
                      </a:lnTo>
                      <a:close/>
                    </a:path>
                  </a:pathLst>
                </a:cu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4" name="Oval 3768"/>
                <p:cNvSpPr>
                  <a:spLocks noChangeArrowheads="1"/>
                </p:cNvSpPr>
                <p:nvPr/>
              </p:nvSpPr>
              <p:spPr bwMode="auto">
                <a:xfrm>
                  <a:off x="5555437" y="5514975"/>
                  <a:ext cx="150813" cy="150812"/>
                </a:xfrm>
                <a:prstGeom prst="ellipse">
                  <a:avLst/>
                </a:pr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5" name="Freeform 3769"/>
                <p:cNvSpPr>
                  <a:spLocks/>
                </p:cNvSpPr>
                <p:nvPr/>
              </p:nvSpPr>
              <p:spPr bwMode="auto">
                <a:xfrm>
                  <a:off x="5499875" y="5710237"/>
                  <a:ext cx="90488" cy="47625"/>
                </a:xfrm>
                <a:custGeom>
                  <a:avLst/>
                  <a:gdLst>
                    <a:gd name="T0" fmla="*/ 31 w 44"/>
                    <a:gd name="T1" fmla="*/ 10 h 23"/>
                    <a:gd name="T2" fmla="*/ 44 w 44"/>
                    <a:gd name="T3" fmla="*/ 0 h 23"/>
                    <a:gd name="T4" fmla="*/ 16 w 44"/>
                    <a:gd name="T5" fmla="*/ 2 h 23"/>
                    <a:gd name="T6" fmla="*/ 2 w 44"/>
                    <a:gd name="T7" fmla="*/ 23 h 23"/>
                    <a:gd name="T8" fmla="*/ 31 w 44"/>
                    <a:gd name="T9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23">
                      <a:moveTo>
                        <a:pt x="31" y="10"/>
                      </a:moveTo>
                      <a:cubicBezTo>
                        <a:pt x="38" y="9"/>
                        <a:pt x="43" y="2"/>
                        <a:pt x="44" y="0"/>
                      </a:cubicBezTo>
                      <a:cubicBezTo>
                        <a:pt x="37" y="9"/>
                        <a:pt x="29" y="0"/>
                        <a:pt x="16" y="2"/>
                      </a:cubicBezTo>
                      <a:cubicBezTo>
                        <a:pt x="0" y="4"/>
                        <a:pt x="2" y="23"/>
                        <a:pt x="2" y="23"/>
                      </a:cubicBezTo>
                      <a:cubicBezTo>
                        <a:pt x="10" y="9"/>
                        <a:pt x="22" y="11"/>
                        <a:pt x="31" y="10"/>
                      </a:cubicBezTo>
                      <a:close/>
                    </a:path>
                  </a:pathLst>
                </a:cu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6" name="Freeform 3770"/>
                <p:cNvSpPr>
                  <a:spLocks/>
                </p:cNvSpPr>
                <p:nvPr/>
              </p:nvSpPr>
              <p:spPr bwMode="auto">
                <a:xfrm>
                  <a:off x="5504637" y="5710237"/>
                  <a:ext cx="85725" cy="47625"/>
                </a:xfrm>
                <a:custGeom>
                  <a:avLst/>
                  <a:gdLst>
                    <a:gd name="T0" fmla="*/ 42 w 42"/>
                    <a:gd name="T1" fmla="*/ 0 h 23"/>
                    <a:gd name="T2" fmla="*/ 42 w 42"/>
                    <a:gd name="T3" fmla="*/ 0 h 23"/>
                    <a:gd name="T4" fmla="*/ 28 w 42"/>
                    <a:gd name="T5" fmla="*/ 10 h 23"/>
                    <a:gd name="T6" fmla="*/ 0 w 42"/>
                    <a:gd name="T7" fmla="*/ 23 h 23"/>
                    <a:gd name="T8" fmla="*/ 24 w 42"/>
                    <a:gd name="T9" fmla="*/ 21 h 23"/>
                    <a:gd name="T10" fmla="*/ 42 w 42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2" h="23">
                      <a:moveTo>
                        <a:pt x="42" y="0"/>
                      </a:move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2"/>
                        <a:pt x="36" y="9"/>
                        <a:pt x="28" y="10"/>
                      </a:cubicBezTo>
                      <a:cubicBezTo>
                        <a:pt x="20" y="11"/>
                        <a:pt x="7" y="9"/>
                        <a:pt x="0" y="23"/>
                      </a:cubicBezTo>
                      <a:cubicBezTo>
                        <a:pt x="10" y="19"/>
                        <a:pt x="13" y="23"/>
                        <a:pt x="24" y="21"/>
                      </a:cubicBezTo>
                      <a:cubicBezTo>
                        <a:pt x="36" y="18"/>
                        <a:pt x="42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7" name="Freeform 3771"/>
                <p:cNvSpPr>
                  <a:spLocks/>
                </p:cNvSpPr>
                <p:nvPr/>
              </p:nvSpPr>
              <p:spPr bwMode="auto">
                <a:xfrm>
                  <a:off x="5628462" y="5715000"/>
                  <a:ext cx="92075" cy="41275"/>
                </a:xfrm>
                <a:custGeom>
                  <a:avLst/>
                  <a:gdLst>
                    <a:gd name="T0" fmla="*/ 30 w 45"/>
                    <a:gd name="T1" fmla="*/ 11 h 20"/>
                    <a:gd name="T2" fmla="*/ 45 w 45"/>
                    <a:gd name="T3" fmla="*/ 3 h 20"/>
                    <a:gd name="T4" fmla="*/ 17 w 45"/>
                    <a:gd name="T5" fmla="*/ 1 h 20"/>
                    <a:gd name="T6" fmla="*/ 0 w 45"/>
                    <a:gd name="T7" fmla="*/ 20 h 20"/>
                    <a:gd name="T8" fmla="*/ 30 w 45"/>
                    <a:gd name="T9" fmla="*/ 1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20">
                      <a:moveTo>
                        <a:pt x="30" y="11"/>
                      </a:moveTo>
                      <a:cubicBezTo>
                        <a:pt x="37" y="11"/>
                        <a:pt x="43" y="5"/>
                        <a:pt x="45" y="3"/>
                      </a:cubicBezTo>
                      <a:cubicBezTo>
                        <a:pt x="36" y="11"/>
                        <a:pt x="30" y="1"/>
                        <a:pt x="17" y="1"/>
                      </a:cubicBezTo>
                      <a:cubicBezTo>
                        <a:pt x="0" y="0"/>
                        <a:pt x="0" y="20"/>
                        <a:pt x="0" y="20"/>
                      </a:cubicBezTo>
                      <a:cubicBezTo>
                        <a:pt x="9" y="8"/>
                        <a:pt x="21" y="11"/>
                        <a:pt x="30" y="11"/>
                      </a:cubicBezTo>
                      <a:close/>
                    </a:path>
                  </a:pathLst>
                </a:cu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8" name="Freeform 3772"/>
                <p:cNvSpPr>
                  <a:spLocks/>
                </p:cNvSpPr>
                <p:nvPr/>
              </p:nvSpPr>
              <p:spPr bwMode="auto">
                <a:xfrm>
                  <a:off x="5628462" y="5721350"/>
                  <a:ext cx="92075" cy="39687"/>
                </a:xfrm>
                <a:custGeom>
                  <a:avLst/>
                  <a:gdLst>
                    <a:gd name="T0" fmla="*/ 45 w 45"/>
                    <a:gd name="T1" fmla="*/ 0 h 19"/>
                    <a:gd name="T2" fmla="*/ 45 w 45"/>
                    <a:gd name="T3" fmla="*/ 0 h 19"/>
                    <a:gd name="T4" fmla="*/ 30 w 45"/>
                    <a:gd name="T5" fmla="*/ 8 h 19"/>
                    <a:gd name="T6" fmla="*/ 0 w 45"/>
                    <a:gd name="T7" fmla="*/ 17 h 19"/>
                    <a:gd name="T8" fmla="*/ 24 w 45"/>
                    <a:gd name="T9" fmla="*/ 18 h 19"/>
                    <a:gd name="T10" fmla="*/ 45 w 45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9">
                      <a:moveTo>
                        <a:pt x="45" y="0"/>
                      </a:move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43" y="2"/>
                        <a:pt x="37" y="8"/>
                        <a:pt x="30" y="8"/>
                      </a:cubicBezTo>
                      <a:cubicBezTo>
                        <a:pt x="21" y="8"/>
                        <a:pt x="9" y="5"/>
                        <a:pt x="0" y="17"/>
                      </a:cubicBezTo>
                      <a:cubicBezTo>
                        <a:pt x="10" y="14"/>
                        <a:pt x="12" y="19"/>
                        <a:pt x="24" y="18"/>
                      </a:cubicBezTo>
                      <a:cubicBezTo>
                        <a:pt x="36" y="17"/>
                        <a:pt x="45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9" name="Freeform 3773"/>
                <p:cNvSpPr>
                  <a:spLocks/>
                </p:cNvSpPr>
                <p:nvPr/>
              </p:nvSpPr>
              <p:spPr bwMode="auto">
                <a:xfrm>
                  <a:off x="5404625" y="5805487"/>
                  <a:ext cx="301625" cy="63500"/>
                </a:xfrm>
                <a:custGeom>
                  <a:avLst/>
                  <a:gdLst>
                    <a:gd name="T0" fmla="*/ 73 w 146"/>
                    <a:gd name="T1" fmla="*/ 0 h 30"/>
                    <a:gd name="T2" fmla="*/ 35 w 146"/>
                    <a:gd name="T3" fmla="*/ 14 h 30"/>
                    <a:gd name="T4" fmla="*/ 0 w 146"/>
                    <a:gd name="T5" fmla="*/ 30 h 30"/>
                    <a:gd name="T6" fmla="*/ 146 w 146"/>
                    <a:gd name="T7" fmla="*/ 30 h 30"/>
                    <a:gd name="T8" fmla="*/ 111 w 146"/>
                    <a:gd name="T9" fmla="*/ 14 h 30"/>
                    <a:gd name="T10" fmla="*/ 73 w 146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6" h="30">
                      <a:moveTo>
                        <a:pt x="73" y="0"/>
                      </a:moveTo>
                      <a:cubicBezTo>
                        <a:pt x="59" y="5"/>
                        <a:pt x="47" y="9"/>
                        <a:pt x="35" y="14"/>
                      </a:cubicBezTo>
                      <a:cubicBezTo>
                        <a:pt x="22" y="19"/>
                        <a:pt x="11" y="24"/>
                        <a:pt x="0" y="30"/>
                      </a:cubicBezTo>
                      <a:cubicBezTo>
                        <a:pt x="25" y="30"/>
                        <a:pt x="122" y="30"/>
                        <a:pt x="146" y="30"/>
                      </a:cubicBezTo>
                      <a:cubicBezTo>
                        <a:pt x="134" y="24"/>
                        <a:pt x="123" y="19"/>
                        <a:pt x="111" y="14"/>
                      </a:cubicBezTo>
                      <a:cubicBezTo>
                        <a:pt x="98" y="9"/>
                        <a:pt x="86" y="5"/>
                        <a:pt x="73" y="0"/>
                      </a:cubicBezTo>
                      <a:close/>
                    </a:path>
                  </a:pathLst>
                </a:cu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470" name="Freeform 3775"/>
              <p:cNvSpPr>
                <a:spLocks/>
              </p:cNvSpPr>
              <p:nvPr/>
            </p:nvSpPr>
            <p:spPr bwMode="auto">
              <a:xfrm>
                <a:off x="5738000" y="6242050"/>
                <a:ext cx="906463" cy="334962"/>
              </a:xfrm>
              <a:custGeom>
                <a:avLst/>
                <a:gdLst>
                  <a:gd name="T0" fmla="*/ 372 w 439"/>
                  <a:gd name="T1" fmla="*/ 162 h 162"/>
                  <a:gd name="T2" fmla="*/ 67 w 439"/>
                  <a:gd name="T3" fmla="*/ 162 h 162"/>
                  <a:gd name="T4" fmla="*/ 0 w 439"/>
                  <a:gd name="T5" fmla="*/ 81 h 162"/>
                  <a:gd name="T6" fmla="*/ 0 w 439"/>
                  <a:gd name="T7" fmla="*/ 80 h 162"/>
                  <a:gd name="T8" fmla="*/ 67 w 439"/>
                  <a:gd name="T9" fmla="*/ 0 h 162"/>
                  <a:gd name="T10" fmla="*/ 372 w 439"/>
                  <a:gd name="T11" fmla="*/ 0 h 162"/>
                  <a:gd name="T12" fmla="*/ 439 w 439"/>
                  <a:gd name="T13" fmla="*/ 80 h 162"/>
                  <a:gd name="T14" fmla="*/ 439 w 439"/>
                  <a:gd name="T15" fmla="*/ 81 h 162"/>
                  <a:gd name="T16" fmla="*/ 372 w 439"/>
                  <a:gd name="T17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9" h="162">
                    <a:moveTo>
                      <a:pt x="372" y="162"/>
                    </a:moveTo>
                    <a:cubicBezTo>
                      <a:pt x="67" y="162"/>
                      <a:pt x="67" y="162"/>
                      <a:pt x="67" y="162"/>
                    </a:cubicBezTo>
                    <a:cubicBezTo>
                      <a:pt x="30" y="162"/>
                      <a:pt x="0" y="126"/>
                      <a:pt x="0" y="81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36"/>
                      <a:pt x="30" y="0"/>
                      <a:pt x="67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409" y="0"/>
                      <a:pt x="439" y="36"/>
                      <a:pt x="439" y="80"/>
                    </a:cubicBezTo>
                    <a:cubicBezTo>
                      <a:pt x="439" y="81"/>
                      <a:pt x="439" y="81"/>
                      <a:pt x="439" y="81"/>
                    </a:cubicBezTo>
                    <a:cubicBezTo>
                      <a:pt x="439" y="126"/>
                      <a:pt x="409" y="162"/>
                      <a:pt x="372" y="162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/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6599237" y="5326062"/>
                <a:ext cx="685800" cy="482600"/>
                <a:chOff x="6476187" y="5402262"/>
                <a:chExt cx="685800" cy="482600"/>
              </a:xfrm>
            </p:grpSpPr>
            <p:sp>
              <p:nvSpPr>
                <p:cNvPr id="433" name="Freeform 3463"/>
                <p:cNvSpPr>
                  <a:spLocks/>
                </p:cNvSpPr>
                <p:nvPr/>
              </p:nvSpPr>
              <p:spPr bwMode="auto">
                <a:xfrm>
                  <a:off x="7025462" y="5789612"/>
                  <a:ext cx="25400" cy="7937"/>
                </a:xfrm>
                <a:custGeom>
                  <a:avLst/>
                  <a:gdLst>
                    <a:gd name="T0" fmla="*/ 12 w 12"/>
                    <a:gd name="T1" fmla="*/ 1 h 4"/>
                    <a:gd name="T2" fmla="*/ 9 w 12"/>
                    <a:gd name="T3" fmla="*/ 4 h 4"/>
                    <a:gd name="T4" fmla="*/ 4 w 12"/>
                    <a:gd name="T5" fmla="*/ 4 h 4"/>
                    <a:gd name="T6" fmla="*/ 0 w 12"/>
                    <a:gd name="T7" fmla="*/ 1 h 4"/>
                    <a:gd name="T8" fmla="*/ 0 w 12"/>
                    <a:gd name="T9" fmla="*/ 1 h 4"/>
                    <a:gd name="T10" fmla="*/ 4 w 12"/>
                    <a:gd name="T11" fmla="*/ 0 h 4"/>
                    <a:gd name="T12" fmla="*/ 9 w 12"/>
                    <a:gd name="T13" fmla="*/ 0 h 4"/>
                    <a:gd name="T14" fmla="*/ 12 w 12"/>
                    <a:gd name="T1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4">
                      <a:moveTo>
                        <a:pt x="12" y="1"/>
                      </a:moveTo>
                      <a:cubicBezTo>
                        <a:pt x="12" y="2"/>
                        <a:pt x="10" y="4"/>
                        <a:pt x="9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2" y="4"/>
                        <a:pt x="0" y="2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2" y="0"/>
                        <a:pt x="4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0" y="0"/>
                        <a:pt x="12" y="0"/>
                        <a:pt x="12" y="1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5" name="Freeform 3745"/>
                <p:cNvSpPr>
                  <a:spLocks/>
                </p:cNvSpPr>
                <p:nvPr/>
              </p:nvSpPr>
              <p:spPr bwMode="auto">
                <a:xfrm>
                  <a:off x="6476187" y="5402262"/>
                  <a:ext cx="685800" cy="454025"/>
                </a:xfrm>
                <a:custGeom>
                  <a:avLst/>
                  <a:gdLst>
                    <a:gd name="T0" fmla="*/ 279 w 332"/>
                    <a:gd name="T1" fmla="*/ 94 h 219"/>
                    <a:gd name="T2" fmla="*/ 279 w 332"/>
                    <a:gd name="T3" fmla="*/ 89 h 219"/>
                    <a:gd name="T4" fmla="*/ 186 w 332"/>
                    <a:gd name="T5" fmla="*/ 0 h 219"/>
                    <a:gd name="T6" fmla="*/ 111 w 332"/>
                    <a:gd name="T7" fmla="*/ 40 h 219"/>
                    <a:gd name="T8" fmla="*/ 84 w 332"/>
                    <a:gd name="T9" fmla="*/ 31 h 219"/>
                    <a:gd name="T10" fmla="*/ 58 w 332"/>
                    <a:gd name="T11" fmla="*/ 40 h 219"/>
                    <a:gd name="T12" fmla="*/ 31 w 332"/>
                    <a:gd name="T13" fmla="*/ 85 h 219"/>
                    <a:gd name="T14" fmla="*/ 0 w 332"/>
                    <a:gd name="T15" fmla="*/ 147 h 219"/>
                    <a:gd name="T16" fmla="*/ 62 w 332"/>
                    <a:gd name="T17" fmla="*/ 219 h 219"/>
                    <a:gd name="T18" fmla="*/ 71 w 332"/>
                    <a:gd name="T19" fmla="*/ 219 h 219"/>
                    <a:gd name="T20" fmla="*/ 80 w 332"/>
                    <a:gd name="T21" fmla="*/ 219 h 219"/>
                    <a:gd name="T22" fmla="*/ 226 w 332"/>
                    <a:gd name="T23" fmla="*/ 219 h 219"/>
                    <a:gd name="T24" fmla="*/ 230 w 332"/>
                    <a:gd name="T25" fmla="*/ 219 h 219"/>
                    <a:gd name="T26" fmla="*/ 235 w 332"/>
                    <a:gd name="T27" fmla="*/ 219 h 219"/>
                    <a:gd name="T28" fmla="*/ 244 w 332"/>
                    <a:gd name="T29" fmla="*/ 219 h 219"/>
                    <a:gd name="T30" fmla="*/ 270 w 332"/>
                    <a:gd name="T31" fmla="*/ 219 h 219"/>
                    <a:gd name="T32" fmla="*/ 332 w 332"/>
                    <a:gd name="T33" fmla="*/ 156 h 219"/>
                    <a:gd name="T34" fmla="*/ 279 w 332"/>
                    <a:gd name="T35" fmla="*/ 94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32" h="219">
                      <a:moveTo>
                        <a:pt x="279" y="94"/>
                      </a:moveTo>
                      <a:cubicBezTo>
                        <a:pt x="279" y="94"/>
                        <a:pt x="279" y="94"/>
                        <a:pt x="279" y="89"/>
                      </a:cubicBezTo>
                      <a:cubicBezTo>
                        <a:pt x="279" y="40"/>
                        <a:pt x="239" y="0"/>
                        <a:pt x="186" y="0"/>
                      </a:cubicBezTo>
                      <a:cubicBezTo>
                        <a:pt x="155" y="0"/>
                        <a:pt x="129" y="13"/>
                        <a:pt x="111" y="40"/>
                      </a:cubicBezTo>
                      <a:cubicBezTo>
                        <a:pt x="102" y="36"/>
                        <a:pt x="93" y="31"/>
                        <a:pt x="84" y="31"/>
                      </a:cubicBezTo>
                      <a:cubicBezTo>
                        <a:pt x="76" y="31"/>
                        <a:pt x="67" y="36"/>
                        <a:pt x="58" y="40"/>
                      </a:cubicBezTo>
                      <a:cubicBezTo>
                        <a:pt x="40" y="54"/>
                        <a:pt x="31" y="67"/>
                        <a:pt x="31" y="85"/>
                      </a:cubicBezTo>
                      <a:cubicBezTo>
                        <a:pt x="14" y="98"/>
                        <a:pt x="0" y="121"/>
                        <a:pt x="0" y="147"/>
                      </a:cubicBezTo>
                      <a:cubicBezTo>
                        <a:pt x="0" y="183"/>
                        <a:pt x="27" y="214"/>
                        <a:pt x="62" y="219"/>
                      </a:cubicBezTo>
                      <a:cubicBezTo>
                        <a:pt x="67" y="219"/>
                        <a:pt x="71" y="219"/>
                        <a:pt x="71" y="219"/>
                      </a:cubicBezTo>
                      <a:cubicBezTo>
                        <a:pt x="76" y="219"/>
                        <a:pt x="76" y="219"/>
                        <a:pt x="80" y="219"/>
                      </a:cubicBezTo>
                      <a:cubicBezTo>
                        <a:pt x="111" y="219"/>
                        <a:pt x="191" y="219"/>
                        <a:pt x="226" y="219"/>
                      </a:cubicBezTo>
                      <a:cubicBezTo>
                        <a:pt x="230" y="219"/>
                        <a:pt x="230" y="219"/>
                        <a:pt x="230" y="219"/>
                      </a:cubicBezTo>
                      <a:cubicBezTo>
                        <a:pt x="235" y="219"/>
                        <a:pt x="235" y="219"/>
                        <a:pt x="235" y="219"/>
                      </a:cubicBezTo>
                      <a:cubicBezTo>
                        <a:pt x="244" y="219"/>
                        <a:pt x="244" y="219"/>
                        <a:pt x="244" y="219"/>
                      </a:cubicBezTo>
                      <a:cubicBezTo>
                        <a:pt x="270" y="219"/>
                        <a:pt x="270" y="219"/>
                        <a:pt x="270" y="219"/>
                      </a:cubicBezTo>
                      <a:cubicBezTo>
                        <a:pt x="305" y="219"/>
                        <a:pt x="332" y="192"/>
                        <a:pt x="332" y="156"/>
                      </a:cubicBezTo>
                      <a:cubicBezTo>
                        <a:pt x="332" y="125"/>
                        <a:pt x="305" y="98"/>
                        <a:pt x="279" y="94"/>
                      </a:cubicBez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6" name="Freeform 3746"/>
                <p:cNvSpPr>
                  <a:spLocks/>
                </p:cNvSpPr>
                <p:nvPr/>
              </p:nvSpPr>
              <p:spPr bwMode="auto">
                <a:xfrm>
                  <a:off x="6780987" y="5735637"/>
                  <a:ext cx="142875" cy="17463"/>
                </a:xfrm>
                <a:custGeom>
                  <a:avLst/>
                  <a:gdLst>
                    <a:gd name="T0" fmla="*/ 0 w 90"/>
                    <a:gd name="T1" fmla="*/ 0 h 11"/>
                    <a:gd name="T2" fmla="*/ 90 w 90"/>
                    <a:gd name="T3" fmla="*/ 0 h 11"/>
                    <a:gd name="T4" fmla="*/ 90 w 90"/>
                    <a:gd name="T5" fmla="*/ 11 h 11"/>
                    <a:gd name="T6" fmla="*/ 0 w 90"/>
                    <a:gd name="T7" fmla="*/ 11 h 11"/>
                    <a:gd name="T8" fmla="*/ 0 w 90"/>
                    <a:gd name="T9" fmla="*/ 0 h 11"/>
                    <a:gd name="T10" fmla="*/ 0 w 90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" h="11">
                      <a:moveTo>
                        <a:pt x="0" y="0"/>
                      </a:moveTo>
                      <a:lnTo>
                        <a:pt x="90" y="0"/>
                      </a:lnTo>
                      <a:lnTo>
                        <a:pt x="90" y="11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7" name="Freeform 3747"/>
                <p:cNvSpPr>
                  <a:spLocks/>
                </p:cNvSpPr>
                <p:nvPr/>
              </p:nvSpPr>
              <p:spPr bwMode="auto">
                <a:xfrm>
                  <a:off x="6709550" y="5518150"/>
                  <a:ext cx="287338" cy="174625"/>
                </a:xfrm>
                <a:custGeom>
                  <a:avLst/>
                  <a:gdLst>
                    <a:gd name="T0" fmla="*/ 139 w 139"/>
                    <a:gd name="T1" fmla="*/ 79 h 84"/>
                    <a:gd name="T2" fmla="*/ 135 w 139"/>
                    <a:gd name="T3" fmla="*/ 84 h 84"/>
                    <a:gd name="T4" fmla="*/ 4 w 139"/>
                    <a:gd name="T5" fmla="*/ 84 h 84"/>
                    <a:gd name="T6" fmla="*/ 0 w 139"/>
                    <a:gd name="T7" fmla="*/ 79 h 84"/>
                    <a:gd name="T8" fmla="*/ 0 w 139"/>
                    <a:gd name="T9" fmla="*/ 4 h 84"/>
                    <a:gd name="T10" fmla="*/ 4 w 139"/>
                    <a:gd name="T11" fmla="*/ 0 h 84"/>
                    <a:gd name="T12" fmla="*/ 135 w 139"/>
                    <a:gd name="T13" fmla="*/ 0 h 84"/>
                    <a:gd name="T14" fmla="*/ 139 w 139"/>
                    <a:gd name="T15" fmla="*/ 4 h 84"/>
                    <a:gd name="T16" fmla="*/ 139 w 139"/>
                    <a:gd name="T17" fmla="*/ 79 h 84"/>
                    <a:gd name="T18" fmla="*/ 139 w 139"/>
                    <a:gd name="T19" fmla="*/ 79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84">
                      <a:moveTo>
                        <a:pt x="139" y="79"/>
                      </a:moveTo>
                      <a:cubicBezTo>
                        <a:pt x="139" y="82"/>
                        <a:pt x="137" y="84"/>
                        <a:pt x="135" y="84"/>
                      </a:cubicBezTo>
                      <a:cubicBezTo>
                        <a:pt x="4" y="84"/>
                        <a:pt x="4" y="84"/>
                        <a:pt x="4" y="84"/>
                      </a:cubicBezTo>
                      <a:cubicBezTo>
                        <a:pt x="1" y="84"/>
                        <a:pt x="0" y="82"/>
                        <a:pt x="0" y="79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1"/>
                        <a:pt x="1" y="0"/>
                        <a:pt x="4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7" y="0"/>
                        <a:pt x="139" y="1"/>
                        <a:pt x="139" y="4"/>
                      </a:cubicBezTo>
                      <a:cubicBezTo>
                        <a:pt x="139" y="79"/>
                        <a:pt x="139" y="79"/>
                        <a:pt x="139" y="79"/>
                      </a:cubicBezTo>
                      <a:cubicBezTo>
                        <a:pt x="139" y="79"/>
                        <a:pt x="139" y="79"/>
                        <a:pt x="139" y="7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8" name="Freeform 3748"/>
                <p:cNvSpPr>
                  <a:spLocks/>
                </p:cNvSpPr>
                <p:nvPr/>
              </p:nvSpPr>
              <p:spPr bwMode="auto">
                <a:xfrm>
                  <a:off x="6736537" y="5537200"/>
                  <a:ext cx="233363" cy="130175"/>
                </a:xfrm>
                <a:custGeom>
                  <a:avLst/>
                  <a:gdLst>
                    <a:gd name="T0" fmla="*/ 113 w 113"/>
                    <a:gd name="T1" fmla="*/ 60 h 63"/>
                    <a:gd name="T2" fmla="*/ 112 w 113"/>
                    <a:gd name="T3" fmla="*/ 63 h 63"/>
                    <a:gd name="T4" fmla="*/ 1 w 113"/>
                    <a:gd name="T5" fmla="*/ 63 h 63"/>
                    <a:gd name="T6" fmla="*/ 0 w 113"/>
                    <a:gd name="T7" fmla="*/ 60 h 63"/>
                    <a:gd name="T8" fmla="*/ 0 w 113"/>
                    <a:gd name="T9" fmla="*/ 1 h 63"/>
                    <a:gd name="T10" fmla="*/ 1 w 113"/>
                    <a:gd name="T11" fmla="*/ 0 h 63"/>
                    <a:gd name="T12" fmla="*/ 112 w 113"/>
                    <a:gd name="T13" fmla="*/ 0 h 63"/>
                    <a:gd name="T14" fmla="*/ 113 w 113"/>
                    <a:gd name="T15" fmla="*/ 1 h 63"/>
                    <a:gd name="T16" fmla="*/ 113 w 113"/>
                    <a:gd name="T17" fmla="*/ 60 h 63"/>
                    <a:gd name="T18" fmla="*/ 113 w 113"/>
                    <a:gd name="T19" fmla="*/ 6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3" h="63">
                      <a:moveTo>
                        <a:pt x="113" y="60"/>
                      </a:moveTo>
                      <a:cubicBezTo>
                        <a:pt x="113" y="61"/>
                        <a:pt x="112" y="63"/>
                        <a:pt x="112" y="63"/>
                      </a:cubicBezTo>
                      <a:cubicBezTo>
                        <a:pt x="1" y="63"/>
                        <a:pt x="1" y="63"/>
                        <a:pt x="1" y="63"/>
                      </a:cubicBezTo>
                      <a:cubicBezTo>
                        <a:pt x="0" y="63"/>
                        <a:pt x="0" y="61"/>
                        <a:pt x="0" y="6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112" y="0"/>
                        <a:pt x="113" y="0"/>
                        <a:pt x="113" y="1"/>
                      </a:cubicBezTo>
                      <a:cubicBezTo>
                        <a:pt x="113" y="60"/>
                        <a:pt x="113" y="60"/>
                        <a:pt x="113" y="60"/>
                      </a:cubicBezTo>
                      <a:cubicBezTo>
                        <a:pt x="113" y="60"/>
                        <a:pt x="113" y="60"/>
                        <a:pt x="113" y="60"/>
                      </a:cubicBezTo>
                      <a:close/>
                    </a:path>
                  </a:pathLst>
                </a:custGeom>
                <a:solidFill>
                  <a:srgbClr val="00BCF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49" name="Freeform 3749"/>
                <p:cNvSpPr>
                  <a:spLocks/>
                </p:cNvSpPr>
                <p:nvPr/>
              </p:nvSpPr>
              <p:spPr bwMode="auto">
                <a:xfrm>
                  <a:off x="6836550" y="5688012"/>
                  <a:ext cx="33338" cy="47625"/>
                </a:xfrm>
                <a:custGeom>
                  <a:avLst/>
                  <a:gdLst>
                    <a:gd name="T0" fmla="*/ 0 w 21"/>
                    <a:gd name="T1" fmla="*/ 0 h 30"/>
                    <a:gd name="T2" fmla="*/ 21 w 21"/>
                    <a:gd name="T3" fmla="*/ 0 h 30"/>
                    <a:gd name="T4" fmla="*/ 21 w 21"/>
                    <a:gd name="T5" fmla="*/ 30 h 30"/>
                    <a:gd name="T6" fmla="*/ 0 w 21"/>
                    <a:gd name="T7" fmla="*/ 30 h 30"/>
                    <a:gd name="T8" fmla="*/ 0 w 21"/>
                    <a:gd name="T9" fmla="*/ 0 h 30"/>
                    <a:gd name="T10" fmla="*/ 0 w 21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30">
                      <a:moveTo>
                        <a:pt x="0" y="0"/>
                      </a:moveTo>
                      <a:lnTo>
                        <a:pt x="21" y="0"/>
                      </a:lnTo>
                      <a:lnTo>
                        <a:pt x="21" y="30"/>
                      </a:lnTo>
                      <a:lnTo>
                        <a:pt x="0" y="3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0" name="Freeform 3750"/>
                <p:cNvSpPr>
                  <a:spLocks/>
                </p:cNvSpPr>
                <p:nvPr/>
              </p:nvSpPr>
              <p:spPr bwMode="auto">
                <a:xfrm>
                  <a:off x="6917512" y="5619750"/>
                  <a:ext cx="103188" cy="184150"/>
                </a:xfrm>
                <a:custGeom>
                  <a:avLst/>
                  <a:gdLst>
                    <a:gd name="T0" fmla="*/ 50 w 50"/>
                    <a:gd name="T1" fmla="*/ 86 h 89"/>
                    <a:gd name="T2" fmla="*/ 47 w 50"/>
                    <a:gd name="T3" fmla="*/ 89 h 89"/>
                    <a:gd name="T4" fmla="*/ 5 w 50"/>
                    <a:gd name="T5" fmla="*/ 89 h 89"/>
                    <a:gd name="T6" fmla="*/ 0 w 50"/>
                    <a:gd name="T7" fmla="*/ 86 h 89"/>
                    <a:gd name="T8" fmla="*/ 0 w 50"/>
                    <a:gd name="T9" fmla="*/ 5 h 89"/>
                    <a:gd name="T10" fmla="*/ 5 w 50"/>
                    <a:gd name="T11" fmla="*/ 0 h 89"/>
                    <a:gd name="T12" fmla="*/ 47 w 50"/>
                    <a:gd name="T13" fmla="*/ 0 h 89"/>
                    <a:gd name="T14" fmla="*/ 50 w 50"/>
                    <a:gd name="T15" fmla="*/ 5 h 89"/>
                    <a:gd name="T16" fmla="*/ 50 w 50"/>
                    <a:gd name="T17" fmla="*/ 86 h 89"/>
                    <a:gd name="T18" fmla="*/ 50 w 50"/>
                    <a:gd name="T19" fmla="*/ 86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0" h="89">
                      <a:moveTo>
                        <a:pt x="50" y="86"/>
                      </a:moveTo>
                      <a:cubicBezTo>
                        <a:pt x="50" y="88"/>
                        <a:pt x="49" y="89"/>
                        <a:pt x="47" y="89"/>
                      </a:cubicBezTo>
                      <a:cubicBezTo>
                        <a:pt x="5" y="89"/>
                        <a:pt x="5" y="89"/>
                        <a:pt x="5" y="89"/>
                      </a:cubicBezTo>
                      <a:cubicBezTo>
                        <a:pt x="2" y="89"/>
                        <a:pt x="0" y="88"/>
                        <a:pt x="0" y="8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49" y="0"/>
                        <a:pt x="50" y="2"/>
                        <a:pt x="50" y="5"/>
                      </a:cubicBezTo>
                      <a:cubicBezTo>
                        <a:pt x="50" y="86"/>
                        <a:pt x="50" y="86"/>
                        <a:pt x="50" y="86"/>
                      </a:cubicBezTo>
                      <a:cubicBezTo>
                        <a:pt x="50" y="86"/>
                        <a:pt x="50" y="86"/>
                        <a:pt x="50" y="86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1" name="Freeform 3751"/>
                <p:cNvSpPr>
                  <a:spLocks/>
                </p:cNvSpPr>
                <p:nvPr/>
              </p:nvSpPr>
              <p:spPr bwMode="auto">
                <a:xfrm>
                  <a:off x="6558737" y="5603875"/>
                  <a:ext cx="230188" cy="160338"/>
                </a:xfrm>
                <a:custGeom>
                  <a:avLst/>
                  <a:gdLst>
                    <a:gd name="T0" fmla="*/ 0 w 145"/>
                    <a:gd name="T1" fmla="*/ 0 h 101"/>
                    <a:gd name="T2" fmla="*/ 145 w 145"/>
                    <a:gd name="T3" fmla="*/ 0 h 101"/>
                    <a:gd name="T4" fmla="*/ 145 w 145"/>
                    <a:gd name="T5" fmla="*/ 101 h 101"/>
                    <a:gd name="T6" fmla="*/ 0 w 145"/>
                    <a:gd name="T7" fmla="*/ 101 h 101"/>
                    <a:gd name="T8" fmla="*/ 0 w 145"/>
                    <a:gd name="T9" fmla="*/ 0 h 101"/>
                    <a:gd name="T10" fmla="*/ 0 w 145"/>
                    <a:gd name="T11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" h="101">
                      <a:moveTo>
                        <a:pt x="0" y="0"/>
                      </a:moveTo>
                      <a:lnTo>
                        <a:pt x="145" y="0"/>
                      </a:lnTo>
                      <a:lnTo>
                        <a:pt x="145" y="101"/>
                      </a:lnTo>
                      <a:lnTo>
                        <a:pt x="0" y="101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2" name="Freeform 3752"/>
                <p:cNvSpPr>
                  <a:spLocks/>
                </p:cNvSpPr>
                <p:nvPr/>
              </p:nvSpPr>
              <p:spPr bwMode="auto">
                <a:xfrm>
                  <a:off x="6566675" y="5618162"/>
                  <a:ext cx="217488" cy="139700"/>
                </a:xfrm>
                <a:custGeom>
                  <a:avLst/>
                  <a:gdLst>
                    <a:gd name="T0" fmla="*/ 0 w 137"/>
                    <a:gd name="T1" fmla="*/ 0 h 88"/>
                    <a:gd name="T2" fmla="*/ 137 w 137"/>
                    <a:gd name="T3" fmla="*/ 0 h 88"/>
                    <a:gd name="T4" fmla="*/ 137 w 137"/>
                    <a:gd name="T5" fmla="*/ 88 h 88"/>
                    <a:gd name="T6" fmla="*/ 0 w 137"/>
                    <a:gd name="T7" fmla="*/ 88 h 88"/>
                    <a:gd name="T8" fmla="*/ 0 w 137"/>
                    <a:gd name="T9" fmla="*/ 0 h 88"/>
                    <a:gd name="T10" fmla="*/ 0 w 137"/>
                    <a:gd name="T11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7" h="88">
                      <a:moveTo>
                        <a:pt x="0" y="0"/>
                      </a:moveTo>
                      <a:lnTo>
                        <a:pt x="137" y="0"/>
                      </a:lnTo>
                      <a:lnTo>
                        <a:pt x="137" y="88"/>
                      </a:lnTo>
                      <a:lnTo>
                        <a:pt x="0" y="88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3" name="Freeform 3753"/>
                <p:cNvSpPr>
                  <a:spLocks/>
                </p:cNvSpPr>
                <p:nvPr/>
              </p:nvSpPr>
              <p:spPr bwMode="auto">
                <a:xfrm>
                  <a:off x="6520637" y="5767387"/>
                  <a:ext cx="301625" cy="11113"/>
                </a:xfrm>
                <a:custGeom>
                  <a:avLst/>
                  <a:gdLst>
                    <a:gd name="T0" fmla="*/ 0 w 146"/>
                    <a:gd name="T1" fmla="*/ 0 h 6"/>
                    <a:gd name="T2" fmla="*/ 0 w 146"/>
                    <a:gd name="T3" fmla="*/ 0 h 6"/>
                    <a:gd name="T4" fmla="*/ 6 w 146"/>
                    <a:gd name="T5" fmla="*/ 6 h 6"/>
                    <a:gd name="T6" fmla="*/ 140 w 146"/>
                    <a:gd name="T7" fmla="*/ 6 h 6"/>
                    <a:gd name="T8" fmla="*/ 146 w 146"/>
                    <a:gd name="T9" fmla="*/ 0 h 6"/>
                    <a:gd name="T10" fmla="*/ 146 w 146"/>
                    <a:gd name="T11" fmla="*/ 0 h 6"/>
                    <a:gd name="T12" fmla="*/ 0 w 146"/>
                    <a:gd name="T13" fmla="*/ 0 h 6"/>
                    <a:gd name="T14" fmla="*/ 0 w 146"/>
                    <a:gd name="T1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6" h="6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3" y="6"/>
                        <a:pt x="6" y="6"/>
                      </a:cubicBezTo>
                      <a:cubicBezTo>
                        <a:pt x="140" y="6"/>
                        <a:pt x="140" y="6"/>
                        <a:pt x="140" y="6"/>
                      </a:cubicBezTo>
                      <a:cubicBezTo>
                        <a:pt x="144" y="6"/>
                        <a:pt x="146" y="3"/>
                        <a:pt x="146" y="0"/>
                      </a:cubicBezTo>
                      <a:cubicBezTo>
                        <a:pt x="146" y="0"/>
                        <a:pt x="146" y="0"/>
                        <a:pt x="14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4" name="Freeform 3754"/>
                <p:cNvSpPr>
                  <a:spLocks/>
                </p:cNvSpPr>
                <p:nvPr/>
              </p:nvSpPr>
              <p:spPr bwMode="auto">
                <a:xfrm>
                  <a:off x="6653987" y="5710237"/>
                  <a:ext cx="271463" cy="174625"/>
                </a:xfrm>
                <a:custGeom>
                  <a:avLst/>
                  <a:gdLst>
                    <a:gd name="T0" fmla="*/ 132 w 132"/>
                    <a:gd name="T1" fmla="*/ 75 h 84"/>
                    <a:gd name="T2" fmla="*/ 122 w 132"/>
                    <a:gd name="T3" fmla="*/ 26 h 84"/>
                    <a:gd name="T4" fmla="*/ 122 w 132"/>
                    <a:gd name="T5" fmla="*/ 5 h 84"/>
                    <a:gd name="T6" fmla="*/ 117 w 132"/>
                    <a:gd name="T7" fmla="*/ 0 h 84"/>
                    <a:gd name="T8" fmla="*/ 84 w 132"/>
                    <a:gd name="T9" fmla="*/ 0 h 84"/>
                    <a:gd name="T10" fmla="*/ 66 w 132"/>
                    <a:gd name="T11" fmla="*/ 0 h 84"/>
                    <a:gd name="T12" fmla="*/ 6 w 132"/>
                    <a:gd name="T13" fmla="*/ 0 h 84"/>
                    <a:gd name="T14" fmla="*/ 0 w 132"/>
                    <a:gd name="T15" fmla="*/ 5 h 84"/>
                    <a:gd name="T16" fmla="*/ 0 w 132"/>
                    <a:gd name="T17" fmla="*/ 79 h 84"/>
                    <a:gd name="T18" fmla="*/ 6 w 132"/>
                    <a:gd name="T19" fmla="*/ 84 h 84"/>
                    <a:gd name="T20" fmla="*/ 117 w 132"/>
                    <a:gd name="T21" fmla="*/ 84 h 84"/>
                    <a:gd name="T22" fmla="*/ 122 w 132"/>
                    <a:gd name="T23" fmla="*/ 79 h 84"/>
                    <a:gd name="T24" fmla="*/ 122 w 132"/>
                    <a:gd name="T25" fmla="*/ 78 h 84"/>
                    <a:gd name="T26" fmla="*/ 130 w 132"/>
                    <a:gd name="T27" fmla="*/ 78 h 84"/>
                    <a:gd name="T28" fmla="*/ 132 w 132"/>
                    <a:gd name="T29" fmla="*/ 76 h 84"/>
                    <a:gd name="T30" fmla="*/ 132 w 132"/>
                    <a:gd name="T31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32" h="84">
                      <a:moveTo>
                        <a:pt x="132" y="75"/>
                      </a:moveTo>
                      <a:cubicBezTo>
                        <a:pt x="122" y="26"/>
                        <a:pt x="122" y="26"/>
                        <a:pt x="122" y="26"/>
                      </a:cubicBezTo>
                      <a:cubicBezTo>
                        <a:pt x="122" y="5"/>
                        <a:pt x="122" y="5"/>
                        <a:pt x="122" y="5"/>
                      </a:cubicBezTo>
                      <a:cubicBezTo>
                        <a:pt x="122" y="2"/>
                        <a:pt x="120" y="0"/>
                        <a:pt x="117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82"/>
                        <a:pt x="2" y="84"/>
                        <a:pt x="6" y="84"/>
                      </a:cubicBezTo>
                      <a:cubicBezTo>
                        <a:pt x="117" y="84"/>
                        <a:pt x="117" y="84"/>
                        <a:pt x="117" y="84"/>
                      </a:cubicBezTo>
                      <a:cubicBezTo>
                        <a:pt x="120" y="84"/>
                        <a:pt x="122" y="82"/>
                        <a:pt x="122" y="79"/>
                      </a:cubicBezTo>
                      <a:cubicBezTo>
                        <a:pt x="122" y="78"/>
                        <a:pt x="122" y="78"/>
                        <a:pt x="122" y="78"/>
                      </a:cubicBezTo>
                      <a:cubicBezTo>
                        <a:pt x="130" y="78"/>
                        <a:pt x="130" y="78"/>
                        <a:pt x="130" y="78"/>
                      </a:cubicBezTo>
                      <a:cubicBezTo>
                        <a:pt x="132" y="78"/>
                        <a:pt x="132" y="77"/>
                        <a:pt x="132" y="76"/>
                      </a:cubicBezTo>
                      <a:cubicBezTo>
                        <a:pt x="132" y="76"/>
                        <a:pt x="132" y="75"/>
                        <a:pt x="132" y="75"/>
                      </a:cubicBezTo>
                      <a:close/>
                    </a:path>
                  </a:pathLst>
                </a:cu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55" name="Freeform 3755"/>
                <p:cNvSpPr>
                  <a:spLocks/>
                </p:cNvSpPr>
                <p:nvPr/>
              </p:nvSpPr>
              <p:spPr bwMode="auto">
                <a:xfrm>
                  <a:off x="6669862" y="5727700"/>
                  <a:ext cx="219075" cy="141288"/>
                </a:xfrm>
                <a:custGeom>
                  <a:avLst/>
                  <a:gdLst>
                    <a:gd name="T0" fmla="*/ 0 w 138"/>
                    <a:gd name="T1" fmla="*/ 0 h 89"/>
                    <a:gd name="T2" fmla="*/ 138 w 138"/>
                    <a:gd name="T3" fmla="*/ 0 h 89"/>
                    <a:gd name="T4" fmla="*/ 138 w 138"/>
                    <a:gd name="T5" fmla="*/ 89 h 89"/>
                    <a:gd name="T6" fmla="*/ 0 w 138"/>
                    <a:gd name="T7" fmla="*/ 89 h 89"/>
                    <a:gd name="T8" fmla="*/ 0 w 138"/>
                    <a:gd name="T9" fmla="*/ 0 h 89"/>
                    <a:gd name="T10" fmla="*/ 0 w 138"/>
                    <a:gd name="T11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89">
                      <a:moveTo>
                        <a:pt x="0" y="0"/>
                      </a:moveTo>
                      <a:lnTo>
                        <a:pt x="138" y="0"/>
                      </a:lnTo>
                      <a:lnTo>
                        <a:pt x="138" y="89"/>
                      </a:lnTo>
                      <a:lnTo>
                        <a:pt x="0" y="89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205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72" name="Freeform 3777"/>
                <p:cNvSpPr>
                  <a:spLocks/>
                </p:cNvSpPr>
                <p:nvPr/>
              </p:nvSpPr>
              <p:spPr bwMode="auto">
                <a:xfrm>
                  <a:off x="6928625" y="5645150"/>
                  <a:ext cx="82550" cy="131762"/>
                </a:xfrm>
                <a:custGeom>
                  <a:avLst/>
                  <a:gdLst>
                    <a:gd name="T0" fmla="*/ 0 w 52"/>
                    <a:gd name="T1" fmla="*/ 0 h 83"/>
                    <a:gd name="T2" fmla="*/ 52 w 52"/>
                    <a:gd name="T3" fmla="*/ 0 h 83"/>
                    <a:gd name="T4" fmla="*/ 52 w 52"/>
                    <a:gd name="T5" fmla="*/ 83 h 83"/>
                    <a:gd name="T6" fmla="*/ 0 w 52"/>
                    <a:gd name="T7" fmla="*/ 83 h 83"/>
                    <a:gd name="T8" fmla="*/ 0 w 52"/>
                    <a:gd name="T9" fmla="*/ 0 h 83"/>
                    <a:gd name="T10" fmla="*/ 0 w 52"/>
                    <a:gd name="T11" fmla="*/ 0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83">
                      <a:moveTo>
                        <a:pt x="0" y="0"/>
                      </a:moveTo>
                      <a:lnTo>
                        <a:pt x="52" y="0"/>
                      </a:lnTo>
                      <a:lnTo>
                        <a:pt x="52" y="83"/>
                      </a:lnTo>
                      <a:lnTo>
                        <a:pt x="0" y="83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6108699" y="5893739"/>
                <a:ext cx="237203" cy="273096"/>
                <a:chOff x="6123537" y="5918802"/>
                <a:chExt cx="237203" cy="273096"/>
              </a:xfrm>
            </p:grpSpPr>
            <p:sp>
              <p:nvSpPr>
                <p:cNvPr id="682" name="Rectangle 29"/>
                <p:cNvSpPr>
                  <a:spLocks noChangeArrowheads="1"/>
                </p:cNvSpPr>
                <p:nvPr/>
              </p:nvSpPr>
              <p:spPr bwMode="auto">
                <a:xfrm>
                  <a:off x="6189080" y="6004633"/>
                  <a:ext cx="21848" cy="10455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83" name="Freeform 30"/>
                <p:cNvSpPr>
                  <a:spLocks/>
                </p:cNvSpPr>
                <p:nvPr/>
              </p:nvSpPr>
              <p:spPr bwMode="auto">
                <a:xfrm>
                  <a:off x="6224973" y="6004633"/>
                  <a:ext cx="84270" cy="104557"/>
                </a:xfrm>
                <a:custGeom>
                  <a:avLst/>
                  <a:gdLst>
                    <a:gd name="T0" fmla="*/ 54 w 54"/>
                    <a:gd name="T1" fmla="*/ 11 h 67"/>
                    <a:gd name="T2" fmla="*/ 34 w 54"/>
                    <a:gd name="T3" fmla="*/ 11 h 67"/>
                    <a:gd name="T4" fmla="*/ 34 w 54"/>
                    <a:gd name="T5" fmla="*/ 67 h 67"/>
                    <a:gd name="T6" fmla="*/ 20 w 54"/>
                    <a:gd name="T7" fmla="*/ 67 h 67"/>
                    <a:gd name="T8" fmla="*/ 20 w 54"/>
                    <a:gd name="T9" fmla="*/ 11 h 67"/>
                    <a:gd name="T10" fmla="*/ 0 w 54"/>
                    <a:gd name="T11" fmla="*/ 11 h 67"/>
                    <a:gd name="T12" fmla="*/ 0 w 54"/>
                    <a:gd name="T13" fmla="*/ 0 h 67"/>
                    <a:gd name="T14" fmla="*/ 54 w 54"/>
                    <a:gd name="T15" fmla="*/ 0 h 67"/>
                    <a:gd name="T16" fmla="*/ 54 w 54"/>
                    <a:gd name="T17" fmla="*/ 1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" h="67">
                      <a:moveTo>
                        <a:pt x="54" y="11"/>
                      </a:moveTo>
                      <a:lnTo>
                        <a:pt x="34" y="11"/>
                      </a:lnTo>
                      <a:lnTo>
                        <a:pt x="34" y="67"/>
                      </a:lnTo>
                      <a:lnTo>
                        <a:pt x="20" y="67"/>
                      </a:lnTo>
                      <a:lnTo>
                        <a:pt x="20" y="11"/>
                      </a:ln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54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  <p:sp>
              <p:nvSpPr>
                <p:cNvPr id="684" name="Freeform 31"/>
                <p:cNvSpPr>
                  <a:spLocks noEditPoints="1"/>
                </p:cNvSpPr>
                <p:nvPr/>
              </p:nvSpPr>
              <p:spPr bwMode="auto">
                <a:xfrm>
                  <a:off x="6123537" y="5918802"/>
                  <a:ext cx="237203" cy="273096"/>
                </a:xfrm>
                <a:custGeom>
                  <a:avLst/>
                  <a:gdLst>
                    <a:gd name="T0" fmla="*/ 75 w 152"/>
                    <a:gd name="T1" fmla="*/ 0 h 175"/>
                    <a:gd name="T2" fmla="*/ 0 w 152"/>
                    <a:gd name="T3" fmla="*/ 44 h 175"/>
                    <a:gd name="T4" fmla="*/ 0 w 152"/>
                    <a:gd name="T5" fmla="*/ 132 h 175"/>
                    <a:gd name="T6" fmla="*/ 77 w 152"/>
                    <a:gd name="T7" fmla="*/ 175 h 175"/>
                    <a:gd name="T8" fmla="*/ 152 w 152"/>
                    <a:gd name="T9" fmla="*/ 132 h 175"/>
                    <a:gd name="T10" fmla="*/ 152 w 152"/>
                    <a:gd name="T11" fmla="*/ 44 h 175"/>
                    <a:gd name="T12" fmla="*/ 75 w 152"/>
                    <a:gd name="T13" fmla="*/ 0 h 175"/>
                    <a:gd name="T14" fmla="*/ 141 w 152"/>
                    <a:gd name="T15" fmla="*/ 125 h 175"/>
                    <a:gd name="T16" fmla="*/ 77 w 152"/>
                    <a:gd name="T17" fmla="*/ 163 h 175"/>
                    <a:gd name="T18" fmla="*/ 11 w 152"/>
                    <a:gd name="T19" fmla="*/ 125 h 175"/>
                    <a:gd name="T20" fmla="*/ 11 w 152"/>
                    <a:gd name="T21" fmla="*/ 51 h 175"/>
                    <a:gd name="T22" fmla="*/ 75 w 152"/>
                    <a:gd name="T23" fmla="*/ 13 h 175"/>
                    <a:gd name="T24" fmla="*/ 141 w 152"/>
                    <a:gd name="T25" fmla="*/ 51 h 175"/>
                    <a:gd name="T26" fmla="*/ 141 w 152"/>
                    <a:gd name="T27" fmla="*/ 125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2" h="175">
                      <a:moveTo>
                        <a:pt x="75" y="0"/>
                      </a:moveTo>
                      <a:lnTo>
                        <a:pt x="0" y="44"/>
                      </a:lnTo>
                      <a:lnTo>
                        <a:pt x="0" y="132"/>
                      </a:lnTo>
                      <a:lnTo>
                        <a:pt x="77" y="175"/>
                      </a:lnTo>
                      <a:lnTo>
                        <a:pt x="152" y="132"/>
                      </a:lnTo>
                      <a:lnTo>
                        <a:pt x="152" y="44"/>
                      </a:lnTo>
                      <a:lnTo>
                        <a:pt x="75" y="0"/>
                      </a:lnTo>
                      <a:close/>
                      <a:moveTo>
                        <a:pt x="141" y="125"/>
                      </a:moveTo>
                      <a:lnTo>
                        <a:pt x="77" y="163"/>
                      </a:lnTo>
                      <a:lnTo>
                        <a:pt x="11" y="125"/>
                      </a:lnTo>
                      <a:lnTo>
                        <a:pt x="11" y="51"/>
                      </a:lnTo>
                      <a:lnTo>
                        <a:pt x="75" y="13"/>
                      </a:lnTo>
                      <a:lnTo>
                        <a:pt x="141" y="51"/>
                      </a:lnTo>
                      <a:lnTo>
                        <a:pt x="141" y="1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24">
                    <a:solidFill>
                      <a:srgbClr val="404040"/>
                    </a:solidFill>
                  </a:endParaRPr>
                </a:p>
              </p:txBody>
            </p:sp>
          </p:grpSp>
          <p:sp>
            <p:nvSpPr>
              <p:cNvPr id="432" name="Freeform 3462"/>
              <p:cNvSpPr>
                <a:spLocks/>
              </p:cNvSpPr>
              <p:nvPr/>
            </p:nvSpPr>
            <p:spPr bwMode="auto">
              <a:xfrm>
                <a:off x="6074550" y="5575299"/>
                <a:ext cx="1588" cy="158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1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1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60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43" name="Freeform 3743"/>
              <p:cNvSpPr>
                <a:spLocks/>
              </p:cNvSpPr>
              <p:nvPr/>
            </p:nvSpPr>
            <p:spPr bwMode="auto">
              <a:xfrm>
                <a:off x="6131700" y="5702300"/>
                <a:ext cx="112713" cy="122238"/>
              </a:xfrm>
              <a:custGeom>
                <a:avLst/>
                <a:gdLst>
                  <a:gd name="T0" fmla="*/ 71 w 71"/>
                  <a:gd name="T1" fmla="*/ 59 h 77"/>
                  <a:gd name="T2" fmla="*/ 71 w 71"/>
                  <a:gd name="T3" fmla="*/ 59 h 77"/>
                  <a:gd name="T4" fmla="*/ 36 w 71"/>
                  <a:gd name="T5" fmla="*/ 77 h 77"/>
                  <a:gd name="T6" fmla="*/ 0 w 71"/>
                  <a:gd name="T7" fmla="*/ 59 h 77"/>
                  <a:gd name="T8" fmla="*/ 0 w 71"/>
                  <a:gd name="T9" fmla="*/ 0 h 77"/>
                  <a:gd name="T10" fmla="*/ 71 w 71"/>
                  <a:gd name="T11" fmla="*/ 0 h 77"/>
                  <a:gd name="T12" fmla="*/ 71 w 71"/>
                  <a:gd name="T13" fmla="*/ 5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" h="77">
                    <a:moveTo>
                      <a:pt x="71" y="59"/>
                    </a:moveTo>
                    <a:lnTo>
                      <a:pt x="71" y="59"/>
                    </a:lnTo>
                    <a:lnTo>
                      <a:pt x="36" y="77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71" y="0"/>
                    </a:lnTo>
                    <a:lnTo>
                      <a:pt x="71" y="5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56" name="Freeform 3756"/>
              <p:cNvSpPr>
                <a:spLocks/>
              </p:cNvSpPr>
              <p:nvPr/>
            </p:nvSpPr>
            <p:spPr bwMode="auto">
              <a:xfrm>
                <a:off x="5615762" y="5903912"/>
                <a:ext cx="28575" cy="79375"/>
              </a:xfrm>
              <a:custGeom>
                <a:avLst/>
                <a:gdLst>
                  <a:gd name="T0" fmla="*/ 12 w 18"/>
                  <a:gd name="T1" fmla="*/ 0 h 50"/>
                  <a:gd name="T2" fmla="*/ 0 w 18"/>
                  <a:gd name="T3" fmla="*/ 49 h 50"/>
                  <a:gd name="T4" fmla="*/ 6 w 18"/>
                  <a:gd name="T5" fmla="*/ 50 h 50"/>
                  <a:gd name="T6" fmla="*/ 18 w 18"/>
                  <a:gd name="T7" fmla="*/ 1 h 50"/>
                  <a:gd name="T8" fmla="*/ 12 w 18"/>
                  <a:gd name="T9" fmla="*/ 0 h 50"/>
                  <a:gd name="T10" fmla="*/ 12 w 18"/>
                  <a:gd name="T11" fmla="*/ 0 h 50"/>
                  <a:gd name="T12" fmla="*/ 12 w 18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50">
                    <a:moveTo>
                      <a:pt x="12" y="0"/>
                    </a:moveTo>
                    <a:lnTo>
                      <a:pt x="0" y="49"/>
                    </a:lnTo>
                    <a:lnTo>
                      <a:pt x="6" y="50"/>
                    </a:lnTo>
                    <a:lnTo>
                      <a:pt x="18" y="1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458" name="Freeform 3758"/>
              <p:cNvSpPr>
                <a:spLocks/>
              </p:cNvSpPr>
              <p:nvPr/>
            </p:nvSpPr>
            <p:spPr bwMode="auto">
              <a:xfrm>
                <a:off x="6731775" y="5903912"/>
                <a:ext cx="25400" cy="79375"/>
              </a:xfrm>
              <a:custGeom>
                <a:avLst/>
                <a:gdLst>
                  <a:gd name="T0" fmla="*/ 7 w 16"/>
                  <a:gd name="T1" fmla="*/ 0 h 50"/>
                  <a:gd name="T2" fmla="*/ 16 w 16"/>
                  <a:gd name="T3" fmla="*/ 49 h 50"/>
                  <a:gd name="T4" fmla="*/ 9 w 16"/>
                  <a:gd name="T5" fmla="*/ 50 h 50"/>
                  <a:gd name="T6" fmla="*/ 0 w 16"/>
                  <a:gd name="T7" fmla="*/ 1 h 50"/>
                  <a:gd name="T8" fmla="*/ 7 w 16"/>
                  <a:gd name="T9" fmla="*/ 0 h 50"/>
                  <a:gd name="T10" fmla="*/ 7 w 16"/>
                  <a:gd name="T11" fmla="*/ 0 h 50"/>
                  <a:gd name="T12" fmla="*/ 7 w 16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50">
                    <a:moveTo>
                      <a:pt x="7" y="0"/>
                    </a:moveTo>
                    <a:lnTo>
                      <a:pt x="16" y="49"/>
                    </a:lnTo>
                    <a:lnTo>
                      <a:pt x="9" y="50"/>
                    </a:lnTo>
                    <a:lnTo>
                      <a:pt x="0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6445427" y="5784418"/>
                <a:ext cx="545913" cy="192088"/>
                <a:chOff x="6446837" y="5783262"/>
                <a:chExt cx="545913" cy="192088"/>
              </a:xfrm>
            </p:grpSpPr>
            <p:sp>
              <p:nvSpPr>
                <p:cNvPr id="459" name="Freeform 3759"/>
                <p:cNvSpPr>
                  <a:spLocks/>
                </p:cNvSpPr>
                <p:nvPr/>
              </p:nvSpPr>
              <p:spPr bwMode="auto">
                <a:xfrm>
                  <a:off x="6446837" y="5783262"/>
                  <a:ext cx="370358" cy="192088"/>
                </a:xfrm>
                <a:custGeom>
                  <a:avLst/>
                  <a:gdLst>
                    <a:gd name="T0" fmla="*/ 94 w 234"/>
                    <a:gd name="T1" fmla="*/ 61 h 121"/>
                    <a:gd name="T2" fmla="*/ 223 w 234"/>
                    <a:gd name="T3" fmla="*/ 34 h 121"/>
                    <a:gd name="T4" fmla="*/ 234 w 234"/>
                    <a:gd name="T5" fmla="*/ 90 h 121"/>
                    <a:gd name="T6" fmla="*/ 80 w 234"/>
                    <a:gd name="T7" fmla="*/ 121 h 121"/>
                    <a:gd name="T8" fmla="*/ 80 w 234"/>
                    <a:gd name="T9" fmla="*/ 121 h 121"/>
                    <a:gd name="T10" fmla="*/ 80 w 234"/>
                    <a:gd name="T11" fmla="*/ 121 h 121"/>
                    <a:gd name="T12" fmla="*/ 0 w 234"/>
                    <a:gd name="T13" fmla="*/ 63 h 121"/>
                    <a:gd name="T14" fmla="*/ 10 w 234"/>
                    <a:gd name="T15" fmla="*/ 0 h 121"/>
                    <a:gd name="T16" fmla="*/ 94 w 234"/>
                    <a:gd name="T17" fmla="*/ 61 h 121"/>
                    <a:gd name="T18" fmla="*/ 94 w 234"/>
                    <a:gd name="T19" fmla="*/ 61 h 121"/>
                    <a:gd name="T20" fmla="*/ 94 w 234"/>
                    <a:gd name="T21" fmla="*/ 6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4" h="121">
                      <a:moveTo>
                        <a:pt x="94" y="61"/>
                      </a:moveTo>
                      <a:lnTo>
                        <a:pt x="223" y="34"/>
                      </a:lnTo>
                      <a:lnTo>
                        <a:pt x="234" y="90"/>
                      </a:lnTo>
                      <a:lnTo>
                        <a:pt x="80" y="121"/>
                      </a:lnTo>
                      <a:lnTo>
                        <a:pt x="80" y="121"/>
                      </a:lnTo>
                      <a:lnTo>
                        <a:pt x="80" y="121"/>
                      </a:lnTo>
                      <a:lnTo>
                        <a:pt x="0" y="63"/>
                      </a:lnTo>
                      <a:lnTo>
                        <a:pt x="10" y="0"/>
                      </a:lnTo>
                      <a:lnTo>
                        <a:pt x="94" y="61"/>
                      </a:lnTo>
                      <a:lnTo>
                        <a:pt x="94" y="61"/>
                      </a:lnTo>
                      <a:lnTo>
                        <a:pt x="94" y="61"/>
                      </a:lnTo>
                      <a:close/>
                    </a:path>
                  </a:pathLst>
                </a:custGeom>
                <a:solidFill>
                  <a:srgbClr val="0072C6"/>
                </a:solidFill>
                <a:ln>
                  <a:noFill/>
                </a:ln>
                <a:extLst/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0" name="Freeform 3760"/>
                <p:cNvSpPr>
                  <a:spLocks/>
                </p:cNvSpPr>
                <p:nvPr/>
              </p:nvSpPr>
              <p:spPr bwMode="auto">
                <a:xfrm>
                  <a:off x="6807012" y="5830886"/>
                  <a:ext cx="185738" cy="82550"/>
                </a:xfrm>
                <a:custGeom>
                  <a:avLst/>
                  <a:gdLst>
                    <a:gd name="T0" fmla="*/ 0 w 90"/>
                    <a:gd name="T1" fmla="*/ 11 h 40"/>
                    <a:gd name="T2" fmla="*/ 19 w 90"/>
                    <a:gd name="T3" fmla="*/ 4 h 40"/>
                    <a:gd name="T4" fmla="*/ 27 w 90"/>
                    <a:gd name="T5" fmla="*/ 6 h 40"/>
                    <a:gd name="T6" fmla="*/ 47 w 90"/>
                    <a:gd name="T7" fmla="*/ 1 h 40"/>
                    <a:gd name="T8" fmla="*/ 60 w 90"/>
                    <a:gd name="T9" fmla="*/ 9 h 40"/>
                    <a:gd name="T10" fmla="*/ 60 w 90"/>
                    <a:gd name="T11" fmla="*/ 10 h 40"/>
                    <a:gd name="T12" fmla="*/ 50 w 90"/>
                    <a:gd name="T13" fmla="*/ 12 h 40"/>
                    <a:gd name="T14" fmla="*/ 39 w 90"/>
                    <a:gd name="T15" fmla="*/ 14 h 40"/>
                    <a:gd name="T16" fmla="*/ 53 w 90"/>
                    <a:gd name="T17" fmla="*/ 20 h 40"/>
                    <a:gd name="T18" fmla="*/ 77 w 90"/>
                    <a:gd name="T19" fmla="*/ 3 h 40"/>
                    <a:gd name="T20" fmla="*/ 90 w 90"/>
                    <a:gd name="T21" fmla="*/ 5 h 40"/>
                    <a:gd name="T22" fmla="*/ 90 w 90"/>
                    <a:gd name="T23" fmla="*/ 5 h 40"/>
                    <a:gd name="T24" fmla="*/ 83 w 90"/>
                    <a:gd name="T25" fmla="*/ 11 h 40"/>
                    <a:gd name="T26" fmla="*/ 75 w 90"/>
                    <a:gd name="T27" fmla="*/ 16 h 40"/>
                    <a:gd name="T28" fmla="*/ 43 w 90"/>
                    <a:gd name="T29" fmla="*/ 40 h 40"/>
                    <a:gd name="T30" fmla="*/ 43 w 90"/>
                    <a:gd name="T31" fmla="*/ 40 h 40"/>
                    <a:gd name="T32" fmla="*/ 43 w 90"/>
                    <a:gd name="T33" fmla="*/ 40 h 40"/>
                    <a:gd name="T34" fmla="*/ 38 w 90"/>
                    <a:gd name="T35" fmla="*/ 39 h 40"/>
                    <a:gd name="T36" fmla="*/ 30 w 90"/>
                    <a:gd name="T37" fmla="*/ 38 h 40"/>
                    <a:gd name="T38" fmla="*/ 30 w 90"/>
                    <a:gd name="T39" fmla="*/ 38 h 40"/>
                    <a:gd name="T40" fmla="*/ 14 w 90"/>
                    <a:gd name="T41" fmla="*/ 35 h 40"/>
                    <a:gd name="T42" fmla="*/ 5 w 90"/>
                    <a:gd name="T43" fmla="*/ 37 h 40"/>
                    <a:gd name="T44" fmla="*/ 0 w 90"/>
                    <a:gd name="T45" fmla="*/ 11 h 40"/>
                    <a:gd name="T46" fmla="*/ 0 w 90"/>
                    <a:gd name="T47" fmla="*/ 1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0" h="40">
                      <a:moveTo>
                        <a:pt x="0" y="11"/>
                      </a:moveTo>
                      <a:cubicBezTo>
                        <a:pt x="0" y="11"/>
                        <a:pt x="14" y="4"/>
                        <a:pt x="19" y="4"/>
                      </a:cubicBezTo>
                      <a:cubicBezTo>
                        <a:pt x="22" y="4"/>
                        <a:pt x="25" y="5"/>
                        <a:pt x="27" y="6"/>
                      </a:cubicBezTo>
                      <a:cubicBezTo>
                        <a:pt x="47" y="1"/>
                        <a:pt x="47" y="1"/>
                        <a:pt x="47" y="1"/>
                      </a:cubicBezTo>
                      <a:cubicBezTo>
                        <a:pt x="53" y="0"/>
                        <a:pt x="59" y="3"/>
                        <a:pt x="60" y="9"/>
                      </a:cubicBezTo>
                      <a:cubicBezTo>
                        <a:pt x="60" y="10"/>
                        <a:pt x="60" y="10"/>
                        <a:pt x="60" y="10"/>
                      </a:cubicBezTo>
                      <a:cubicBezTo>
                        <a:pt x="50" y="12"/>
                        <a:pt x="50" y="12"/>
                        <a:pt x="50" y="12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53" y="20"/>
                        <a:pt x="53" y="20"/>
                        <a:pt x="53" y="20"/>
                      </a:cubicBezTo>
                      <a:cubicBezTo>
                        <a:pt x="77" y="3"/>
                        <a:pt x="77" y="3"/>
                        <a:pt x="77" y="3"/>
                      </a:cubicBezTo>
                      <a:cubicBezTo>
                        <a:pt x="81" y="0"/>
                        <a:pt x="87" y="0"/>
                        <a:pt x="90" y="5"/>
                      </a:cubicBezTo>
                      <a:cubicBezTo>
                        <a:pt x="90" y="5"/>
                        <a:pt x="90" y="5"/>
                        <a:pt x="90" y="5"/>
                      </a:cubicBezTo>
                      <a:cubicBezTo>
                        <a:pt x="83" y="11"/>
                        <a:pt x="83" y="11"/>
                        <a:pt x="83" y="11"/>
                      </a:cubicBezTo>
                      <a:cubicBezTo>
                        <a:pt x="75" y="16"/>
                        <a:pt x="75" y="16"/>
                        <a:pt x="75" y="16"/>
                      </a:cubicBezTo>
                      <a:cubicBezTo>
                        <a:pt x="43" y="40"/>
                        <a:pt x="43" y="40"/>
                        <a:pt x="43" y="40"/>
                      </a:cubicBezTo>
                      <a:cubicBezTo>
                        <a:pt x="43" y="40"/>
                        <a:pt x="43" y="40"/>
                        <a:pt x="43" y="40"/>
                      </a:cubicBezTo>
                      <a:cubicBezTo>
                        <a:pt x="43" y="40"/>
                        <a:pt x="43" y="40"/>
                        <a:pt x="43" y="40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30" y="38"/>
                        <a:pt x="30" y="38"/>
                        <a:pt x="30" y="38"/>
                      </a:cubicBezTo>
                      <a:cubicBezTo>
                        <a:pt x="14" y="35"/>
                        <a:pt x="14" y="35"/>
                        <a:pt x="14" y="35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lose/>
                    </a:path>
                  </a:pathLst>
                </a:custGeom>
                <a:solidFill>
                  <a:srgbClr val="CEA57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5475714" y="5791993"/>
                <a:ext cx="552450" cy="192088"/>
                <a:chOff x="5513387" y="5783262"/>
                <a:chExt cx="552450" cy="192088"/>
              </a:xfrm>
            </p:grpSpPr>
            <p:sp>
              <p:nvSpPr>
                <p:cNvPr id="457" name="Freeform 3757"/>
                <p:cNvSpPr>
                  <a:spLocks/>
                </p:cNvSpPr>
                <p:nvPr/>
              </p:nvSpPr>
              <p:spPr bwMode="auto">
                <a:xfrm>
                  <a:off x="5692774" y="5783262"/>
                  <a:ext cx="373063" cy="192088"/>
                </a:xfrm>
                <a:custGeom>
                  <a:avLst/>
                  <a:gdLst>
                    <a:gd name="T0" fmla="*/ 142 w 235"/>
                    <a:gd name="T1" fmla="*/ 61 h 121"/>
                    <a:gd name="T2" fmla="*/ 11 w 235"/>
                    <a:gd name="T3" fmla="*/ 34 h 121"/>
                    <a:gd name="T4" fmla="*/ 0 w 235"/>
                    <a:gd name="T5" fmla="*/ 90 h 121"/>
                    <a:gd name="T6" fmla="*/ 155 w 235"/>
                    <a:gd name="T7" fmla="*/ 121 h 121"/>
                    <a:gd name="T8" fmla="*/ 155 w 235"/>
                    <a:gd name="T9" fmla="*/ 121 h 121"/>
                    <a:gd name="T10" fmla="*/ 155 w 235"/>
                    <a:gd name="T11" fmla="*/ 121 h 121"/>
                    <a:gd name="T12" fmla="*/ 235 w 235"/>
                    <a:gd name="T13" fmla="*/ 63 h 121"/>
                    <a:gd name="T14" fmla="*/ 224 w 235"/>
                    <a:gd name="T15" fmla="*/ 0 h 121"/>
                    <a:gd name="T16" fmla="*/ 142 w 235"/>
                    <a:gd name="T17" fmla="*/ 61 h 121"/>
                    <a:gd name="T18" fmla="*/ 142 w 235"/>
                    <a:gd name="T19" fmla="*/ 61 h 121"/>
                    <a:gd name="T20" fmla="*/ 142 w 235"/>
                    <a:gd name="T21" fmla="*/ 61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35" h="121">
                      <a:moveTo>
                        <a:pt x="142" y="61"/>
                      </a:moveTo>
                      <a:lnTo>
                        <a:pt x="11" y="34"/>
                      </a:lnTo>
                      <a:lnTo>
                        <a:pt x="0" y="90"/>
                      </a:lnTo>
                      <a:lnTo>
                        <a:pt x="155" y="121"/>
                      </a:lnTo>
                      <a:lnTo>
                        <a:pt x="155" y="121"/>
                      </a:lnTo>
                      <a:lnTo>
                        <a:pt x="155" y="121"/>
                      </a:lnTo>
                      <a:lnTo>
                        <a:pt x="235" y="63"/>
                      </a:lnTo>
                      <a:lnTo>
                        <a:pt x="224" y="0"/>
                      </a:lnTo>
                      <a:lnTo>
                        <a:pt x="142" y="61"/>
                      </a:lnTo>
                      <a:lnTo>
                        <a:pt x="142" y="61"/>
                      </a:lnTo>
                      <a:lnTo>
                        <a:pt x="142" y="61"/>
                      </a:lnTo>
                      <a:close/>
                    </a:path>
                  </a:pathLst>
                </a:custGeom>
                <a:solidFill>
                  <a:srgbClr val="0072C6"/>
                </a:solidFill>
                <a:ln>
                  <a:noFill/>
                </a:ln>
                <a:extLst/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461" name="Freeform 3761"/>
                <p:cNvSpPr>
                  <a:spLocks/>
                </p:cNvSpPr>
                <p:nvPr/>
              </p:nvSpPr>
              <p:spPr bwMode="auto">
                <a:xfrm>
                  <a:off x="5513387" y="5829299"/>
                  <a:ext cx="185738" cy="82550"/>
                </a:xfrm>
                <a:custGeom>
                  <a:avLst/>
                  <a:gdLst>
                    <a:gd name="T0" fmla="*/ 90 w 90"/>
                    <a:gd name="T1" fmla="*/ 11 h 40"/>
                    <a:gd name="T2" fmla="*/ 71 w 90"/>
                    <a:gd name="T3" fmla="*/ 4 h 40"/>
                    <a:gd name="T4" fmla="*/ 63 w 90"/>
                    <a:gd name="T5" fmla="*/ 6 h 40"/>
                    <a:gd name="T6" fmla="*/ 43 w 90"/>
                    <a:gd name="T7" fmla="*/ 1 h 40"/>
                    <a:gd name="T8" fmla="*/ 30 w 90"/>
                    <a:gd name="T9" fmla="*/ 9 h 40"/>
                    <a:gd name="T10" fmla="*/ 30 w 90"/>
                    <a:gd name="T11" fmla="*/ 10 h 40"/>
                    <a:gd name="T12" fmla="*/ 40 w 90"/>
                    <a:gd name="T13" fmla="*/ 12 h 40"/>
                    <a:gd name="T14" fmla="*/ 51 w 90"/>
                    <a:gd name="T15" fmla="*/ 14 h 40"/>
                    <a:gd name="T16" fmla="*/ 37 w 90"/>
                    <a:gd name="T17" fmla="*/ 20 h 40"/>
                    <a:gd name="T18" fmla="*/ 13 w 90"/>
                    <a:gd name="T19" fmla="*/ 3 h 40"/>
                    <a:gd name="T20" fmla="*/ 0 w 90"/>
                    <a:gd name="T21" fmla="*/ 5 h 40"/>
                    <a:gd name="T22" fmla="*/ 0 w 90"/>
                    <a:gd name="T23" fmla="*/ 5 h 40"/>
                    <a:gd name="T24" fmla="*/ 7 w 90"/>
                    <a:gd name="T25" fmla="*/ 11 h 40"/>
                    <a:gd name="T26" fmla="*/ 15 w 90"/>
                    <a:gd name="T27" fmla="*/ 16 h 40"/>
                    <a:gd name="T28" fmla="*/ 47 w 90"/>
                    <a:gd name="T29" fmla="*/ 40 h 40"/>
                    <a:gd name="T30" fmla="*/ 47 w 90"/>
                    <a:gd name="T31" fmla="*/ 40 h 40"/>
                    <a:gd name="T32" fmla="*/ 47 w 90"/>
                    <a:gd name="T33" fmla="*/ 40 h 40"/>
                    <a:gd name="T34" fmla="*/ 52 w 90"/>
                    <a:gd name="T35" fmla="*/ 39 h 40"/>
                    <a:gd name="T36" fmla="*/ 60 w 90"/>
                    <a:gd name="T37" fmla="*/ 38 h 40"/>
                    <a:gd name="T38" fmla="*/ 60 w 90"/>
                    <a:gd name="T39" fmla="*/ 38 h 40"/>
                    <a:gd name="T40" fmla="*/ 76 w 90"/>
                    <a:gd name="T41" fmla="*/ 35 h 40"/>
                    <a:gd name="T42" fmla="*/ 85 w 90"/>
                    <a:gd name="T43" fmla="*/ 37 h 40"/>
                    <a:gd name="T44" fmla="*/ 90 w 90"/>
                    <a:gd name="T45" fmla="*/ 11 h 40"/>
                    <a:gd name="T46" fmla="*/ 90 w 90"/>
                    <a:gd name="T47" fmla="*/ 1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0" h="40">
                      <a:moveTo>
                        <a:pt x="90" y="11"/>
                      </a:moveTo>
                      <a:cubicBezTo>
                        <a:pt x="90" y="11"/>
                        <a:pt x="76" y="4"/>
                        <a:pt x="71" y="4"/>
                      </a:cubicBezTo>
                      <a:cubicBezTo>
                        <a:pt x="68" y="4"/>
                        <a:pt x="65" y="5"/>
                        <a:pt x="63" y="6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37" y="0"/>
                        <a:pt x="31" y="3"/>
                        <a:pt x="30" y="9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51" y="14"/>
                        <a:pt x="51" y="14"/>
                        <a:pt x="51" y="14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13" y="3"/>
                        <a:pt x="13" y="3"/>
                        <a:pt x="13" y="3"/>
                      </a:cubicBezTo>
                      <a:cubicBezTo>
                        <a:pt x="9" y="0"/>
                        <a:pt x="3" y="0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47" y="40"/>
                        <a:pt x="47" y="40"/>
                        <a:pt x="47" y="40"/>
                      </a:cubicBezTo>
                      <a:cubicBezTo>
                        <a:pt x="47" y="40"/>
                        <a:pt x="47" y="40"/>
                        <a:pt x="47" y="40"/>
                      </a:cubicBezTo>
                      <a:cubicBezTo>
                        <a:pt x="47" y="40"/>
                        <a:pt x="47" y="40"/>
                        <a:pt x="47" y="40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60" y="38"/>
                        <a:pt x="60" y="38"/>
                        <a:pt x="60" y="38"/>
                      </a:cubicBezTo>
                      <a:cubicBezTo>
                        <a:pt x="60" y="38"/>
                        <a:pt x="60" y="38"/>
                        <a:pt x="60" y="38"/>
                      </a:cubicBezTo>
                      <a:cubicBezTo>
                        <a:pt x="76" y="35"/>
                        <a:pt x="76" y="35"/>
                        <a:pt x="76" y="35"/>
                      </a:cubicBezTo>
                      <a:cubicBezTo>
                        <a:pt x="85" y="37"/>
                        <a:pt x="85" y="37"/>
                        <a:pt x="85" y="37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lose/>
                    </a:path>
                  </a:pathLst>
                </a:custGeom>
                <a:solidFill>
                  <a:srgbClr val="CEA57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471" name="Rectangle 3776"/>
              <p:cNvSpPr>
                <a:spLocks noChangeArrowheads="1"/>
              </p:cNvSpPr>
              <p:nvPr/>
            </p:nvSpPr>
            <p:spPr bwMode="auto">
              <a:xfrm>
                <a:off x="5906686" y="6320450"/>
                <a:ext cx="619176" cy="1538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672358"/>
                <a:r>
                  <a:rPr lang="en-US" altLang="en-US" sz="735" b="1" dirty="0">
                    <a:solidFill>
                      <a:srgbClr val="FFFFFF"/>
                    </a:solidFill>
                    <a:latin typeface="Segoe UI" panose="020B0502040204020203" pitchFamily="34" charset="0"/>
                  </a:rPr>
                  <a:t>dual goals</a:t>
                </a:r>
                <a:endParaRPr lang="en-US" altLang="en-US" sz="1324" dirty="0">
                  <a:solidFill>
                    <a:srgbClr val="505050"/>
                  </a:solidFill>
                  <a:latin typeface="Segoe UI" panose="020B0502040204020203" pitchFamily="34" charset="0"/>
                </a:endParaRPr>
              </a:p>
            </p:txBody>
          </p:sp>
        </p:grpSp>
      </p:grpSp>
      <p:pic>
        <p:nvPicPr>
          <p:cNvPr id="526" name="Picture 5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5044" y="2298100"/>
            <a:ext cx="1462431" cy="777889"/>
          </a:xfrm>
          <a:prstGeom prst="rect">
            <a:avLst/>
          </a:prstGeom>
        </p:spPr>
      </p:pic>
      <p:pic>
        <p:nvPicPr>
          <p:cNvPr id="687" name="Picture 6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656" y="2290630"/>
            <a:ext cx="1159121" cy="628769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5277001" y="1414803"/>
            <a:ext cx="1255929" cy="847726"/>
            <a:chOff x="7177087" y="1923733"/>
            <a:chExt cx="1708150" cy="1152967"/>
          </a:xfrm>
        </p:grpSpPr>
        <p:grpSp>
          <p:nvGrpSpPr>
            <p:cNvPr id="66" name="Group 65"/>
            <p:cNvGrpSpPr/>
            <p:nvPr/>
          </p:nvGrpSpPr>
          <p:grpSpPr>
            <a:xfrm>
              <a:off x="7177087" y="1923733"/>
              <a:ext cx="1708150" cy="1152967"/>
              <a:chOff x="7177087" y="1923733"/>
              <a:chExt cx="1708150" cy="115296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7286624" y="1923733"/>
                <a:ext cx="1571626" cy="1152967"/>
                <a:chOff x="7286624" y="1923733"/>
                <a:chExt cx="1571626" cy="1152967"/>
              </a:xfrm>
            </p:grpSpPr>
            <p:sp>
              <p:nvSpPr>
                <p:cNvPr id="197" name="Freeform 3448"/>
                <p:cNvSpPr>
                  <a:spLocks/>
                </p:cNvSpPr>
                <p:nvPr/>
              </p:nvSpPr>
              <p:spPr bwMode="auto">
                <a:xfrm>
                  <a:off x="7599362" y="1923733"/>
                  <a:ext cx="481013" cy="179387"/>
                </a:xfrm>
                <a:custGeom>
                  <a:avLst/>
                  <a:gdLst>
                    <a:gd name="T0" fmla="*/ 246 w 303"/>
                    <a:gd name="T1" fmla="*/ 85 h 113"/>
                    <a:gd name="T2" fmla="*/ 0 w 303"/>
                    <a:gd name="T3" fmla="*/ 85 h 113"/>
                    <a:gd name="T4" fmla="*/ 0 w 303"/>
                    <a:gd name="T5" fmla="*/ 29 h 113"/>
                    <a:gd name="T6" fmla="*/ 246 w 303"/>
                    <a:gd name="T7" fmla="*/ 29 h 113"/>
                    <a:gd name="T8" fmla="*/ 246 w 303"/>
                    <a:gd name="T9" fmla="*/ 0 h 113"/>
                    <a:gd name="T10" fmla="*/ 303 w 303"/>
                    <a:gd name="T11" fmla="*/ 56 h 113"/>
                    <a:gd name="T12" fmla="*/ 246 w 303"/>
                    <a:gd name="T13" fmla="*/ 113 h 113"/>
                    <a:gd name="T14" fmla="*/ 246 w 303"/>
                    <a:gd name="T15" fmla="*/ 85 h 113"/>
                    <a:gd name="T16" fmla="*/ 246 w 303"/>
                    <a:gd name="T17" fmla="*/ 85 h 113"/>
                    <a:gd name="T18" fmla="*/ 246 w 303"/>
                    <a:gd name="T19" fmla="*/ 8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3" h="113">
                      <a:moveTo>
                        <a:pt x="246" y="85"/>
                      </a:moveTo>
                      <a:lnTo>
                        <a:pt x="0" y="85"/>
                      </a:lnTo>
                      <a:lnTo>
                        <a:pt x="0" y="29"/>
                      </a:lnTo>
                      <a:lnTo>
                        <a:pt x="246" y="29"/>
                      </a:lnTo>
                      <a:lnTo>
                        <a:pt x="246" y="0"/>
                      </a:lnTo>
                      <a:lnTo>
                        <a:pt x="303" y="56"/>
                      </a:lnTo>
                      <a:lnTo>
                        <a:pt x="246" y="113"/>
                      </a:lnTo>
                      <a:lnTo>
                        <a:pt x="246" y="85"/>
                      </a:lnTo>
                      <a:lnTo>
                        <a:pt x="246" y="85"/>
                      </a:lnTo>
                      <a:lnTo>
                        <a:pt x="246" y="85"/>
                      </a:lnTo>
                      <a:close/>
                    </a:path>
                  </a:pathLst>
                </a:custGeom>
                <a:solidFill>
                  <a:srgbClr val="176CB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98" name="Rectangle 3449"/>
                <p:cNvSpPr>
                  <a:spLocks noChangeArrowheads="1"/>
                </p:cNvSpPr>
                <p:nvPr/>
              </p:nvSpPr>
              <p:spPr bwMode="auto">
                <a:xfrm>
                  <a:off x="7286624" y="2577783"/>
                  <a:ext cx="1571626" cy="4989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371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1828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2860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743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200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657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defTabSz="672358">
                    <a:lnSpc>
                      <a:spcPct val="120000"/>
                    </a:lnSpc>
                  </a:pPr>
                  <a:r>
                    <a:rPr lang="en-US" altLang="en-US" sz="662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… for </a:t>
                  </a:r>
                  <a:r>
                    <a:rPr lang="en-US" altLang="en-US" sz="662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companies </a:t>
                  </a:r>
                  <a:r>
                    <a:rPr lang="en-US" altLang="en-US" sz="662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that </a:t>
                  </a:r>
                  <a:r>
                    <a:rPr lang="en-US" altLang="en-US" sz="662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try</a:t>
                  </a:r>
                  <a:r>
                    <a:rPr lang="en-US" altLang="en-US" sz="662" spc="-29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 </a:t>
                  </a:r>
                  <a:r>
                    <a:rPr lang="en-US" altLang="en-US" sz="662" spc="-29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to </a:t>
                  </a:r>
                  <a:r>
                    <a:rPr lang="en-US" altLang="en-US" sz="662" spc="-29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adapt their existing</a:t>
                  </a:r>
                  <a:r>
                    <a:rPr lang="en-US" altLang="en-US" sz="662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 </a:t>
                  </a:r>
                  <a:r>
                    <a:rPr lang="en-US" altLang="en-US" sz="662" spc="-29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tools </a:t>
                  </a:r>
                  <a:r>
                    <a:rPr lang="en-US" altLang="en-US" sz="662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for </a:t>
                  </a:r>
                  <a:r>
                    <a:rPr lang="en-US" altLang="en-US" sz="662" b="1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DevOps </a:t>
                  </a:r>
                  <a:r>
                    <a:rPr lang="en-US" altLang="en-US" sz="662" b="1" dirty="0">
                      <a:solidFill>
                        <a:srgbClr val="002050"/>
                      </a:solidFill>
                      <a:latin typeface="Segoe UI" panose="020B0502040204020203" pitchFamily="34" charset="0"/>
                    </a:rPr>
                    <a:t>practices</a:t>
                  </a:r>
                  <a:endParaRPr lang="en-US" altLang="en-US" sz="1324" b="1" dirty="0">
                    <a:solidFill>
                      <a:srgbClr val="505050"/>
                    </a:solidFill>
                    <a:latin typeface="Segoe UI" panose="020B0502040204020203" pitchFamily="34" charset="0"/>
                  </a:endParaRPr>
                </a:p>
              </p:txBody>
            </p:sp>
            <p:sp>
              <p:nvSpPr>
                <p:cNvPr id="199" name="Freeform 3455"/>
                <p:cNvSpPr>
                  <a:spLocks/>
                </p:cNvSpPr>
                <p:nvPr/>
              </p:nvSpPr>
              <p:spPr bwMode="auto">
                <a:xfrm>
                  <a:off x="7413624" y="2090421"/>
                  <a:ext cx="760413" cy="242887"/>
                </a:xfrm>
                <a:custGeom>
                  <a:avLst/>
                  <a:gdLst>
                    <a:gd name="T0" fmla="*/ 406 w 479"/>
                    <a:gd name="T1" fmla="*/ 114 h 153"/>
                    <a:gd name="T2" fmla="*/ 0 w 479"/>
                    <a:gd name="T3" fmla="*/ 114 h 153"/>
                    <a:gd name="T4" fmla="*/ 0 w 479"/>
                    <a:gd name="T5" fmla="*/ 38 h 153"/>
                    <a:gd name="T6" fmla="*/ 406 w 479"/>
                    <a:gd name="T7" fmla="*/ 38 h 153"/>
                    <a:gd name="T8" fmla="*/ 406 w 479"/>
                    <a:gd name="T9" fmla="*/ 0 h 153"/>
                    <a:gd name="T10" fmla="*/ 479 w 479"/>
                    <a:gd name="T11" fmla="*/ 77 h 153"/>
                    <a:gd name="T12" fmla="*/ 406 w 479"/>
                    <a:gd name="T13" fmla="*/ 153 h 153"/>
                    <a:gd name="T14" fmla="*/ 406 w 479"/>
                    <a:gd name="T15" fmla="*/ 114 h 153"/>
                    <a:gd name="T16" fmla="*/ 406 w 479"/>
                    <a:gd name="T17" fmla="*/ 114 h 153"/>
                    <a:gd name="T18" fmla="*/ 406 w 479"/>
                    <a:gd name="T19" fmla="*/ 114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79" h="153">
                      <a:moveTo>
                        <a:pt x="406" y="114"/>
                      </a:moveTo>
                      <a:lnTo>
                        <a:pt x="0" y="114"/>
                      </a:lnTo>
                      <a:lnTo>
                        <a:pt x="0" y="38"/>
                      </a:lnTo>
                      <a:lnTo>
                        <a:pt x="406" y="38"/>
                      </a:lnTo>
                      <a:lnTo>
                        <a:pt x="406" y="0"/>
                      </a:lnTo>
                      <a:lnTo>
                        <a:pt x="479" y="77"/>
                      </a:lnTo>
                      <a:lnTo>
                        <a:pt x="406" y="153"/>
                      </a:lnTo>
                      <a:lnTo>
                        <a:pt x="406" y="114"/>
                      </a:lnTo>
                      <a:lnTo>
                        <a:pt x="406" y="114"/>
                      </a:lnTo>
                      <a:lnTo>
                        <a:pt x="406" y="114"/>
                      </a:lnTo>
                      <a:close/>
                    </a:path>
                  </a:pathLst>
                </a:custGeom>
                <a:solidFill>
                  <a:srgbClr val="5859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00" name="Freeform 3456"/>
                <p:cNvSpPr>
                  <a:spLocks/>
                </p:cNvSpPr>
                <p:nvPr/>
              </p:nvSpPr>
              <p:spPr bwMode="auto">
                <a:xfrm>
                  <a:off x="7327899" y="1985646"/>
                  <a:ext cx="630238" cy="234950"/>
                </a:xfrm>
                <a:custGeom>
                  <a:avLst/>
                  <a:gdLst>
                    <a:gd name="T0" fmla="*/ 323 w 397"/>
                    <a:gd name="T1" fmla="*/ 111 h 148"/>
                    <a:gd name="T2" fmla="*/ 0 w 397"/>
                    <a:gd name="T3" fmla="*/ 112 h 148"/>
                    <a:gd name="T4" fmla="*/ 0 w 397"/>
                    <a:gd name="T5" fmla="*/ 38 h 148"/>
                    <a:gd name="T6" fmla="*/ 323 w 397"/>
                    <a:gd name="T7" fmla="*/ 36 h 148"/>
                    <a:gd name="T8" fmla="*/ 323 w 397"/>
                    <a:gd name="T9" fmla="*/ 0 h 148"/>
                    <a:gd name="T10" fmla="*/ 397 w 397"/>
                    <a:gd name="T11" fmla="*/ 73 h 148"/>
                    <a:gd name="T12" fmla="*/ 323 w 397"/>
                    <a:gd name="T13" fmla="*/ 148 h 148"/>
                    <a:gd name="T14" fmla="*/ 323 w 397"/>
                    <a:gd name="T15" fmla="*/ 111 h 148"/>
                    <a:gd name="T16" fmla="*/ 323 w 397"/>
                    <a:gd name="T17" fmla="*/ 111 h 148"/>
                    <a:gd name="T18" fmla="*/ 323 w 397"/>
                    <a:gd name="T19" fmla="*/ 111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7" h="148">
                      <a:moveTo>
                        <a:pt x="323" y="111"/>
                      </a:moveTo>
                      <a:lnTo>
                        <a:pt x="0" y="112"/>
                      </a:lnTo>
                      <a:lnTo>
                        <a:pt x="0" y="38"/>
                      </a:lnTo>
                      <a:lnTo>
                        <a:pt x="323" y="36"/>
                      </a:lnTo>
                      <a:lnTo>
                        <a:pt x="323" y="0"/>
                      </a:lnTo>
                      <a:lnTo>
                        <a:pt x="397" y="73"/>
                      </a:lnTo>
                      <a:lnTo>
                        <a:pt x="323" y="148"/>
                      </a:lnTo>
                      <a:lnTo>
                        <a:pt x="323" y="111"/>
                      </a:lnTo>
                      <a:lnTo>
                        <a:pt x="323" y="111"/>
                      </a:lnTo>
                      <a:lnTo>
                        <a:pt x="323" y="111"/>
                      </a:lnTo>
                      <a:close/>
                    </a:path>
                  </a:pathLst>
                </a:custGeom>
                <a:solidFill>
                  <a:srgbClr val="7FBA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00084">
                    <a:defRPr/>
                  </a:pPr>
                  <a:endParaRPr lang="en-US" sz="1618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1" name="Freeform 3457"/>
              <p:cNvSpPr>
                <a:spLocks/>
              </p:cNvSpPr>
              <p:nvPr/>
            </p:nvSpPr>
            <p:spPr bwMode="auto">
              <a:xfrm>
                <a:off x="7177087" y="2076133"/>
                <a:ext cx="1708150" cy="561975"/>
              </a:xfrm>
              <a:custGeom>
                <a:avLst/>
                <a:gdLst>
                  <a:gd name="T0" fmla="*/ 897 w 1076"/>
                  <a:gd name="T1" fmla="*/ 354 h 354"/>
                  <a:gd name="T2" fmla="*/ 1076 w 1076"/>
                  <a:gd name="T3" fmla="*/ 176 h 354"/>
                  <a:gd name="T4" fmla="*/ 901 w 1076"/>
                  <a:gd name="T5" fmla="*/ 0 h 354"/>
                  <a:gd name="T6" fmla="*/ 897 w 1076"/>
                  <a:gd name="T7" fmla="*/ 0 h 354"/>
                  <a:gd name="T8" fmla="*/ 897 w 1076"/>
                  <a:gd name="T9" fmla="*/ 84 h 354"/>
                  <a:gd name="T10" fmla="*/ 0 w 1076"/>
                  <a:gd name="T11" fmla="*/ 84 h 354"/>
                  <a:gd name="T12" fmla="*/ 0 w 1076"/>
                  <a:gd name="T13" fmla="*/ 266 h 354"/>
                  <a:gd name="T14" fmla="*/ 897 w 1076"/>
                  <a:gd name="T15" fmla="*/ 266 h 354"/>
                  <a:gd name="T16" fmla="*/ 897 w 1076"/>
                  <a:gd name="T17" fmla="*/ 354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6" h="354">
                    <a:moveTo>
                      <a:pt x="897" y="354"/>
                    </a:moveTo>
                    <a:lnTo>
                      <a:pt x="1076" y="176"/>
                    </a:lnTo>
                    <a:lnTo>
                      <a:pt x="901" y="0"/>
                    </a:lnTo>
                    <a:lnTo>
                      <a:pt x="897" y="0"/>
                    </a:lnTo>
                    <a:lnTo>
                      <a:pt x="897" y="84"/>
                    </a:lnTo>
                    <a:lnTo>
                      <a:pt x="0" y="84"/>
                    </a:lnTo>
                    <a:lnTo>
                      <a:pt x="0" y="266"/>
                    </a:lnTo>
                    <a:lnTo>
                      <a:pt x="897" y="266"/>
                    </a:lnTo>
                    <a:lnTo>
                      <a:pt x="897" y="354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800084">
                  <a:defRPr/>
                </a:pPr>
                <a:endParaRPr lang="en-US" sz="1618" kern="0">
                  <a:solidFill>
                    <a:srgbClr val="505050"/>
                  </a:solidFill>
                </a:endParaRPr>
              </a:p>
            </p:txBody>
          </p:sp>
        </p:grpSp>
        <p:sp>
          <p:nvSpPr>
            <p:cNvPr id="202" name="Rectangle 3458"/>
            <p:cNvSpPr>
              <a:spLocks noChangeArrowheads="1"/>
            </p:cNvSpPr>
            <p:nvPr/>
          </p:nvSpPr>
          <p:spPr bwMode="auto">
            <a:xfrm>
              <a:off x="7254876" y="2206308"/>
              <a:ext cx="239821" cy="277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1324" dirty="0">
                  <a:solidFill>
                    <a:srgbClr val="FFFFFF"/>
                  </a:solidFill>
                  <a:latin typeface="Segoe UI Light" panose="020B0502040204020203" pitchFamily="34" charset="0"/>
                </a:rPr>
                <a:t>80</a:t>
              </a:r>
              <a:endParaRPr lang="en-US" altLang="en-US" sz="1324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203" name="Rectangle 3459"/>
            <p:cNvSpPr>
              <a:spLocks noChangeArrowheads="1"/>
            </p:cNvSpPr>
            <p:nvPr/>
          </p:nvSpPr>
          <p:spPr bwMode="auto">
            <a:xfrm>
              <a:off x="7513636" y="2214564"/>
              <a:ext cx="141714" cy="215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1029" dirty="0">
                  <a:solidFill>
                    <a:srgbClr val="FFFFFF"/>
                  </a:solidFill>
                  <a:latin typeface="Segoe UI Light" panose="020B0502040204020203" pitchFamily="34" charset="0"/>
                </a:rPr>
                <a:t>%</a:t>
              </a:r>
              <a:endParaRPr lang="en-US" altLang="en-US" sz="1324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204" name="Rectangle 3460"/>
            <p:cNvSpPr>
              <a:spLocks noChangeArrowheads="1"/>
            </p:cNvSpPr>
            <p:nvPr/>
          </p:nvSpPr>
          <p:spPr bwMode="auto">
            <a:xfrm>
              <a:off x="7704044" y="2285142"/>
              <a:ext cx="667140" cy="138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662" dirty="0">
                  <a:solidFill>
                    <a:srgbClr val="FFFFFF"/>
                  </a:solidFill>
                  <a:latin typeface="Segoe UI" panose="020B0502040204020203" pitchFamily="34" charset="0"/>
                </a:rPr>
                <a:t>f</a:t>
              </a:r>
              <a:r>
                <a:rPr lang="en-US" altLang="en-US" sz="662" dirty="0">
                  <a:solidFill>
                    <a:srgbClr val="FFFFFF"/>
                  </a:solidFill>
                  <a:latin typeface="Segoe UI" panose="020B0502040204020203" pitchFamily="34" charset="0"/>
                </a:rPr>
                <a:t>ailure rate …</a:t>
              </a:r>
              <a:endParaRPr lang="en-US" altLang="en-US" sz="662" dirty="0">
                <a:solidFill>
                  <a:srgbClr val="FFFFFF"/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219892" y="2683081"/>
            <a:ext cx="1276851" cy="1170722"/>
            <a:chOff x="7127994" y="3878262"/>
            <a:chExt cx="1736605" cy="1592263"/>
          </a:xfrm>
        </p:grpSpPr>
        <p:sp>
          <p:nvSpPr>
            <p:cNvPr id="473" name="Freeform 3527"/>
            <p:cNvSpPr>
              <a:spLocks/>
            </p:cNvSpPr>
            <p:nvPr/>
          </p:nvSpPr>
          <p:spPr bwMode="auto">
            <a:xfrm>
              <a:off x="7569199" y="3878262"/>
              <a:ext cx="901700" cy="595312"/>
            </a:xfrm>
            <a:custGeom>
              <a:avLst/>
              <a:gdLst>
                <a:gd name="T0" fmla="*/ 368 w 437"/>
                <a:gd name="T1" fmla="*/ 126 h 288"/>
                <a:gd name="T2" fmla="*/ 368 w 437"/>
                <a:gd name="T3" fmla="*/ 122 h 288"/>
                <a:gd name="T4" fmla="*/ 247 w 437"/>
                <a:gd name="T5" fmla="*/ 0 h 288"/>
                <a:gd name="T6" fmla="*/ 147 w 437"/>
                <a:gd name="T7" fmla="*/ 56 h 288"/>
                <a:gd name="T8" fmla="*/ 114 w 437"/>
                <a:gd name="T9" fmla="*/ 47 h 288"/>
                <a:gd name="T10" fmla="*/ 75 w 437"/>
                <a:gd name="T11" fmla="*/ 58 h 288"/>
                <a:gd name="T12" fmla="*/ 44 w 437"/>
                <a:gd name="T13" fmla="*/ 113 h 288"/>
                <a:gd name="T14" fmla="*/ 0 w 437"/>
                <a:gd name="T15" fmla="*/ 193 h 288"/>
                <a:gd name="T16" fmla="*/ 86 w 437"/>
                <a:gd name="T17" fmla="*/ 288 h 288"/>
                <a:gd name="T18" fmla="*/ 95 w 437"/>
                <a:gd name="T19" fmla="*/ 288 h 288"/>
                <a:gd name="T20" fmla="*/ 106 w 437"/>
                <a:gd name="T21" fmla="*/ 288 h 288"/>
                <a:gd name="T22" fmla="*/ 302 w 437"/>
                <a:gd name="T23" fmla="*/ 288 h 288"/>
                <a:gd name="T24" fmla="*/ 306 w 437"/>
                <a:gd name="T25" fmla="*/ 288 h 288"/>
                <a:gd name="T26" fmla="*/ 311 w 437"/>
                <a:gd name="T27" fmla="*/ 288 h 288"/>
                <a:gd name="T28" fmla="*/ 324 w 437"/>
                <a:gd name="T29" fmla="*/ 288 h 288"/>
                <a:gd name="T30" fmla="*/ 357 w 437"/>
                <a:gd name="T31" fmla="*/ 288 h 288"/>
                <a:gd name="T32" fmla="*/ 437 w 437"/>
                <a:gd name="T33" fmla="*/ 208 h 288"/>
                <a:gd name="T34" fmla="*/ 368 w 437"/>
                <a:gd name="T3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7" h="288">
                  <a:moveTo>
                    <a:pt x="368" y="126"/>
                  </a:moveTo>
                  <a:cubicBezTo>
                    <a:pt x="368" y="122"/>
                    <a:pt x="368" y="122"/>
                    <a:pt x="368" y="122"/>
                  </a:cubicBezTo>
                  <a:cubicBezTo>
                    <a:pt x="368" y="56"/>
                    <a:pt x="313" y="0"/>
                    <a:pt x="247" y="0"/>
                  </a:cubicBezTo>
                  <a:cubicBezTo>
                    <a:pt x="205" y="0"/>
                    <a:pt x="167" y="23"/>
                    <a:pt x="147" y="56"/>
                  </a:cubicBezTo>
                  <a:cubicBezTo>
                    <a:pt x="136" y="49"/>
                    <a:pt x="125" y="47"/>
                    <a:pt x="114" y="47"/>
                  </a:cubicBezTo>
                  <a:cubicBezTo>
                    <a:pt x="99" y="47"/>
                    <a:pt x="86" y="49"/>
                    <a:pt x="75" y="58"/>
                  </a:cubicBezTo>
                  <a:cubicBezTo>
                    <a:pt x="57" y="69"/>
                    <a:pt x="44" y="91"/>
                    <a:pt x="44" y="113"/>
                  </a:cubicBezTo>
                  <a:cubicBezTo>
                    <a:pt x="17" y="131"/>
                    <a:pt x="0" y="162"/>
                    <a:pt x="0" y="193"/>
                  </a:cubicBezTo>
                  <a:cubicBezTo>
                    <a:pt x="0" y="243"/>
                    <a:pt x="37" y="283"/>
                    <a:pt x="86" y="288"/>
                  </a:cubicBezTo>
                  <a:cubicBezTo>
                    <a:pt x="88" y="288"/>
                    <a:pt x="92" y="288"/>
                    <a:pt x="95" y="288"/>
                  </a:cubicBezTo>
                  <a:cubicBezTo>
                    <a:pt x="99" y="288"/>
                    <a:pt x="101" y="288"/>
                    <a:pt x="106" y="288"/>
                  </a:cubicBezTo>
                  <a:cubicBezTo>
                    <a:pt x="150" y="288"/>
                    <a:pt x="253" y="288"/>
                    <a:pt x="302" y="288"/>
                  </a:cubicBezTo>
                  <a:cubicBezTo>
                    <a:pt x="302" y="288"/>
                    <a:pt x="304" y="288"/>
                    <a:pt x="306" y="288"/>
                  </a:cubicBezTo>
                  <a:cubicBezTo>
                    <a:pt x="311" y="288"/>
                    <a:pt x="311" y="288"/>
                    <a:pt x="311" y="288"/>
                  </a:cubicBezTo>
                  <a:cubicBezTo>
                    <a:pt x="313" y="288"/>
                    <a:pt x="320" y="288"/>
                    <a:pt x="324" y="288"/>
                  </a:cubicBezTo>
                  <a:cubicBezTo>
                    <a:pt x="357" y="288"/>
                    <a:pt x="357" y="288"/>
                    <a:pt x="357" y="288"/>
                  </a:cubicBezTo>
                  <a:cubicBezTo>
                    <a:pt x="401" y="288"/>
                    <a:pt x="437" y="252"/>
                    <a:pt x="437" y="208"/>
                  </a:cubicBezTo>
                  <a:cubicBezTo>
                    <a:pt x="437" y="166"/>
                    <a:pt x="406" y="133"/>
                    <a:pt x="368" y="126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  <p:sp>
          <p:nvSpPr>
            <p:cNvPr id="474" name="Rectangle 3528"/>
            <p:cNvSpPr>
              <a:spLocks noChangeArrowheads="1"/>
            </p:cNvSpPr>
            <p:nvPr/>
          </p:nvSpPr>
          <p:spPr bwMode="auto">
            <a:xfrm>
              <a:off x="8061325" y="4216400"/>
              <a:ext cx="322668" cy="184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882" b="1" dirty="0">
                  <a:solidFill>
                    <a:srgbClr val="FFFFFF"/>
                  </a:solidFill>
                  <a:latin typeface="Segoe UI Semibold" panose="020B0702040204020203" pitchFamily="34" charset="0"/>
                </a:rPr>
                <a:t>CIOs</a:t>
              </a:r>
              <a:endParaRPr lang="en-US" altLang="en-US" sz="1324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75" name="Rectangle 3529"/>
            <p:cNvSpPr>
              <a:spLocks noChangeArrowheads="1"/>
            </p:cNvSpPr>
            <p:nvPr/>
          </p:nvSpPr>
          <p:spPr bwMode="auto">
            <a:xfrm>
              <a:off x="7732348" y="4001313"/>
              <a:ext cx="235461" cy="277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1324" dirty="0">
                  <a:solidFill>
                    <a:srgbClr val="FFFFFF"/>
                  </a:solidFill>
                  <a:latin typeface="Segoe UI Light" panose="020B0502040204020203" pitchFamily="34" charset="0"/>
                </a:rPr>
                <a:t>70</a:t>
              </a:r>
              <a:endParaRPr lang="en-US" altLang="en-US" sz="1324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76" name="Rectangle 3530"/>
            <p:cNvSpPr>
              <a:spLocks noChangeArrowheads="1"/>
            </p:cNvSpPr>
            <p:nvPr/>
          </p:nvSpPr>
          <p:spPr bwMode="auto">
            <a:xfrm>
              <a:off x="8005503" y="3950999"/>
              <a:ext cx="191857" cy="29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1397" dirty="0">
                  <a:solidFill>
                    <a:srgbClr val="FFFFFF"/>
                  </a:solidFill>
                  <a:latin typeface="Segoe UI Light" panose="020B0502040204020203" pitchFamily="34" charset="0"/>
                </a:rPr>
                <a:t>%</a:t>
              </a:r>
              <a:endParaRPr lang="en-US" altLang="en-US" sz="1324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77" name="Rectangle 3531"/>
            <p:cNvSpPr>
              <a:spLocks noChangeArrowheads="1"/>
            </p:cNvSpPr>
            <p:nvPr/>
          </p:nvSpPr>
          <p:spPr bwMode="auto">
            <a:xfrm>
              <a:off x="7127994" y="4981575"/>
              <a:ext cx="507986" cy="277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defTabSz="672358"/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t</a:t>
              </a:r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o </a:t>
              </a: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reduce</a:t>
              </a:r>
              <a:b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IT costs</a:t>
              </a:r>
              <a:endParaRPr lang="en-US" altLang="en-US" sz="1324" b="1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78" name="Rectangle 3535"/>
            <p:cNvSpPr>
              <a:spLocks noChangeArrowheads="1"/>
            </p:cNvSpPr>
            <p:nvPr/>
          </p:nvSpPr>
          <p:spPr bwMode="auto">
            <a:xfrm>
              <a:off x="7196800" y="4548187"/>
              <a:ext cx="440401" cy="41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defTabSz="672358"/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Would</a:t>
              </a:r>
              <a:b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increase</a:t>
              </a:r>
              <a:b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risk</a:t>
              </a:r>
              <a:endParaRPr lang="en-US" altLang="en-US" sz="1324" b="1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79" name="Freeform 3608"/>
            <p:cNvSpPr>
              <a:spLocks/>
            </p:cNvSpPr>
            <p:nvPr/>
          </p:nvSpPr>
          <p:spPr bwMode="auto">
            <a:xfrm>
              <a:off x="7640637" y="4298950"/>
              <a:ext cx="238125" cy="539750"/>
            </a:xfrm>
            <a:custGeom>
              <a:avLst/>
              <a:gdLst>
                <a:gd name="T0" fmla="*/ 112 w 150"/>
                <a:gd name="T1" fmla="*/ 75 h 340"/>
                <a:gd name="T2" fmla="*/ 112 w 150"/>
                <a:gd name="T3" fmla="*/ 340 h 340"/>
                <a:gd name="T4" fmla="*/ 38 w 150"/>
                <a:gd name="T5" fmla="*/ 340 h 340"/>
                <a:gd name="T6" fmla="*/ 38 w 150"/>
                <a:gd name="T7" fmla="*/ 75 h 340"/>
                <a:gd name="T8" fmla="*/ 0 w 150"/>
                <a:gd name="T9" fmla="*/ 75 h 340"/>
                <a:gd name="T10" fmla="*/ 74 w 150"/>
                <a:gd name="T11" fmla="*/ 0 h 340"/>
                <a:gd name="T12" fmla="*/ 150 w 150"/>
                <a:gd name="T13" fmla="*/ 75 h 340"/>
                <a:gd name="T14" fmla="*/ 112 w 150"/>
                <a:gd name="T15" fmla="*/ 75 h 340"/>
                <a:gd name="T16" fmla="*/ 112 w 150"/>
                <a:gd name="T17" fmla="*/ 75 h 340"/>
                <a:gd name="T18" fmla="*/ 112 w 150"/>
                <a:gd name="T19" fmla="*/ 7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340">
                  <a:moveTo>
                    <a:pt x="112" y="75"/>
                  </a:moveTo>
                  <a:lnTo>
                    <a:pt x="112" y="340"/>
                  </a:lnTo>
                  <a:lnTo>
                    <a:pt x="38" y="340"/>
                  </a:lnTo>
                  <a:lnTo>
                    <a:pt x="38" y="75"/>
                  </a:lnTo>
                  <a:lnTo>
                    <a:pt x="0" y="75"/>
                  </a:lnTo>
                  <a:lnTo>
                    <a:pt x="74" y="0"/>
                  </a:lnTo>
                  <a:lnTo>
                    <a:pt x="150" y="75"/>
                  </a:lnTo>
                  <a:lnTo>
                    <a:pt x="112" y="75"/>
                  </a:lnTo>
                  <a:lnTo>
                    <a:pt x="112" y="75"/>
                  </a:lnTo>
                  <a:lnTo>
                    <a:pt x="112" y="75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  <p:sp>
          <p:nvSpPr>
            <p:cNvPr id="480" name="Freeform 3609"/>
            <p:cNvSpPr>
              <a:spLocks/>
            </p:cNvSpPr>
            <p:nvPr/>
          </p:nvSpPr>
          <p:spPr bwMode="auto">
            <a:xfrm>
              <a:off x="7640637" y="4838700"/>
              <a:ext cx="238125" cy="631825"/>
            </a:xfrm>
            <a:custGeom>
              <a:avLst/>
              <a:gdLst>
                <a:gd name="T0" fmla="*/ 112 w 150"/>
                <a:gd name="T1" fmla="*/ 324 h 398"/>
                <a:gd name="T2" fmla="*/ 112 w 150"/>
                <a:gd name="T3" fmla="*/ 0 h 398"/>
                <a:gd name="T4" fmla="*/ 38 w 150"/>
                <a:gd name="T5" fmla="*/ 0 h 398"/>
                <a:gd name="T6" fmla="*/ 38 w 150"/>
                <a:gd name="T7" fmla="*/ 324 h 398"/>
                <a:gd name="T8" fmla="*/ 0 w 150"/>
                <a:gd name="T9" fmla="*/ 324 h 398"/>
                <a:gd name="T10" fmla="*/ 74 w 150"/>
                <a:gd name="T11" fmla="*/ 398 h 398"/>
                <a:gd name="T12" fmla="*/ 150 w 150"/>
                <a:gd name="T13" fmla="*/ 324 h 398"/>
                <a:gd name="T14" fmla="*/ 112 w 150"/>
                <a:gd name="T15" fmla="*/ 324 h 398"/>
                <a:gd name="T16" fmla="*/ 112 w 150"/>
                <a:gd name="T17" fmla="*/ 324 h 398"/>
                <a:gd name="T18" fmla="*/ 112 w 150"/>
                <a:gd name="T19" fmla="*/ 324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398">
                  <a:moveTo>
                    <a:pt x="112" y="324"/>
                  </a:moveTo>
                  <a:lnTo>
                    <a:pt x="112" y="0"/>
                  </a:lnTo>
                  <a:lnTo>
                    <a:pt x="38" y="0"/>
                  </a:lnTo>
                  <a:lnTo>
                    <a:pt x="38" y="324"/>
                  </a:lnTo>
                  <a:lnTo>
                    <a:pt x="0" y="324"/>
                  </a:lnTo>
                  <a:lnTo>
                    <a:pt x="74" y="398"/>
                  </a:lnTo>
                  <a:lnTo>
                    <a:pt x="150" y="324"/>
                  </a:lnTo>
                  <a:lnTo>
                    <a:pt x="112" y="324"/>
                  </a:lnTo>
                  <a:lnTo>
                    <a:pt x="112" y="324"/>
                  </a:lnTo>
                  <a:lnTo>
                    <a:pt x="112" y="324"/>
                  </a:lnTo>
                  <a:close/>
                </a:path>
              </a:pathLst>
            </a:custGeom>
            <a:solidFill>
              <a:srgbClr val="176C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  <p:sp>
          <p:nvSpPr>
            <p:cNvPr id="481" name="Rectangle 3610"/>
            <p:cNvSpPr>
              <a:spLocks noChangeArrowheads="1"/>
            </p:cNvSpPr>
            <p:nvPr/>
          </p:nvSpPr>
          <p:spPr bwMode="auto">
            <a:xfrm>
              <a:off x="7891460" y="4981575"/>
              <a:ext cx="828474" cy="277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662" dirty="0">
                  <a:solidFill>
                    <a:srgbClr val="002050"/>
                  </a:solidFill>
                  <a:latin typeface="Segoe UI" panose="020B0502040204020203" pitchFamily="34" charset="0"/>
                </a:rPr>
                <a:t>and </a:t>
              </a: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accelerate</a:t>
              </a:r>
              <a:b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</a:br>
              <a:r>
                <a:rPr lang="en-US" altLang="en-US" sz="662" b="1" dirty="0">
                  <a:solidFill>
                    <a:srgbClr val="002050"/>
                  </a:solidFill>
                  <a:latin typeface="Segoe UI" panose="020B0502040204020203" pitchFamily="34" charset="0"/>
                </a:rPr>
                <a:t>business agility</a:t>
              </a:r>
              <a:endParaRPr lang="en-US" altLang="en-US" sz="662" b="1" dirty="0">
                <a:solidFill>
                  <a:srgbClr val="00205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82" name="Freeform 3613"/>
            <p:cNvSpPr>
              <a:spLocks/>
            </p:cNvSpPr>
            <p:nvPr/>
          </p:nvSpPr>
          <p:spPr bwMode="auto">
            <a:xfrm>
              <a:off x="7897811" y="4783138"/>
              <a:ext cx="966788" cy="238125"/>
            </a:xfrm>
            <a:custGeom>
              <a:avLst/>
              <a:gdLst>
                <a:gd name="T0" fmla="*/ 535 w 609"/>
                <a:gd name="T1" fmla="*/ 38 h 150"/>
                <a:gd name="T2" fmla="*/ 0 w 609"/>
                <a:gd name="T3" fmla="*/ 38 h 150"/>
                <a:gd name="T4" fmla="*/ 0 w 609"/>
                <a:gd name="T5" fmla="*/ 112 h 150"/>
                <a:gd name="T6" fmla="*/ 535 w 609"/>
                <a:gd name="T7" fmla="*/ 112 h 150"/>
                <a:gd name="T8" fmla="*/ 535 w 609"/>
                <a:gd name="T9" fmla="*/ 150 h 150"/>
                <a:gd name="T10" fmla="*/ 609 w 609"/>
                <a:gd name="T11" fmla="*/ 76 h 150"/>
                <a:gd name="T12" fmla="*/ 535 w 609"/>
                <a:gd name="T13" fmla="*/ 0 h 150"/>
                <a:gd name="T14" fmla="*/ 535 w 609"/>
                <a:gd name="T15" fmla="*/ 38 h 150"/>
                <a:gd name="T16" fmla="*/ 535 w 609"/>
                <a:gd name="T17" fmla="*/ 38 h 150"/>
                <a:gd name="T18" fmla="*/ 535 w 609"/>
                <a:gd name="T19" fmla="*/ 3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9" h="150">
                  <a:moveTo>
                    <a:pt x="535" y="38"/>
                  </a:moveTo>
                  <a:lnTo>
                    <a:pt x="0" y="38"/>
                  </a:lnTo>
                  <a:lnTo>
                    <a:pt x="0" y="112"/>
                  </a:lnTo>
                  <a:lnTo>
                    <a:pt x="535" y="112"/>
                  </a:lnTo>
                  <a:lnTo>
                    <a:pt x="535" y="150"/>
                  </a:lnTo>
                  <a:lnTo>
                    <a:pt x="609" y="76"/>
                  </a:lnTo>
                  <a:lnTo>
                    <a:pt x="535" y="0"/>
                  </a:lnTo>
                  <a:lnTo>
                    <a:pt x="535" y="38"/>
                  </a:lnTo>
                  <a:lnTo>
                    <a:pt x="535" y="38"/>
                  </a:lnTo>
                  <a:lnTo>
                    <a:pt x="535" y="38"/>
                  </a:lnTo>
                  <a:close/>
                </a:path>
              </a:pathLst>
            </a:custGeom>
            <a:solidFill>
              <a:srgbClr val="176C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800084">
                <a:defRPr/>
              </a:pPr>
              <a:endParaRPr lang="en-US" sz="1618" kern="0">
                <a:solidFill>
                  <a:srgbClr val="505050"/>
                </a:solidFill>
              </a:endParaRPr>
            </a:p>
          </p:txBody>
        </p:sp>
        <p:sp>
          <p:nvSpPr>
            <p:cNvPr id="483" name="Rectangle 3778"/>
            <p:cNvSpPr>
              <a:spLocks noChangeArrowheads="1"/>
            </p:cNvSpPr>
            <p:nvPr/>
          </p:nvSpPr>
          <p:spPr bwMode="auto">
            <a:xfrm>
              <a:off x="7918450" y="4256088"/>
              <a:ext cx="67587" cy="138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662" dirty="0">
                  <a:solidFill>
                    <a:srgbClr val="FFFFFF"/>
                  </a:solidFill>
                  <a:latin typeface="Segoe UI" panose="020B0502040204020203" pitchFamily="34" charset="0"/>
                </a:rPr>
                <a:t>o</a:t>
              </a:r>
              <a:endParaRPr lang="en-US" altLang="en-US" sz="1324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  <p:sp>
          <p:nvSpPr>
            <p:cNvPr id="484" name="Rectangle 3779"/>
            <p:cNvSpPr>
              <a:spLocks noChangeArrowheads="1"/>
            </p:cNvSpPr>
            <p:nvPr/>
          </p:nvSpPr>
          <p:spPr bwMode="auto">
            <a:xfrm>
              <a:off x="7983537" y="4256088"/>
              <a:ext cx="37065" cy="138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72358"/>
              <a:r>
                <a:rPr lang="en-US" altLang="en-US" sz="662" dirty="0">
                  <a:solidFill>
                    <a:srgbClr val="FFFFFF"/>
                  </a:solidFill>
                  <a:latin typeface="Segoe UI" panose="020B0502040204020203" pitchFamily="34" charset="0"/>
                </a:rPr>
                <a:t>f</a:t>
              </a:r>
              <a:endParaRPr lang="en-US" altLang="en-US" sz="1324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6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800"/>
                            </p:stCondLst>
                            <p:childTnLst>
                              <p:par>
                                <p:cTn id="4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6" grpId="0" animBg="1"/>
      <p:bldP spid="192" grpId="0" animBg="1"/>
      <p:bldP spid="19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Agenda: Walking through the software process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53263" y="4767263"/>
            <a:ext cx="2090737" cy="274637"/>
          </a:xfrm>
          <a:prstGeom prst="rect">
            <a:avLst/>
          </a:prstGeom>
        </p:spPr>
        <p:txBody>
          <a:bodyPr/>
          <a:lstStyle/>
          <a:p>
            <a:fld id="{240DB444-2262-AC4C-9DFC-5545C1C0EAAA}" type="slidenum">
              <a:rPr lang="nl-NL" smtClean="0"/>
              <a:t>4</a:t>
            </a:fld>
            <a:endParaRPr lang="nl-NL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072613813"/>
              </p:ext>
            </p:extLst>
          </p:nvPr>
        </p:nvGraphicFramePr>
        <p:xfrm>
          <a:off x="1607129" y="1227117"/>
          <a:ext cx="5240976" cy="3380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691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2610A6-7894-4C7D-93A9-8B42D73FD7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E22610A6-7894-4C7D-93A9-8B42D73FD7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AD59C0A-F23B-4A15-A882-E796694CF1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6AD59C0A-F23B-4A15-A882-E796694CF1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D9A596-FB5A-47DF-A433-B8313D69F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graphicEl>
                                              <a:dgm id="{FAD9A596-FB5A-47DF-A433-B8313D69F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C66401-C64B-4ACC-9F86-DFD4094C62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49C66401-C64B-4ACC-9F86-DFD4094C62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611CE77-72B3-460E-8E98-32007D44F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B611CE77-72B3-460E-8E98-32007D44F6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A54BBF2-642A-40FB-8719-56C29F0EB3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BA54BBF2-642A-40FB-8719-56C29F0EB3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495A6F4-C5E4-4831-B162-BC712A566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D495A6F4-C5E4-4831-B162-BC712A5663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A5313C-0AA1-4231-9C64-DCAAFC2B3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DBA5313C-0AA1-4231-9C64-DCAAFC2B3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A57701C-639A-42D2-8268-A48F40393F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2A57701C-639A-42D2-8268-A48F40393F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29357CB-8F79-4832-B680-87E7E1A64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graphicEl>
                                              <a:dgm id="{C29357CB-8F79-4832-B680-87E7E1A64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Agenda: Walking through the software process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53263" y="4767263"/>
            <a:ext cx="2090737" cy="274637"/>
          </a:xfrm>
          <a:prstGeom prst="rect">
            <a:avLst/>
          </a:prstGeom>
        </p:spPr>
        <p:txBody>
          <a:bodyPr/>
          <a:lstStyle/>
          <a:p>
            <a:fld id="{240DB444-2262-AC4C-9DFC-5545C1C0EAAA}" type="slidenum">
              <a:rPr lang="nl-NL" smtClean="0"/>
              <a:t>5</a:t>
            </a:fld>
            <a:endParaRPr lang="nl-NL"/>
          </a:p>
        </p:txBody>
      </p:sp>
      <p:sp>
        <p:nvSpPr>
          <p:cNvPr id="33" name="Freeform 32"/>
          <p:cNvSpPr>
            <a:spLocks/>
          </p:cNvSpPr>
          <p:nvPr/>
        </p:nvSpPr>
        <p:spPr bwMode="auto">
          <a:xfrm>
            <a:off x="3002811" y="891525"/>
            <a:ext cx="3269218" cy="3269218"/>
          </a:xfrm>
          <a:custGeom>
            <a:avLst/>
            <a:gdLst>
              <a:gd name="T0" fmla="*/ 4728 w 4748"/>
              <a:gd name="T1" fmla="*/ 2374 h 4749"/>
              <a:gd name="T2" fmla="*/ 4728 w 4748"/>
              <a:gd name="T3" fmla="*/ 2374 h 4749"/>
              <a:gd name="T4" fmla="*/ 4708 w 4748"/>
              <a:gd name="T5" fmla="*/ 2374 h 4749"/>
              <a:gd name="T6" fmla="*/ 4025 w 4748"/>
              <a:gd name="T7" fmla="*/ 4025 h 4749"/>
              <a:gd name="T8" fmla="*/ 2374 w 4748"/>
              <a:gd name="T9" fmla="*/ 4709 h 4749"/>
              <a:gd name="T10" fmla="*/ 723 w 4748"/>
              <a:gd name="T11" fmla="*/ 4025 h 4749"/>
              <a:gd name="T12" fmla="*/ 40 w 4748"/>
              <a:gd name="T13" fmla="*/ 2374 h 4749"/>
              <a:gd name="T14" fmla="*/ 723 w 4748"/>
              <a:gd name="T15" fmla="*/ 724 h 4749"/>
              <a:gd name="T16" fmla="*/ 2374 w 4748"/>
              <a:gd name="T17" fmla="*/ 40 h 4749"/>
              <a:gd name="T18" fmla="*/ 4025 w 4748"/>
              <a:gd name="T19" fmla="*/ 724 h 4749"/>
              <a:gd name="T20" fmla="*/ 4708 w 4748"/>
              <a:gd name="T21" fmla="*/ 2374 h 4749"/>
              <a:gd name="T22" fmla="*/ 4748 w 4748"/>
              <a:gd name="T23" fmla="*/ 2374 h 4749"/>
              <a:gd name="T24" fmla="*/ 2374 w 4748"/>
              <a:gd name="T25" fmla="*/ 0 h 4749"/>
              <a:gd name="T26" fmla="*/ 0 w 4748"/>
              <a:gd name="T27" fmla="*/ 2374 h 4749"/>
              <a:gd name="T28" fmla="*/ 2374 w 4748"/>
              <a:gd name="T29" fmla="*/ 4749 h 4749"/>
              <a:gd name="T30" fmla="*/ 4748 w 4748"/>
              <a:gd name="T31" fmla="*/ 2374 h 4749"/>
              <a:gd name="T32" fmla="*/ 4728 w 4748"/>
              <a:gd name="T33" fmla="*/ 2374 h 47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748" h="4749">
                <a:moveTo>
                  <a:pt x="4728" y="2374"/>
                </a:moveTo>
                <a:lnTo>
                  <a:pt x="4728" y="2374"/>
                </a:lnTo>
                <a:lnTo>
                  <a:pt x="4708" y="2374"/>
                </a:lnTo>
                <a:cubicBezTo>
                  <a:pt x="4708" y="3019"/>
                  <a:pt x="4447" y="3602"/>
                  <a:pt x="4025" y="4025"/>
                </a:cubicBezTo>
                <a:cubicBezTo>
                  <a:pt x="3602" y="4447"/>
                  <a:pt x="3019" y="4709"/>
                  <a:pt x="2374" y="4709"/>
                </a:cubicBezTo>
                <a:cubicBezTo>
                  <a:pt x="1729" y="4709"/>
                  <a:pt x="1146" y="4447"/>
                  <a:pt x="723" y="4025"/>
                </a:cubicBezTo>
                <a:cubicBezTo>
                  <a:pt x="301" y="3602"/>
                  <a:pt x="40" y="3019"/>
                  <a:pt x="40" y="2374"/>
                </a:cubicBezTo>
                <a:cubicBezTo>
                  <a:pt x="40" y="1729"/>
                  <a:pt x="301" y="1146"/>
                  <a:pt x="723" y="724"/>
                </a:cubicBezTo>
                <a:cubicBezTo>
                  <a:pt x="1146" y="301"/>
                  <a:pt x="1729" y="40"/>
                  <a:pt x="2374" y="40"/>
                </a:cubicBezTo>
                <a:cubicBezTo>
                  <a:pt x="3019" y="40"/>
                  <a:pt x="3602" y="301"/>
                  <a:pt x="4025" y="724"/>
                </a:cubicBezTo>
                <a:cubicBezTo>
                  <a:pt x="4447" y="1146"/>
                  <a:pt x="4708" y="1729"/>
                  <a:pt x="4708" y="2374"/>
                </a:cubicBezTo>
                <a:lnTo>
                  <a:pt x="4748" y="2374"/>
                </a:lnTo>
                <a:cubicBezTo>
                  <a:pt x="4748" y="1063"/>
                  <a:pt x="3685" y="0"/>
                  <a:pt x="2374" y="0"/>
                </a:cubicBezTo>
                <a:cubicBezTo>
                  <a:pt x="1063" y="0"/>
                  <a:pt x="0" y="1063"/>
                  <a:pt x="0" y="2374"/>
                </a:cubicBezTo>
                <a:cubicBezTo>
                  <a:pt x="0" y="3685"/>
                  <a:pt x="1063" y="4749"/>
                  <a:pt x="2374" y="4749"/>
                </a:cubicBezTo>
                <a:cubicBezTo>
                  <a:pt x="3685" y="4749"/>
                  <a:pt x="4748" y="3685"/>
                  <a:pt x="4748" y="2374"/>
                </a:cubicBezTo>
                <a:lnTo>
                  <a:pt x="4728" y="2374"/>
                </a:lnTo>
                <a:close/>
              </a:path>
            </a:pathLst>
          </a:custGeom>
          <a:solidFill>
            <a:srgbClr val="FEFEF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000527" y="1427503"/>
            <a:ext cx="2928775" cy="2773781"/>
            <a:chOff x="4044950" y="1273175"/>
            <a:chExt cx="4610100" cy="4611688"/>
          </a:xfrm>
        </p:grpSpPr>
        <p:grpSp>
          <p:nvGrpSpPr>
            <p:cNvPr id="35" name="Group 34"/>
            <p:cNvGrpSpPr/>
            <p:nvPr/>
          </p:nvGrpSpPr>
          <p:grpSpPr>
            <a:xfrm>
              <a:off x="4778884" y="2720445"/>
              <a:ext cx="3142340" cy="1716304"/>
              <a:chOff x="5059675" y="2889461"/>
              <a:chExt cx="2330173" cy="1272709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600" y="2889461"/>
                <a:ext cx="1322248" cy="1195374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675" y="2891895"/>
                <a:ext cx="1398679" cy="1270275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554" y="3639227"/>
                <a:ext cx="248694" cy="204640"/>
              </a:xfrm>
              <a:prstGeom prst="rect">
                <a:avLst/>
              </a:prstGeom>
            </p:spPr>
          </p:pic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 cstate="print">
              <a:duotone>
                <a:srgbClr val="FF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69" y="1353526"/>
              <a:ext cx="4449971" cy="4450143"/>
            </a:xfrm>
            <a:prstGeom prst="rect">
              <a:avLst/>
            </a:prstGeom>
          </p:spPr>
        </p:pic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350000" y="3578225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891113" y="159730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Develop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36793" y="368153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Build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37371" y="159730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Deploy to QA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37371" y="372630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Deploy to Lab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661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Walkthrough</a:t>
            </a: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5" y="213510"/>
            <a:ext cx="3097728" cy="309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51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DevOps is a process not a technology solution</a:t>
            </a:r>
            <a:endParaRPr lang="en-GB" dirty="0"/>
          </a:p>
          <a:p>
            <a:pPr lvl="1"/>
            <a:r>
              <a:rPr lang="en-GB" dirty="0" smtClean="0"/>
              <a:t>Your steps may differ</a:t>
            </a:r>
          </a:p>
          <a:p>
            <a:r>
              <a:rPr lang="en-GB" dirty="0" smtClean="0"/>
              <a:t>No one tool will solve everything</a:t>
            </a:r>
          </a:p>
          <a:p>
            <a:r>
              <a:rPr lang="en-GB" dirty="0" smtClean="0"/>
              <a:t>Configuration as code is a key enabler for automation</a:t>
            </a:r>
          </a:p>
          <a:p>
            <a:pPr lvl="1"/>
            <a:r>
              <a:rPr lang="en-GB" dirty="0" smtClean="0"/>
              <a:t>Essential for cloud; useful for on-</a:t>
            </a:r>
            <a:r>
              <a:rPr lang="en-GB" dirty="0" err="1" smtClean="0"/>
              <a:t>prem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53263" y="4767263"/>
            <a:ext cx="2090737" cy="274637"/>
          </a:xfrm>
          <a:prstGeom prst="rect">
            <a:avLst/>
          </a:prstGeom>
        </p:spPr>
        <p:txBody>
          <a:bodyPr/>
          <a:lstStyle/>
          <a:p>
            <a:fld id="{240DB444-2262-AC4C-9DFC-5545C1C0EAAA}" type="slidenum">
              <a:rPr lang="nl-NL" smtClean="0"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4427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Links: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500" dirty="0" smtClean="0"/>
              <a:t>Black Marble custom VSTS Extensions:</a:t>
            </a:r>
            <a:r>
              <a:rPr lang="en-GB" dirty="0"/>
              <a:t/>
            </a:r>
            <a:br>
              <a:rPr lang="en-GB" dirty="0"/>
            </a:br>
            <a:r>
              <a:rPr lang="en-GB" sz="1900" dirty="0">
                <a:hlinkClick r:id="rId2"/>
              </a:rPr>
              <a:t>http://bit.ly/VSTSBM</a:t>
            </a:r>
            <a:endParaRPr lang="en-GB" sz="1900" dirty="0"/>
          </a:p>
          <a:p>
            <a:pPr marL="306068" lvl="1" indent="-306068">
              <a:buFont typeface="Arial"/>
              <a:buChar char="•"/>
            </a:pPr>
            <a:r>
              <a:rPr lang="en-GB" dirty="0" smtClean="0"/>
              <a:t>Colin’s ALM Corner custom build and release Extension:</a:t>
            </a:r>
            <a:br>
              <a:rPr lang="en-GB" dirty="0" smtClean="0"/>
            </a:br>
            <a:r>
              <a:rPr lang="en-GB" sz="1900" dirty="0" smtClean="0">
                <a:hlinkClick r:id="rId3"/>
              </a:rPr>
              <a:t>http</a:t>
            </a:r>
            <a:r>
              <a:rPr lang="en-GB" sz="1900" dirty="0">
                <a:hlinkClick r:id="rId3"/>
              </a:rPr>
              <a:t>://bit.ly/VSTSCOLALM</a:t>
            </a:r>
            <a:r>
              <a:rPr lang="en-GB" sz="1900" dirty="0"/>
              <a:t> </a:t>
            </a:r>
          </a:p>
          <a:p>
            <a:pPr marL="306068" lvl="1" indent="-306068">
              <a:buFont typeface="Arial"/>
              <a:buChar char="•"/>
            </a:pPr>
            <a:r>
              <a:rPr lang="en-GB" dirty="0" smtClean="0"/>
              <a:t>Our </a:t>
            </a:r>
            <a:r>
              <a:rPr lang="en-GB" dirty="0" err="1" smtClean="0"/>
              <a:t>Githubs</a:t>
            </a:r>
            <a:r>
              <a:rPr lang="en-GB" dirty="0" smtClean="0"/>
              <a:t>:</a:t>
            </a:r>
            <a:r>
              <a:rPr lang="en-GB" dirty="0"/>
              <a:t/>
            </a:r>
            <a:br>
              <a:rPr lang="en-GB" dirty="0"/>
            </a:br>
            <a:r>
              <a:rPr lang="en-GB" sz="1900" dirty="0">
                <a:hlinkClick r:id="rId4"/>
              </a:rPr>
              <a:t>https://</a:t>
            </a:r>
            <a:r>
              <a:rPr lang="en-GB" sz="1900" dirty="0" smtClean="0">
                <a:hlinkClick r:id="rId4"/>
              </a:rPr>
              <a:t>github.com/rikhepworth/</a:t>
            </a:r>
            <a:r>
              <a:rPr lang="en-GB" sz="1900" dirty="0"/>
              <a:t/>
            </a:r>
            <a:br>
              <a:rPr lang="en-GB" sz="1900" dirty="0"/>
            </a:br>
            <a:r>
              <a:rPr lang="en-GB" sz="1900" dirty="0">
                <a:hlinkClick r:id="rId5"/>
              </a:rPr>
              <a:t>https://</a:t>
            </a:r>
            <a:r>
              <a:rPr lang="en-GB" sz="1900" dirty="0" smtClean="0">
                <a:hlinkClick r:id="rId5"/>
              </a:rPr>
              <a:t>github.com/rfennell</a:t>
            </a:r>
            <a:endParaRPr lang="en-GB" sz="1900" dirty="0" smtClean="0"/>
          </a:p>
          <a:p>
            <a:pPr marL="306068" lvl="1" indent="-306068">
              <a:buFont typeface="Arial"/>
              <a:buChar char="•"/>
            </a:pPr>
            <a:r>
              <a:rPr lang="en-GB" dirty="0" smtClean="0"/>
              <a:t>Our blogs:</a:t>
            </a:r>
            <a:br>
              <a:rPr lang="en-GB" dirty="0" smtClean="0"/>
            </a:br>
            <a:r>
              <a:rPr lang="en-GB" sz="1900" dirty="0" smtClean="0">
                <a:hlinkClick r:id="rId6"/>
              </a:rPr>
              <a:t>http://blogs.blackmarble.co.uk</a:t>
            </a:r>
            <a:endParaRPr lang="en-GB" sz="19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53263" y="4767263"/>
            <a:ext cx="2090737" cy="274637"/>
          </a:xfrm>
          <a:prstGeom prst="rect">
            <a:avLst/>
          </a:prstGeom>
        </p:spPr>
        <p:txBody>
          <a:bodyPr/>
          <a:lstStyle/>
          <a:p>
            <a:fld id="{240DB444-2262-AC4C-9DFC-5545C1C0EAAA}" type="slidenum">
              <a:rPr lang="nl-NL" smtClean="0"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27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53263" y="4767263"/>
            <a:ext cx="2090737" cy="274637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32" y="3702576"/>
            <a:ext cx="502047" cy="7908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96" y="3702575"/>
            <a:ext cx="502047" cy="7908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82943" y="3847139"/>
            <a:ext cx="1635022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Rik Hepworth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@</a:t>
            </a:r>
            <a:r>
              <a:rPr lang="en-GB" dirty="0" err="1" smtClean="0">
                <a:solidFill>
                  <a:schemeClr val="tx1"/>
                </a:solidFill>
              </a:rPr>
              <a:t>rikhepworth</a:t>
            </a: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781" y="3847140"/>
            <a:ext cx="1902017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Richard Fennell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@</a:t>
            </a:r>
            <a:r>
              <a:rPr lang="en-GB" dirty="0" err="1" smtClean="0">
                <a:solidFill>
                  <a:schemeClr val="tx1"/>
                </a:solidFill>
              </a:rPr>
              <a:t>richardfennell</a:t>
            </a:r>
            <a:endParaRPr lang="en-GB" dirty="0" smtClean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12" y="190019"/>
            <a:ext cx="3198407" cy="319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 Marble 2014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E63B46"/>
      </a:accent4>
      <a:accent5>
        <a:srgbClr val="293A49"/>
      </a:accent5>
      <a:accent6>
        <a:srgbClr val="1B72B7"/>
      </a:accent6>
      <a:hlink>
        <a:srgbClr val="1B72B7"/>
      </a:hlink>
      <a:folHlink>
        <a:srgbClr val="1B72B7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Marble 2014.potx" id="{9D187450-6DCF-4F33-B88A-7BD099CC2F2C}" vid="{E6E796D6-3360-43CB-AEC9-4DD74FEF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esentation_x0020_Type xmlns="2e3a2f0e-52a2-4d17-81ea-e86137565b82">Black Marble</Presentation_x0020_Type>
    <Event_x0020_Location xmlns="2e3a2f0e-52a2-4d17-81ea-e86137565b82" xsi:nil="true"/>
    <Event_x0020_Date xmlns="2e3a2f0e-52a2-4d17-81ea-e86137565b82" xsi:nil="true"/>
    <Product xmlns="2e3a2f0e-52a2-4d17-81ea-e86137565b82">
      <Value>Visual Studio</Value>
    </Product>
    <Market xmlns="2e3a2f0e-52a2-4d17-81ea-e86137565b82">General</Market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AAFC307EF60A41BA7D1D0325CDC603" ma:contentTypeVersion="5" ma:contentTypeDescription="Create a new document." ma:contentTypeScope="" ma:versionID="7db0e9209c5ef04358c79c8eed35302e">
  <xsd:schema xmlns:xsd="http://www.w3.org/2001/XMLSchema" xmlns:xs="http://www.w3.org/2001/XMLSchema" xmlns:p="http://schemas.microsoft.com/office/2006/metadata/properties" xmlns:ns2="2e3a2f0e-52a2-4d17-81ea-e86137565b82" targetNamespace="http://schemas.microsoft.com/office/2006/metadata/properties" ma:root="true" ma:fieldsID="ccea1741cfef7283adcc88c53f48b902" ns2:_="">
    <xsd:import namespace="2e3a2f0e-52a2-4d17-81ea-e86137565b82"/>
    <xsd:element name="properties">
      <xsd:complexType>
        <xsd:sequence>
          <xsd:element name="documentManagement">
            <xsd:complexType>
              <xsd:all>
                <xsd:element ref="ns2:Presentation_x0020_Type" minOccurs="0"/>
                <xsd:element ref="ns2:Event_x0020_Date" minOccurs="0"/>
                <xsd:element ref="ns2:Event_x0020_Location" minOccurs="0"/>
                <xsd:element ref="ns2:Product" minOccurs="0"/>
                <xsd:element ref="ns2:Marke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3a2f0e-52a2-4d17-81ea-e86137565b82" elementFormDefault="qualified">
    <xsd:import namespace="http://schemas.microsoft.com/office/2006/documentManagement/types"/>
    <xsd:import namespace="http://schemas.microsoft.com/office/infopath/2007/PartnerControls"/>
    <xsd:element name="Presentation_x0020_Type" ma:index="8" nillable="true" ma:displayName="Presentation Type" ma:default="Black Marble" ma:description="Who we did the presentation for" ma:format="Dropdown" ma:internalName="Presentation_x0020_Type">
      <xsd:simpleType>
        <xsd:restriction base="dms:Choice">
          <xsd:enumeration value="Black Marble"/>
          <xsd:enumeration value="Conference"/>
          <xsd:enumeration value="Community"/>
        </xsd:restriction>
      </xsd:simpleType>
    </xsd:element>
    <xsd:element name="Event_x0020_Date" ma:index="9" nillable="true" ma:displayName="Event Date" ma:description="The Event Date" ma:format="DateOnly" ma:internalName="Event_x0020_Date">
      <xsd:simpleType>
        <xsd:restriction base="dms:DateTime"/>
      </xsd:simpleType>
    </xsd:element>
    <xsd:element name="Event_x0020_Location" ma:index="10" nillable="true" ma:displayName="Event Location" ma:description="Event Location" ma:internalName="Event_x0020_Location">
      <xsd:simpleType>
        <xsd:restriction base="dms:Text">
          <xsd:maxLength value="255"/>
        </xsd:restriction>
      </xsd:simpleType>
    </xsd:element>
    <xsd:element name="Product" ma:index="11" nillable="true" ma:displayName="Product" ma:default="Visual Studio" ma:description="Products" ma:internalName="Product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Visual Studio"/>
                    <xsd:enumeration value="ALM"/>
                    <xsd:enumeration value="SharePoint IT"/>
                    <xsd:enumeration value="SharePoint Dev"/>
                    <xsd:enumeration value="BizTalk"/>
                    <xsd:enumeration value="Testing"/>
                    <xsd:enumeration value="CRM"/>
                    <xsd:enumeration value="General IT"/>
                    <xsd:enumeration value="General Dev"/>
                    <xsd:enumeration value="OCS"/>
                    <xsd:enumeration value="Project Server"/>
                    <xsd:enumeration value="Oslo"/>
                    <xsd:enumeration value="Dublin"/>
                    <xsd:enumeration value="Azure"/>
                    <xsd:enumeration value="SQL Server"/>
                    <xsd:enumeration value="System Centre"/>
                    <xsd:enumeration value="Commerce Server"/>
                    <xsd:enumeration value="Exchange Server"/>
                    <xsd:enumeration value="Virtualisation"/>
                    <xsd:enumeration value="Security"/>
                    <xsd:enumeration value="Office"/>
                    <xsd:enumeration value="General Black Marble"/>
                    <xsd:enumeration value="Windows 7"/>
                    <xsd:enumeration value="Windows Server"/>
                    <xsd:enumeration value="Internet Explorer"/>
                    <xsd:enumeration value="Surface"/>
                    <xsd:enumeration value="NUI"/>
                  </xsd:restriction>
                </xsd:simpleType>
              </xsd:element>
            </xsd:sequence>
          </xsd:extension>
        </xsd:complexContent>
      </xsd:complexType>
    </xsd:element>
    <xsd:element name="Market" ma:index="12" nillable="true" ma:displayName="Market" ma:default="General" ma:description="The Target Market for the presentation" ma:format="Dropdown" ma:internalName="Market">
      <xsd:simpleType>
        <xsd:restriction base="dms:Choice">
          <xsd:enumeration value="General"/>
          <xsd:enumeration value="Finance"/>
          <xsd:enumeration value="Fire Service"/>
          <xsd:enumeration value="NHS"/>
          <xsd:enumeration value="Police Service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DB229C-FAC5-44F9-B1FA-DFA15563B609}">
  <ds:schemaRefs>
    <ds:schemaRef ds:uri="http://purl.org/dc/terms/"/>
    <ds:schemaRef ds:uri="2e3a2f0e-52a2-4d17-81ea-e86137565b82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FD12485-B09A-46C2-BF6E-EAD7B9E6F1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3a2f0e-52a2-4d17-81ea-e86137565b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5AA699-CF9F-4C6A-9292-031339872B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Marble 2014</Template>
  <TotalTime>168</TotalTime>
  <Words>351</Words>
  <Application>Microsoft Office PowerPoint</Application>
  <PresentationFormat>On-screen Show (16:9)</PresentationFormat>
  <Paragraphs>105</Paragraphs>
  <Slides>26</Slides>
  <Notes>1</Notes>
  <HiddenSlides>18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Segoe UI</vt:lpstr>
      <vt:lpstr>Segoe UI Light</vt:lpstr>
      <vt:lpstr>Segoe UI Semibold</vt:lpstr>
      <vt:lpstr>Segoe UI Semilight</vt:lpstr>
      <vt:lpstr>Black Marble 2014</vt:lpstr>
      <vt:lpstr>Living the dream</vt:lpstr>
      <vt:lpstr>Who are we?</vt:lpstr>
      <vt:lpstr>The consequences of inefficiency</vt:lpstr>
      <vt:lpstr>Agenda: Walking through the software process</vt:lpstr>
      <vt:lpstr>Agenda: Walking through the software process</vt:lpstr>
      <vt:lpstr>Walkthrough</vt:lpstr>
      <vt:lpstr>Summary</vt:lpstr>
      <vt:lpstr>Useful Links:</vt:lpstr>
      <vt:lpstr>Thanks for listening</vt:lpstr>
      <vt:lpstr>PowerPoint Presentation</vt:lpstr>
      <vt:lpstr>Backup Slides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 Hepworth</dc:creator>
  <cp:lastModifiedBy>Richard Fennell</cp:lastModifiedBy>
  <cp:revision>16</cp:revision>
  <dcterms:created xsi:type="dcterms:W3CDTF">2016-04-26T08:34:40Z</dcterms:created>
  <dcterms:modified xsi:type="dcterms:W3CDTF">2016-06-13T15:00:06Z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0x010100DCAAFC307EF60A41BA7D1D0325CDC603</vt:lpwstr>
  </property>
</Properties>
</file>